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Lst>
  <p:notesMasterIdLst>
    <p:notesMasterId r:id="rId48"/>
  </p:notesMasterIdLst>
  <p:sldIdLst>
    <p:sldId id="256" r:id="rId2"/>
    <p:sldId id="467" r:id="rId3"/>
    <p:sldId id="396" r:id="rId4"/>
    <p:sldId id="449" r:id="rId5"/>
    <p:sldId id="457" r:id="rId6"/>
    <p:sldId id="448" r:id="rId7"/>
    <p:sldId id="447" r:id="rId8"/>
    <p:sldId id="454" r:id="rId9"/>
    <p:sldId id="453" r:id="rId10"/>
    <p:sldId id="452" r:id="rId11"/>
    <p:sldId id="450" r:id="rId12"/>
    <p:sldId id="465" r:id="rId13"/>
    <p:sldId id="471" r:id="rId14"/>
    <p:sldId id="469" r:id="rId15"/>
    <p:sldId id="455" r:id="rId16"/>
    <p:sldId id="456" r:id="rId17"/>
    <p:sldId id="458" r:id="rId18"/>
    <p:sldId id="460" r:id="rId19"/>
    <p:sldId id="461" r:id="rId20"/>
    <p:sldId id="463" r:id="rId21"/>
    <p:sldId id="462" r:id="rId22"/>
    <p:sldId id="474" r:id="rId23"/>
    <p:sldId id="444" r:id="rId24"/>
    <p:sldId id="445" r:id="rId25"/>
    <p:sldId id="473" r:id="rId26"/>
    <p:sldId id="490" r:id="rId27"/>
    <p:sldId id="476" r:id="rId28"/>
    <p:sldId id="478" r:id="rId29"/>
    <p:sldId id="494" r:id="rId30"/>
    <p:sldId id="493" r:id="rId31"/>
    <p:sldId id="491" r:id="rId32"/>
    <p:sldId id="480" r:id="rId33"/>
    <p:sldId id="481" r:id="rId34"/>
    <p:sldId id="496" r:id="rId35"/>
    <p:sldId id="495" r:id="rId36"/>
    <p:sldId id="497" r:id="rId37"/>
    <p:sldId id="479" r:id="rId38"/>
    <p:sldId id="482" r:id="rId39"/>
    <p:sldId id="470" r:id="rId40"/>
    <p:sldId id="483" r:id="rId41"/>
    <p:sldId id="484" r:id="rId42"/>
    <p:sldId id="485" r:id="rId43"/>
    <p:sldId id="487" r:id="rId44"/>
    <p:sldId id="489" r:id="rId45"/>
    <p:sldId id="432" r:id="rId46"/>
    <p:sldId id="488" r:id="rId4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68"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9E8C"/>
    <a:srgbClr val="D6582B"/>
    <a:srgbClr val="8BA532"/>
    <a:srgbClr val="CFE1DC"/>
    <a:srgbClr val="E9F1EE"/>
    <a:srgbClr val="1C8B9E"/>
    <a:srgbClr val="F58220"/>
    <a:srgbClr val="3D85C6"/>
    <a:srgbClr val="63388B"/>
    <a:srgbClr val="7D2A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25" autoAdjust="0"/>
    <p:restoredTop sz="79496" autoAdjust="0"/>
  </p:normalViewPr>
  <p:slideViewPr>
    <p:cSldViewPr>
      <p:cViewPr varScale="1">
        <p:scale>
          <a:sx n="59" d="100"/>
          <a:sy n="59" d="100"/>
        </p:scale>
        <p:origin x="1650" y="66"/>
      </p:cViewPr>
      <p:guideLst>
        <p:guide orient="horz" pos="2568"/>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906623541135682"/>
          <c:y val="3.8647081539983828E-2"/>
          <c:w val="0.81391945241686359"/>
          <c:h val="0.81879351933928113"/>
        </c:manualLayout>
      </c:layout>
      <c:barChart>
        <c:barDir val="col"/>
        <c:grouping val="clustered"/>
        <c:varyColors val="0"/>
        <c:ser>
          <c:idx val="0"/>
          <c:order val="0"/>
          <c:tx>
            <c:strRef>
              <c:f>Sheet1!$B$1</c:f>
              <c:strCache>
                <c:ptCount val="1"/>
                <c:pt idx="0">
                  <c:v>脂肪肝</c:v>
                </c:pt>
              </c:strCache>
            </c:strRef>
          </c:tx>
          <c:spPr>
            <a:solidFill>
              <a:srgbClr val="419E8C"/>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1200" b="1" i="0" u="none" strike="noStrike" kern="1200" baseline="0">
                    <a:solidFill>
                      <a:srgbClr val="0070C0"/>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对照人群</c:v>
                </c:pt>
                <c:pt idx="1">
                  <c:v>糖尿病患者</c:v>
                </c:pt>
              </c:strCache>
            </c:strRef>
          </c:cat>
          <c:val>
            <c:numRef>
              <c:f>Sheet1!$B$2:$B$3</c:f>
              <c:numCache>
                <c:formatCode>0%</c:formatCode>
                <c:ptCount val="2"/>
                <c:pt idx="0" formatCode="0.00%">
                  <c:v>0</c:v>
                </c:pt>
                <c:pt idx="1">
                  <c:v>0.60699999999999998</c:v>
                </c:pt>
              </c:numCache>
            </c:numRef>
          </c:val>
        </c:ser>
        <c:dLbls>
          <c:showLegendKey val="0"/>
          <c:showVal val="0"/>
          <c:showCatName val="0"/>
          <c:showSerName val="0"/>
          <c:showPercent val="0"/>
          <c:showBubbleSize val="0"/>
        </c:dLbls>
        <c:gapWidth val="219"/>
        <c:overlap val="-27"/>
        <c:axId val="373752464"/>
        <c:axId val="373752856"/>
      </c:barChart>
      <c:catAx>
        <c:axId val="373752464"/>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200" b="1" i="0" u="none" strike="noStrike" kern="1200" baseline="0">
                <a:solidFill>
                  <a:srgbClr val="0070C0"/>
                </a:solidFill>
                <a:latin typeface="+mn-lt"/>
                <a:ea typeface="+mn-ea"/>
                <a:cs typeface="+mn-cs"/>
              </a:defRPr>
            </a:pPr>
            <a:endParaRPr lang="zh-CN"/>
          </a:p>
        </c:txPr>
        <c:crossAx val="373752856"/>
        <c:crosses val="autoZero"/>
        <c:auto val="1"/>
        <c:lblAlgn val="ctr"/>
        <c:lblOffset val="100"/>
        <c:noMultiLvlLbl val="0"/>
      </c:catAx>
      <c:valAx>
        <c:axId val="373752856"/>
        <c:scaling>
          <c:orientation val="minMax"/>
        </c:scaling>
        <c:delete val="0"/>
        <c:axPos val="l"/>
        <c:numFmt formatCode="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200" b="1" i="0" u="none" strike="noStrike" kern="1200" baseline="0">
                <a:solidFill>
                  <a:srgbClr val="0070C0"/>
                </a:solidFill>
                <a:latin typeface="+mn-lt"/>
                <a:ea typeface="+mn-ea"/>
                <a:cs typeface="+mn-cs"/>
              </a:defRPr>
            </a:pPr>
            <a:endParaRPr lang="zh-CN"/>
          </a:p>
        </c:txPr>
        <c:crossAx val="373752464"/>
        <c:crosses val="autoZero"/>
        <c:crossBetween val="between"/>
      </c:valAx>
      <c:spPr>
        <a:noFill/>
        <a:ln>
          <a:noFill/>
        </a:ln>
        <a:effectLst/>
      </c:spPr>
    </c:plotArea>
    <c:plotVisOnly val="1"/>
    <c:dispBlanksAs val="gap"/>
    <c:showDLblsOverMax val="0"/>
  </c:chart>
  <c:spPr>
    <a:noFill/>
    <a:ln>
      <a:noFill/>
    </a:ln>
    <a:effectLst/>
  </c:spPr>
  <c:txPr>
    <a:bodyPr/>
    <a:lstStyle/>
    <a:p>
      <a:pPr>
        <a:defRPr sz="1200" b="1">
          <a:solidFill>
            <a:srgbClr val="0070C0"/>
          </a:solidFill>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7.5121043611742253E-2"/>
          <c:w val="0.91394712853236093"/>
          <c:h val="0.78019366883638153"/>
        </c:manualLayout>
      </c:layout>
      <c:barChart>
        <c:barDir val="col"/>
        <c:grouping val="clustered"/>
        <c:varyColors val="0"/>
        <c:ser>
          <c:idx val="0"/>
          <c:order val="0"/>
          <c:tx>
            <c:strRef>
              <c:f>Sheet1!$B$1</c:f>
              <c:strCache>
                <c:ptCount val="1"/>
                <c:pt idx="0">
                  <c:v>治疗前</c:v>
                </c:pt>
              </c:strCache>
            </c:strRef>
          </c:tx>
          <c:spPr>
            <a:solidFill>
              <a:srgbClr val="F49B72"/>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Sheet1!$B$2:$B$3</c:f>
              <c:numCache>
                <c:formatCode>0.00_);[Red]\(0.00\)</c:formatCode>
                <c:ptCount val="2"/>
                <c:pt idx="0">
                  <c:v>6.87</c:v>
                </c:pt>
                <c:pt idx="1">
                  <c:v>6.68</c:v>
                </c:pt>
              </c:numCache>
            </c:numRef>
          </c:val>
        </c:ser>
        <c:ser>
          <c:idx val="1"/>
          <c:order val="1"/>
          <c:tx>
            <c:strRef>
              <c:f>Sheet1!$C$1</c:f>
              <c:strCache>
                <c:ptCount val="1"/>
                <c:pt idx="0">
                  <c:v>治疗后</c:v>
                </c:pt>
              </c:strCache>
            </c:strRef>
          </c:tx>
          <c:spPr>
            <a:solidFill>
              <a:srgbClr val="419E8C"/>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Sheet1!$C$2:$C$3</c:f>
              <c:numCache>
                <c:formatCode>0.00_);[Red]\(0.00\)</c:formatCode>
                <c:ptCount val="2"/>
                <c:pt idx="0">
                  <c:v>6.34</c:v>
                </c:pt>
                <c:pt idx="1">
                  <c:v>2.68</c:v>
                </c:pt>
              </c:numCache>
            </c:numRef>
          </c:val>
        </c:ser>
        <c:dLbls>
          <c:showLegendKey val="0"/>
          <c:showVal val="0"/>
          <c:showCatName val="0"/>
          <c:showSerName val="0"/>
          <c:showPercent val="0"/>
          <c:showBubbleSize val="0"/>
        </c:dLbls>
        <c:gapWidth val="210"/>
        <c:overlap val="-10"/>
        <c:axId val="414524296"/>
        <c:axId val="414525080"/>
      </c:barChart>
      <c:catAx>
        <c:axId val="414524296"/>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4525080"/>
        <c:crosses val="autoZero"/>
        <c:auto val="1"/>
        <c:lblAlgn val="ctr"/>
        <c:lblOffset val="100"/>
        <c:noMultiLvlLbl val="0"/>
      </c:catAx>
      <c:valAx>
        <c:axId val="414525080"/>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4524296"/>
        <c:crosses val="autoZero"/>
        <c:crossBetween val="between"/>
      </c:valAx>
      <c:spPr>
        <a:noFill/>
        <a:ln>
          <a:noFill/>
        </a:ln>
        <a:effectLst/>
      </c:spPr>
    </c:plotArea>
    <c:legend>
      <c:legendPos val="b"/>
      <c:layout>
        <c:manualLayout>
          <c:xMode val="edge"/>
          <c:yMode val="edge"/>
          <c:x val="0.42874374846929492"/>
          <c:y val="7.5296896552439693E-3"/>
          <c:w val="0.56479456700750852"/>
          <c:h val="7.0864162323508076E-2"/>
        </c:manualLayout>
      </c:layout>
      <c:overlay val="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400">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7.5121043611742253E-2"/>
          <c:w val="0.91394712853236093"/>
          <c:h val="0.78019366883638153"/>
        </c:manualLayout>
      </c:layout>
      <c:barChart>
        <c:barDir val="col"/>
        <c:grouping val="clustered"/>
        <c:varyColors val="0"/>
        <c:ser>
          <c:idx val="0"/>
          <c:order val="0"/>
          <c:tx>
            <c:strRef>
              <c:f>Sheet1!$B$1</c:f>
              <c:strCache>
                <c:ptCount val="1"/>
                <c:pt idx="0">
                  <c:v>治疗前</c:v>
                </c:pt>
              </c:strCache>
            </c:strRef>
          </c:tx>
          <c:spPr>
            <a:solidFill>
              <a:srgbClr val="F49B72"/>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Sheet1!$B$2:$B$3</c:f>
              <c:numCache>
                <c:formatCode>0.00_);[Red]\(0.00\)</c:formatCode>
                <c:ptCount val="2"/>
                <c:pt idx="0">
                  <c:v>12.47</c:v>
                </c:pt>
                <c:pt idx="1">
                  <c:v>13.47</c:v>
                </c:pt>
              </c:numCache>
            </c:numRef>
          </c:val>
        </c:ser>
        <c:ser>
          <c:idx val="1"/>
          <c:order val="1"/>
          <c:tx>
            <c:strRef>
              <c:f>Sheet1!$C$1</c:f>
              <c:strCache>
                <c:ptCount val="1"/>
                <c:pt idx="0">
                  <c:v>治疗后</c:v>
                </c:pt>
              </c:strCache>
            </c:strRef>
          </c:tx>
          <c:spPr>
            <a:solidFill>
              <a:srgbClr val="419E8C"/>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Arial" panose="020B0604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Sheet1!$C$2:$C$3</c:f>
              <c:numCache>
                <c:formatCode>0.00_);[Red]\(0.00\)</c:formatCode>
                <c:ptCount val="2"/>
                <c:pt idx="0">
                  <c:v>10.74</c:v>
                </c:pt>
                <c:pt idx="1">
                  <c:v>8.74</c:v>
                </c:pt>
              </c:numCache>
            </c:numRef>
          </c:val>
        </c:ser>
        <c:dLbls>
          <c:showLegendKey val="0"/>
          <c:showVal val="0"/>
          <c:showCatName val="0"/>
          <c:showSerName val="0"/>
          <c:showPercent val="0"/>
          <c:showBubbleSize val="0"/>
        </c:dLbls>
        <c:gapWidth val="210"/>
        <c:overlap val="-10"/>
        <c:axId val="414525864"/>
        <c:axId val="414526256"/>
      </c:barChart>
      <c:catAx>
        <c:axId val="414525864"/>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Arial" panose="020B0604020202020204" pitchFamily="34" charset="0"/>
              </a:defRPr>
            </a:pPr>
            <a:endParaRPr lang="zh-CN"/>
          </a:p>
        </c:txPr>
        <c:crossAx val="414526256"/>
        <c:crosses val="autoZero"/>
        <c:auto val="1"/>
        <c:lblAlgn val="ctr"/>
        <c:lblOffset val="100"/>
        <c:noMultiLvlLbl val="0"/>
      </c:catAx>
      <c:valAx>
        <c:axId val="414526256"/>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Arial" panose="020B0604020202020204" pitchFamily="34" charset="0"/>
              </a:defRPr>
            </a:pPr>
            <a:endParaRPr lang="zh-CN"/>
          </a:p>
        </c:txPr>
        <c:crossAx val="414525864"/>
        <c:crosses val="autoZero"/>
        <c:crossBetween val="between"/>
      </c:valAx>
      <c:spPr>
        <a:noFill/>
        <a:ln>
          <a:noFill/>
        </a:ln>
        <a:effectLst/>
      </c:spPr>
    </c:plotArea>
    <c:plotVisOnly val="1"/>
    <c:dispBlanksAs val="gap"/>
    <c:showDLblsOverMax val="0"/>
  </c:chart>
  <c:spPr>
    <a:noFill/>
    <a:ln>
      <a:noFill/>
    </a:ln>
    <a:effectLst/>
  </c:spPr>
  <c:txPr>
    <a:bodyPr/>
    <a:lstStyle/>
    <a:p>
      <a:pPr>
        <a:defRPr sz="1400">
          <a:solidFill>
            <a:srgbClr val="0070C0"/>
          </a:solidFill>
          <a:latin typeface="微软雅黑" panose="020B0503020204020204" pitchFamily="34" charset="-122"/>
          <a:ea typeface="微软雅黑" panose="020B0503020204020204" pitchFamily="34" charset="-122"/>
          <a:cs typeface="Arial" panose="020B0604020202020204" pitchFamily="34" charset="0"/>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7.5121043611742253E-2"/>
          <c:w val="0.91394712853236093"/>
          <c:h val="0.78019366883638153"/>
        </c:manualLayout>
      </c:layout>
      <c:barChart>
        <c:barDir val="col"/>
        <c:grouping val="clustered"/>
        <c:varyColors val="0"/>
        <c:ser>
          <c:idx val="0"/>
          <c:order val="0"/>
          <c:tx>
            <c:strRef>
              <c:f>Sheet1!$B$1</c:f>
              <c:strCache>
                <c:ptCount val="1"/>
                <c:pt idx="0">
                  <c:v>治疗前</c:v>
                </c:pt>
              </c:strCache>
            </c:strRef>
          </c:tx>
          <c:spPr>
            <a:solidFill>
              <a:srgbClr val="F49B72"/>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对照组</c:v>
                </c:pt>
                <c:pt idx="1">
                  <c:v>抗炎保肝组</c:v>
                </c:pt>
                <c:pt idx="2">
                  <c:v>对照组</c:v>
                </c:pt>
                <c:pt idx="3">
                  <c:v>抗炎保肝组</c:v>
                </c:pt>
              </c:strCache>
            </c:strRef>
          </c:cat>
          <c:val>
            <c:numRef>
              <c:f>Sheet1!$B$2:$B$5</c:f>
              <c:numCache>
                <c:formatCode>0.00_);[Red]\(0.00\)</c:formatCode>
                <c:ptCount val="4"/>
                <c:pt idx="0">
                  <c:v>8.3000000000000007</c:v>
                </c:pt>
                <c:pt idx="1">
                  <c:v>8</c:v>
                </c:pt>
                <c:pt idx="2">
                  <c:v>10.3</c:v>
                </c:pt>
                <c:pt idx="3">
                  <c:v>11.5</c:v>
                </c:pt>
              </c:numCache>
            </c:numRef>
          </c:val>
        </c:ser>
        <c:ser>
          <c:idx val="1"/>
          <c:order val="1"/>
          <c:tx>
            <c:strRef>
              <c:f>Sheet1!$C$1</c:f>
              <c:strCache>
                <c:ptCount val="1"/>
                <c:pt idx="0">
                  <c:v>治疗后</c:v>
                </c:pt>
              </c:strCache>
            </c:strRef>
          </c:tx>
          <c:spPr>
            <a:solidFill>
              <a:srgbClr val="419E8C"/>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对照组</c:v>
                </c:pt>
                <c:pt idx="1">
                  <c:v>抗炎保肝组</c:v>
                </c:pt>
                <c:pt idx="2">
                  <c:v>对照组</c:v>
                </c:pt>
                <c:pt idx="3">
                  <c:v>抗炎保肝组</c:v>
                </c:pt>
              </c:strCache>
            </c:strRef>
          </c:cat>
          <c:val>
            <c:numRef>
              <c:f>Sheet1!$C$2:$C$5</c:f>
              <c:numCache>
                <c:formatCode>0.00_);[Red]\(0.00\)</c:formatCode>
                <c:ptCount val="4"/>
                <c:pt idx="0">
                  <c:v>6.2</c:v>
                </c:pt>
                <c:pt idx="1">
                  <c:v>5.6</c:v>
                </c:pt>
                <c:pt idx="2">
                  <c:v>8.1</c:v>
                </c:pt>
                <c:pt idx="3">
                  <c:v>7.9</c:v>
                </c:pt>
              </c:numCache>
            </c:numRef>
          </c:val>
        </c:ser>
        <c:dLbls>
          <c:showLegendKey val="0"/>
          <c:showVal val="0"/>
          <c:showCatName val="0"/>
          <c:showSerName val="0"/>
          <c:showPercent val="0"/>
          <c:showBubbleSize val="0"/>
        </c:dLbls>
        <c:gapWidth val="210"/>
        <c:overlap val="-10"/>
        <c:axId val="414527040"/>
        <c:axId val="413747200"/>
      </c:barChart>
      <c:catAx>
        <c:axId val="414527040"/>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3747200"/>
        <c:crosses val="autoZero"/>
        <c:auto val="1"/>
        <c:lblAlgn val="ctr"/>
        <c:lblOffset val="100"/>
        <c:noMultiLvlLbl val="0"/>
      </c:catAx>
      <c:valAx>
        <c:axId val="413747200"/>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4527040"/>
        <c:crosses val="autoZero"/>
        <c:crossBetween val="between"/>
      </c:valAx>
      <c:spPr>
        <a:noFill/>
        <a:ln>
          <a:noFill/>
        </a:ln>
        <a:effectLst/>
      </c:spPr>
    </c:plotArea>
    <c:legend>
      <c:legendPos val="b"/>
      <c:layout>
        <c:manualLayout>
          <c:xMode val="edge"/>
          <c:yMode val="edge"/>
          <c:x val="0.60975223574692716"/>
          <c:y val="7.5296896552439693E-3"/>
          <c:w val="0.38378584493657686"/>
          <c:h val="7.0864162323508076E-2"/>
        </c:manualLayout>
      </c:layout>
      <c:overlay val="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4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4.493772146255031E-2"/>
          <c:w val="0.91394712853236093"/>
          <c:h val="0.74346525211268577"/>
        </c:manualLayout>
      </c:layout>
      <c:barChart>
        <c:barDir val="col"/>
        <c:grouping val="clustered"/>
        <c:varyColors val="0"/>
        <c:ser>
          <c:idx val="0"/>
          <c:order val="0"/>
          <c:tx>
            <c:strRef>
              <c:f>Sheet1!$B$1</c:f>
              <c:strCache>
                <c:ptCount val="1"/>
                <c:pt idx="0">
                  <c:v>治疗前</c:v>
                </c:pt>
              </c:strCache>
            </c:strRef>
          </c:tx>
          <c:spPr>
            <a:solidFill>
              <a:srgbClr val="F49B72"/>
            </a:solidFill>
            <a:ln>
              <a:noFill/>
            </a:ln>
            <a:effectLst/>
          </c:spPr>
          <c:invertIfNegative val="0"/>
          <c:cat>
            <c:strRef>
              <c:f>Sheet1!$A$2:$A$7</c:f>
              <c:strCache>
                <c:ptCount val="6"/>
                <c:pt idx="0">
                  <c:v>ALT
(U/L)</c:v>
                </c:pt>
                <c:pt idx="1">
                  <c:v>AST
(U/L)</c:v>
                </c:pt>
                <c:pt idx="2">
                  <c:v>TC
(mmol/L)</c:v>
                </c:pt>
                <c:pt idx="3">
                  <c:v>TG
(mmol/L)</c:v>
                </c:pt>
                <c:pt idx="4">
                  <c:v>HDL-C
(mmol/L)</c:v>
                </c:pt>
                <c:pt idx="5">
                  <c:v>LDL-C
(mmol / L)</c:v>
                </c:pt>
              </c:strCache>
            </c:strRef>
          </c:cat>
          <c:val>
            <c:numRef>
              <c:f>Sheet1!$B$2:$B$7</c:f>
              <c:numCache>
                <c:formatCode>0.00_);[Red]\(0.00\)</c:formatCode>
                <c:ptCount val="6"/>
                <c:pt idx="0">
                  <c:v>25.91</c:v>
                </c:pt>
                <c:pt idx="1">
                  <c:v>28.79</c:v>
                </c:pt>
                <c:pt idx="2">
                  <c:v>5.38</c:v>
                </c:pt>
                <c:pt idx="3">
                  <c:v>3.91</c:v>
                </c:pt>
                <c:pt idx="4">
                  <c:v>0.84</c:v>
                </c:pt>
                <c:pt idx="5">
                  <c:v>3.66</c:v>
                </c:pt>
              </c:numCache>
            </c:numRef>
          </c:val>
        </c:ser>
        <c:ser>
          <c:idx val="1"/>
          <c:order val="1"/>
          <c:tx>
            <c:strRef>
              <c:f>Sheet1!$C$1</c:f>
              <c:strCache>
                <c:ptCount val="1"/>
                <c:pt idx="0">
                  <c:v>治疗后</c:v>
                </c:pt>
              </c:strCache>
            </c:strRef>
          </c:tx>
          <c:spPr>
            <a:solidFill>
              <a:srgbClr val="419E8C"/>
            </a:solidFill>
            <a:ln>
              <a:noFill/>
            </a:ln>
            <a:effectLst/>
          </c:spPr>
          <c:invertIfNegative val="0"/>
          <c:cat>
            <c:strRef>
              <c:f>Sheet1!$A$2:$A$7</c:f>
              <c:strCache>
                <c:ptCount val="6"/>
                <c:pt idx="0">
                  <c:v>ALT
(U/L)</c:v>
                </c:pt>
                <c:pt idx="1">
                  <c:v>AST
(U/L)</c:v>
                </c:pt>
                <c:pt idx="2">
                  <c:v>TC
(mmol/L)</c:v>
                </c:pt>
                <c:pt idx="3">
                  <c:v>TG
(mmol/L)</c:v>
                </c:pt>
                <c:pt idx="4">
                  <c:v>HDL-C
(mmol/L)</c:v>
                </c:pt>
                <c:pt idx="5">
                  <c:v>LDL-C
(mmol / L)</c:v>
                </c:pt>
              </c:strCache>
            </c:strRef>
          </c:cat>
          <c:val>
            <c:numRef>
              <c:f>Sheet1!$C$2:$C$7</c:f>
              <c:numCache>
                <c:formatCode>0.00_);[Red]\(0.00\)</c:formatCode>
                <c:ptCount val="6"/>
                <c:pt idx="0">
                  <c:v>18.7</c:v>
                </c:pt>
                <c:pt idx="1">
                  <c:v>19.52</c:v>
                </c:pt>
                <c:pt idx="2">
                  <c:v>5.0599999999999996</c:v>
                </c:pt>
                <c:pt idx="3">
                  <c:v>3.4</c:v>
                </c:pt>
                <c:pt idx="4">
                  <c:v>1.21</c:v>
                </c:pt>
                <c:pt idx="5">
                  <c:v>2.78</c:v>
                </c:pt>
              </c:numCache>
            </c:numRef>
          </c:val>
        </c:ser>
        <c:dLbls>
          <c:showLegendKey val="0"/>
          <c:showVal val="0"/>
          <c:showCatName val="0"/>
          <c:showSerName val="0"/>
          <c:showPercent val="0"/>
          <c:showBubbleSize val="0"/>
        </c:dLbls>
        <c:gapWidth val="210"/>
        <c:overlap val="-10"/>
        <c:axId val="407619144"/>
        <c:axId val="407619928"/>
      </c:barChart>
      <c:catAx>
        <c:axId val="407619144"/>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2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7619928"/>
        <c:crosses val="autoZero"/>
        <c:auto val="1"/>
        <c:lblAlgn val="ctr"/>
        <c:lblOffset val="100"/>
        <c:noMultiLvlLbl val="0"/>
      </c:catAx>
      <c:valAx>
        <c:axId val="407619928"/>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2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7619144"/>
        <c:crosses val="autoZero"/>
        <c:crossBetween val="between"/>
      </c:valAx>
      <c:spPr>
        <a:noFill/>
        <a:ln>
          <a:noFill/>
        </a:ln>
        <a:effectLst/>
      </c:spPr>
    </c:plotArea>
    <c:legend>
      <c:legendPos val="b"/>
      <c:layout>
        <c:manualLayout>
          <c:xMode val="edge"/>
          <c:yMode val="edge"/>
          <c:x val="0.78189432260293956"/>
          <c:y val="5.2707827586707785E-2"/>
          <c:w val="0.19083530456768116"/>
          <c:h val="0.14992590370356973"/>
        </c:manualLayout>
      </c:layout>
      <c:overlay val="0"/>
      <c:spPr>
        <a:noFill/>
        <a:ln>
          <a:noFill/>
        </a:ln>
        <a:effectLst/>
      </c:spPr>
      <c:txPr>
        <a:bodyPr rot="0" spcFirstLastPara="1" vertOverflow="ellipsis" vert="horz" wrap="square" anchor="ctr" anchorCtr="1"/>
        <a:lstStyle/>
        <a:p>
          <a:pPr>
            <a:defRPr sz="12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200">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脂肪肝</c:v>
                </c:pt>
              </c:strCache>
            </c:strRef>
          </c:tx>
          <c:spPr>
            <a:solidFill>
              <a:srgbClr val="F58220"/>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1100" b="1" i="0" u="none" strike="noStrike" kern="1200" baseline="0">
                    <a:solidFill>
                      <a:srgbClr val="0070C0"/>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25-50岁</c:v>
                </c:pt>
                <c:pt idx="1">
                  <c:v>51-60岁</c:v>
                </c:pt>
                <c:pt idx="2">
                  <c:v>61-70岁</c:v>
                </c:pt>
              </c:strCache>
            </c:strRef>
          </c:cat>
          <c:val>
            <c:numRef>
              <c:f>Sheet1!$B$2:$B$4</c:f>
              <c:numCache>
                <c:formatCode>0%</c:formatCode>
                <c:ptCount val="3"/>
                <c:pt idx="0" formatCode="0.00%">
                  <c:v>0.45800000000000002</c:v>
                </c:pt>
                <c:pt idx="1">
                  <c:v>0.54200000000000004</c:v>
                </c:pt>
                <c:pt idx="2">
                  <c:v>0.61799999999999999</c:v>
                </c:pt>
              </c:numCache>
            </c:numRef>
          </c:val>
        </c:ser>
        <c:dLbls>
          <c:showLegendKey val="0"/>
          <c:showVal val="0"/>
          <c:showCatName val="0"/>
          <c:showSerName val="0"/>
          <c:showPercent val="0"/>
          <c:showBubbleSize val="0"/>
        </c:dLbls>
        <c:gapWidth val="219"/>
        <c:overlap val="-27"/>
        <c:axId val="372562416"/>
        <c:axId val="372562808"/>
      </c:barChart>
      <c:catAx>
        <c:axId val="372562416"/>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100" b="1" i="0" u="none" strike="noStrike" kern="1200" baseline="0">
                <a:solidFill>
                  <a:srgbClr val="0070C0"/>
                </a:solidFill>
                <a:latin typeface="+mn-lt"/>
                <a:ea typeface="+mn-ea"/>
                <a:cs typeface="+mn-cs"/>
              </a:defRPr>
            </a:pPr>
            <a:endParaRPr lang="zh-CN"/>
          </a:p>
        </c:txPr>
        <c:crossAx val="372562808"/>
        <c:crosses val="autoZero"/>
        <c:auto val="1"/>
        <c:lblAlgn val="ctr"/>
        <c:lblOffset val="100"/>
        <c:noMultiLvlLbl val="0"/>
      </c:catAx>
      <c:valAx>
        <c:axId val="372562808"/>
        <c:scaling>
          <c:orientation val="minMax"/>
        </c:scaling>
        <c:delete val="0"/>
        <c:axPos val="l"/>
        <c:numFmt formatCode="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100" b="1" i="0" u="none" strike="noStrike" kern="1200" baseline="0">
                <a:solidFill>
                  <a:srgbClr val="0070C0"/>
                </a:solidFill>
                <a:latin typeface="+mn-lt"/>
                <a:ea typeface="+mn-ea"/>
                <a:cs typeface="+mn-cs"/>
              </a:defRPr>
            </a:pPr>
            <a:endParaRPr lang="zh-CN"/>
          </a:p>
        </c:txPr>
        <c:crossAx val="372562416"/>
        <c:crosses val="autoZero"/>
        <c:crossBetween val="between"/>
      </c:valAx>
      <c:spPr>
        <a:noFill/>
        <a:ln>
          <a:noFill/>
        </a:ln>
        <a:effectLst/>
      </c:spPr>
    </c:plotArea>
    <c:plotVisOnly val="1"/>
    <c:dispBlanksAs val="gap"/>
    <c:showDLblsOverMax val="0"/>
  </c:chart>
  <c:spPr>
    <a:noFill/>
    <a:ln>
      <a:noFill/>
    </a:ln>
    <a:effectLst/>
  </c:spPr>
  <c:txPr>
    <a:bodyPr/>
    <a:lstStyle/>
    <a:p>
      <a:pPr>
        <a:defRPr sz="1100" b="1">
          <a:solidFill>
            <a:srgbClr val="0070C0"/>
          </a:solidFill>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rgbClr val="F58220"/>
            </a:solidFill>
            <a:ln>
              <a:noFill/>
            </a:ln>
            <a:effectLst/>
          </c:spPr>
          <c:invertIfNegative val="0"/>
          <c:dPt>
            <c:idx val="0"/>
            <c:invertIfNegative val="0"/>
            <c:bubble3D val="0"/>
            <c:spPr>
              <a:solidFill>
                <a:srgbClr val="419E8C"/>
              </a:solidFill>
              <a:ln>
                <a:noFill/>
              </a:ln>
              <a:effectLst/>
            </c:spPr>
          </c:dPt>
          <c:dPt>
            <c:idx val="1"/>
            <c:invertIfNegative val="0"/>
            <c:bubble3D val="0"/>
          </c:dPt>
          <c:dPt>
            <c:idx val="2"/>
            <c:invertIfNegative val="0"/>
            <c:bubble3D val="0"/>
            <c:spPr>
              <a:solidFill>
                <a:srgbClr val="1C8B9E"/>
              </a:solidFill>
              <a:ln>
                <a:noFill/>
              </a:ln>
              <a:effectLst/>
            </c:spPr>
          </c:dPt>
          <c:dPt>
            <c:idx val="3"/>
            <c:invertIfNegative val="0"/>
            <c:bubble3D val="0"/>
            <c:spPr>
              <a:solidFill>
                <a:srgbClr val="D6582B"/>
              </a:solidFill>
              <a:ln>
                <a:noFill/>
              </a:ln>
              <a:effectLst/>
            </c:spPr>
          </c:dPt>
          <c:dLbls>
            <c:numFmt formatCode="#,##0.0_);[Red]\(#,##0.0\)" sourceLinked="0"/>
            <c:spPr>
              <a:noFill/>
              <a:ln>
                <a:noFill/>
              </a:ln>
              <a:effectLst/>
            </c:spPr>
            <c:txPr>
              <a:bodyPr rot="0" spcFirstLastPara="1" vertOverflow="ellipsis" vert="horz" wrap="square" anchor="ctr" anchorCtr="1"/>
              <a:lstStyle/>
              <a:p>
                <a:pPr>
                  <a:defRPr sz="10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健康人群</c:v>
                </c:pt>
                <c:pt idx="1">
                  <c:v>NAFLD患者</c:v>
                </c:pt>
                <c:pt idx="2">
                  <c:v>T2DM患者</c:v>
                </c:pt>
                <c:pt idx="3">
                  <c:v>T2DM合并NAFLD</c:v>
                </c:pt>
              </c:strCache>
            </c:strRef>
          </c:cat>
          <c:val>
            <c:numRef>
              <c:f>Sheet1!$B$2:$B$5</c:f>
              <c:numCache>
                <c:formatCode>General</c:formatCode>
                <c:ptCount val="4"/>
                <c:pt idx="0">
                  <c:v>5.0199999999999996</c:v>
                </c:pt>
                <c:pt idx="1">
                  <c:v>5.63</c:v>
                </c:pt>
                <c:pt idx="2">
                  <c:v>9.4600000000000009</c:v>
                </c:pt>
                <c:pt idx="3">
                  <c:v>10.25</c:v>
                </c:pt>
              </c:numCache>
            </c:numRef>
          </c:val>
        </c:ser>
        <c:dLbls>
          <c:showLegendKey val="0"/>
          <c:showVal val="0"/>
          <c:showCatName val="0"/>
          <c:showSerName val="0"/>
          <c:showPercent val="0"/>
          <c:showBubbleSize val="0"/>
        </c:dLbls>
        <c:gapWidth val="219"/>
        <c:overlap val="-27"/>
        <c:axId val="408969776"/>
        <c:axId val="408970168"/>
      </c:barChart>
      <c:catAx>
        <c:axId val="408969776"/>
        <c:scaling>
          <c:orientation val="minMax"/>
        </c:scaling>
        <c:delete val="0"/>
        <c:axPos val="b"/>
        <c:numFmt formatCode="#,##0.00_);[Red]\(#,##0.00\)" sourceLinked="0"/>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7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8970168"/>
        <c:crosses val="autoZero"/>
        <c:auto val="1"/>
        <c:lblAlgn val="ctr"/>
        <c:lblOffset val="100"/>
        <c:noMultiLvlLbl val="0"/>
      </c:catAx>
      <c:valAx>
        <c:axId val="408970168"/>
        <c:scaling>
          <c:orientation val="minMax"/>
          <c:max val="12"/>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0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8969776"/>
        <c:crosses val="autoZero"/>
        <c:crossBetween val="between"/>
        <c:majorUnit val="2"/>
      </c:valAx>
      <c:spPr>
        <a:noFill/>
        <a:ln>
          <a:noFill/>
        </a:ln>
        <a:effectLst/>
      </c:spPr>
    </c:plotArea>
    <c:plotVisOnly val="1"/>
    <c:dispBlanksAs val="gap"/>
    <c:showDLblsOverMax val="0"/>
  </c:chart>
  <c:spPr>
    <a:noFill/>
    <a:ln>
      <a:noFill/>
    </a:ln>
    <a:effectLst/>
  </c:spPr>
  <c:txPr>
    <a:bodyPr/>
    <a:lstStyle/>
    <a:p>
      <a:pPr>
        <a:defRPr sz="10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列1</c:v>
                </c:pt>
              </c:strCache>
            </c:strRef>
          </c:tx>
          <c:spPr>
            <a:solidFill>
              <a:srgbClr val="419E8C"/>
            </a:solidFill>
            <a:ln>
              <a:noFill/>
            </a:ln>
            <a:effectLst/>
          </c:spPr>
          <c:invertIfNegative val="0"/>
          <c:dPt>
            <c:idx val="0"/>
            <c:invertIfNegative val="0"/>
            <c:bubble3D val="0"/>
          </c:dPt>
          <c:dPt>
            <c:idx val="1"/>
            <c:invertIfNegative val="0"/>
            <c:bubble3D val="0"/>
            <c:spPr>
              <a:solidFill>
                <a:srgbClr val="F58220"/>
              </a:solidFill>
              <a:ln>
                <a:noFill/>
              </a:ln>
              <a:effectLst/>
            </c:spPr>
          </c:dPt>
          <c:dPt>
            <c:idx val="2"/>
            <c:invertIfNegative val="0"/>
            <c:bubble3D val="0"/>
            <c:spPr>
              <a:solidFill>
                <a:srgbClr val="1C8B9E"/>
              </a:solidFill>
              <a:ln>
                <a:noFill/>
              </a:ln>
              <a:effectLst/>
            </c:spPr>
          </c:dPt>
          <c:dPt>
            <c:idx val="3"/>
            <c:invertIfNegative val="0"/>
            <c:bubble3D val="0"/>
            <c:spPr>
              <a:solidFill>
                <a:srgbClr val="D6582B"/>
              </a:solidFill>
              <a:ln>
                <a:noFill/>
              </a:ln>
              <a:effectLst/>
            </c:spPr>
          </c:dPt>
          <c:dLbls>
            <c:numFmt formatCode="#,##0.0_);[Red]\(#,##0.0\)" sourceLinked="0"/>
            <c:spPr>
              <a:noFill/>
              <a:ln>
                <a:noFill/>
              </a:ln>
              <a:effectLst/>
            </c:spPr>
            <c:txPr>
              <a:bodyPr rot="0" spcFirstLastPara="1" vertOverflow="ellipsis" vert="horz" wrap="square" anchor="ctr" anchorCtr="1"/>
              <a:lstStyle/>
              <a:p>
                <a:pPr>
                  <a:defRPr sz="10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健康人群</c:v>
                </c:pt>
                <c:pt idx="1">
                  <c:v>NAFLD患者</c:v>
                </c:pt>
                <c:pt idx="2">
                  <c:v>T2DM患者</c:v>
                </c:pt>
                <c:pt idx="3">
                  <c:v>T2DM合并NAFLD</c:v>
                </c:pt>
              </c:strCache>
            </c:strRef>
          </c:cat>
          <c:val>
            <c:numRef>
              <c:f>Sheet1!$B$2:$B$5</c:f>
              <c:numCache>
                <c:formatCode>General</c:formatCode>
                <c:ptCount val="4"/>
                <c:pt idx="0">
                  <c:v>1.1299999999999999</c:v>
                </c:pt>
                <c:pt idx="1">
                  <c:v>2.2000000000000002</c:v>
                </c:pt>
                <c:pt idx="2">
                  <c:v>2.38</c:v>
                </c:pt>
                <c:pt idx="3">
                  <c:v>4.9000000000000004</c:v>
                </c:pt>
              </c:numCache>
            </c:numRef>
          </c:val>
        </c:ser>
        <c:dLbls>
          <c:showLegendKey val="0"/>
          <c:showVal val="0"/>
          <c:showCatName val="0"/>
          <c:showSerName val="0"/>
          <c:showPercent val="0"/>
          <c:showBubbleSize val="0"/>
        </c:dLbls>
        <c:gapWidth val="219"/>
        <c:overlap val="-27"/>
        <c:axId val="408970952"/>
        <c:axId val="408971344"/>
      </c:barChart>
      <c:catAx>
        <c:axId val="408970952"/>
        <c:scaling>
          <c:orientation val="minMax"/>
        </c:scaling>
        <c:delete val="0"/>
        <c:axPos val="b"/>
        <c:numFmt formatCode="#,##0.00_);[Red]\(#,##0.00\)" sourceLinked="0"/>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7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8971344"/>
        <c:crosses val="autoZero"/>
        <c:auto val="1"/>
        <c:lblAlgn val="ctr"/>
        <c:lblOffset val="100"/>
        <c:noMultiLvlLbl val="0"/>
      </c:catAx>
      <c:valAx>
        <c:axId val="408971344"/>
        <c:scaling>
          <c:orientation val="minMax"/>
          <c:max val="5"/>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0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8970952"/>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10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215248252302112"/>
          <c:y val="6.8683893211623173E-2"/>
          <c:w val="0.78002893321389977"/>
          <c:h val="0.81295075465726951"/>
        </c:manualLayout>
      </c:layout>
      <c:barChart>
        <c:barDir val="bar"/>
        <c:grouping val="clustered"/>
        <c:varyColors val="0"/>
        <c:ser>
          <c:idx val="0"/>
          <c:order val="0"/>
          <c:tx>
            <c:strRef>
              <c:f>Sheet1!$B$1</c:f>
              <c:strCache>
                <c:ptCount val="1"/>
                <c:pt idx="0">
                  <c:v>T2DM合并NAFLD患者</c:v>
                </c:pt>
              </c:strCache>
            </c:strRef>
          </c:tx>
          <c:spPr>
            <a:solidFill>
              <a:srgbClr val="F58220"/>
            </a:solidFill>
            <a:ln>
              <a:noFill/>
            </a:ln>
            <a:effectLst/>
          </c:spPr>
          <c:invertIfNegative val="0"/>
          <c:dPt>
            <c:idx val="0"/>
            <c:invertIfNegative val="0"/>
            <c:bubble3D val="0"/>
          </c:dPt>
          <c:dPt>
            <c:idx val="1"/>
            <c:invertIfNegative val="0"/>
            <c:bubble3D val="0"/>
          </c:dPt>
          <c:dPt>
            <c:idx val="2"/>
            <c:invertIfNegative val="0"/>
            <c:bubble3D val="0"/>
          </c:dPt>
          <c:dLbls>
            <c:numFmt formatCode="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冠状动脉病变</c:v>
                </c:pt>
                <c:pt idx="1">
                  <c:v>脑血管病变</c:v>
                </c:pt>
                <c:pt idx="2">
                  <c:v>外周血管病变</c:v>
                </c:pt>
              </c:strCache>
            </c:strRef>
          </c:cat>
          <c:val>
            <c:numRef>
              <c:f>Sheet1!$B$2:$B$4</c:f>
              <c:numCache>
                <c:formatCode>0.00%</c:formatCode>
                <c:ptCount val="3"/>
                <c:pt idx="0">
                  <c:v>0.23</c:v>
                </c:pt>
                <c:pt idx="1">
                  <c:v>0.17199999999999999</c:v>
                </c:pt>
                <c:pt idx="2">
                  <c:v>0.128</c:v>
                </c:pt>
              </c:numCache>
            </c:numRef>
          </c:val>
        </c:ser>
        <c:ser>
          <c:idx val="1"/>
          <c:order val="1"/>
          <c:tx>
            <c:strRef>
              <c:f>Sheet1!$C$1</c:f>
              <c:strCache>
                <c:ptCount val="1"/>
                <c:pt idx="0">
                  <c:v>T2DM未合并NAFLD患者</c:v>
                </c:pt>
              </c:strCache>
            </c:strRef>
          </c:tx>
          <c:spPr>
            <a:solidFill>
              <a:srgbClr val="419E8C"/>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冠状动脉病变</c:v>
                </c:pt>
                <c:pt idx="1">
                  <c:v>脑血管病变</c:v>
                </c:pt>
                <c:pt idx="2">
                  <c:v>外周血管病变</c:v>
                </c:pt>
              </c:strCache>
            </c:strRef>
          </c:cat>
          <c:val>
            <c:numRef>
              <c:f>Sheet1!$C$2:$C$4</c:f>
              <c:numCache>
                <c:formatCode>0.00%</c:formatCode>
                <c:ptCount val="3"/>
                <c:pt idx="0">
                  <c:v>0.155</c:v>
                </c:pt>
                <c:pt idx="1">
                  <c:v>0.10199999999999999</c:v>
                </c:pt>
                <c:pt idx="2">
                  <c:v>7.0000000000000007E-2</c:v>
                </c:pt>
              </c:numCache>
            </c:numRef>
          </c:val>
        </c:ser>
        <c:dLbls>
          <c:showLegendKey val="0"/>
          <c:showVal val="0"/>
          <c:showCatName val="0"/>
          <c:showSerName val="0"/>
          <c:showPercent val="0"/>
          <c:showBubbleSize val="0"/>
        </c:dLbls>
        <c:gapWidth val="131"/>
        <c:overlap val="-10"/>
        <c:axId val="411077576"/>
        <c:axId val="411077968"/>
      </c:barChart>
      <c:catAx>
        <c:axId val="411077576"/>
        <c:scaling>
          <c:orientation val="minMax"/>
        </c:scaling>
        <c:delete val="0"/>
        <c:axPos val="l"/>
        <c:numFmt formatCode="#,##0.00_);[Red]\(#,##0.00\)" sourceLinked="0"/>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1077968"/>
        <c:crosses val="autoZero"/>
        <c:auto val="1"/>
        <c:lblAlgn val="ctr"/>
        <c:lblOffset val="100"/>
        <c:noMultiLvlLbl val="0"/>
      </c:catAx>
      <c:valAx>
        <c:axId val="411077968"/>
        <c:scaling>
          <c:orientation val="minMax"/>
          <c:max val="0.30000000000000004"/>
        </c:scaling>
        <c:delete val="0"/>
        <c:axPos val="b"/>
        <c:numFmt formatCode="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1077576"/>
        <c:crosses val="autoZero"/>
        <c:crossBetween val="between"/>
        <c:majorUnit val="0.1"/>
      </c:valAx>
      <c:spPr>
        <a:noFill/>
        <a:ln>
          <a:noFill/>
        </a:ln>
        <a:effectLst/>
      </c:spPr>
    </c:plotArea>
    <c:legend>
      <c:legendPos val="t"/>
      <c:layout>
        <c:manualLayout>
          <c:xMode val="edge"/>
          <c:yMode val="edge"/>
          <c:x val="0.60588995566097115"/>
          <c:y val="1.017515419631638E-2"/>
          <c:w val="0.39411004433902885"/>
          <c:h val="0.15686856291303181"/>
        </c:manualLayout>
      </c:layout>
      <c:overlay val="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4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906623541135682"/>
          <c:y val="3.8647081539983828E-2"/>
          <c:w val="0.81391945241686359"/>
          <c:h val="0.81879351933928113"/>
        </c:manualLayout>
      </c:layout>
      <c:barChart>
        <c:barDir val="col"/>
        <c:grouping val="clustered"/>
        <c:varyColors val="0"/>
        <c:ser>
          <c:idx val="0"/>
          <c:order val="0"/>
          <c:tx>
            <c:strRef>
              <c:f>Sheet1!$B$1</c:f>
              <c:strCache>
                <c:ptCount val="1"/>
                <c:pt idx="0">
                  <c:v>脂肪肝</c:v>
                </c:pt>
              </c:strCache>
            </c:strRef>
          </c:tx>
          <c:spPr>
            <a:solidFill>
              <a:srgbClr val="419E8C"/>
            </a:solidFill>
            <a:ln>
              <a:noFill/>
            </a:ln>
            <a:effectLst/>
          </c:spPr>
          <c:invertIfNegative val="0"/>
          <c:dPt>
            <c:idx val="0"/>
            <c:invertIfNegative val="0"/>
            <c:bubble3D val="0"/>
            <c:spPr>
              <a:solidFill>
                <a:schemeClr val="bg1">
                  <a:lumMod val="65000"/>
                </a:schemeClr>
              </a:solidFill>
              <a:ln>
                <a:noFill/>
              </a:ln>
              <a:effectLst/>
            </c:spPr>
          </c:dPt>
          <c:dLbls>
            <c:numFmt formatCode="0.0%" sourceLinked="0"/>
            <c:spPr>
              <a:noFill/>
              <a:ln>
                <a:noFill/>
              </a:ln>
              <a:effectLst/>
            </c:spPr>
            <c:txPr>
              <a:bodyPr rot="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对照人群</c:v>
                </c:pt>
                <c:pt idx="1">
                  <c:v>T2DM</c:v>
                </c:pt>
              </c:strCache>
            </c:strRef>
          </c:cat>
          <c:val>
            <c:numRef>
              <c:f>Sheet1!$B$2:$B$3</c:f>
              <c:numCache>
                <c:formatCode>0%</c:formatCode>
                <c:ptCount val="2"/>
                <c:pt idx="0" formatCode="0.00%">
                  <c:v>1.7000000000000001E-2</c:v>
                </c:pt>
                <c:pt idx="1">
                  <c:v>0.161</c:v>
                </c:pt>
              </c:numCache>
            </c:numRef>
          </c:val>
        </c:ser>
        <c:dLbls>
          <c:showLegendKey val="0"/>
          <c:showVal val="0"/>
          <c:showCatName val="0"/>
          <c:showSerName val="0"/>
          <c:showPercent val="0"/>
          <c:showBubbleSize val="0"/>
        </c:dLbls>
        <c:gapWidth val="219"/>
        <c:overlap val="-27"/>
        <c:axId val="411079536"/>
        <c:axId val="411079928"/>
      </c:barChart>
      <c:catAx>
        <c:axId val="411079536"/>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1079928"/>
        <c:crosses val="autoZero"/>
        <c:auto val="1"/>
        <c:lblAlgn val="ctr"/>
        <c:lblOffset val="100"/>
        <c:noMultiLvlLbl val="0"/>
      </c:catAx>
      <c:valAx>
        <c:axId val="411079928"/>
        <c:scaling>
          <c:orientation val="minMax"/>
        </c:scaling>
        <c:delete val="0"/>
        <c:axPos val="l"/>
        <c:numFmt formatCode="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1079536"/>
        <c:crosses val="autoZero"/>
        <c:crossBetween val="between"/>
      </c:valAx>
      <c:spPr>
        <a:noFill/>
        <a:ln>
          <a:noFill/>
        </a:ln>
        <a:effectLst/>
      </c:spPr>
    </c:plotArea>
    <c:plotVisOnly val="1"/>
    <c:dispBlanksAs val="gap"/>
    <c:showDLblsOverMax val="0"/>
  </c:chart>
  <c:spPr>
    <a:noFill/>
    <a:ln>
      <a:noFill/>
    </a:ln>
    <a:effectLst/>
  </c:spPr>
  <c:txPr>
    <a:bodyPr/>
    <a:lstStyle/>
    <a:p>
      <a:pPr>
        <a:defRPr sz="12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906623541135682"/>
          <c:y val="3.8647081539983828E-2"/>
          <c:w val="0.81391945241686359"/>
          <c:h val="0.81879351933928113"/>
        </c:manualLayout>
      </c:layout>
      <c:barChart>
        <c:barDir val="col"/>
        <c:grouping val="clustered"/>
        <c:varyColors val="0"/>
        <c:ser>
          <c:idx val="0"/>
          <c:order val="0"/>
          <c:tx>
            <c:strRef>
              <c:f>Sheet1!$B$1</c:f>
              <c:strCache>
                <c:ptCount val="1"/>
                <c:pt idx="0">
                  <c:v>列1</c:v>
                </c:pt>
              </c:strCache>
            </c:strRef>
          </c:tx>
          <c:spPr>
            <a:solidFill>
              <a:srgbClr val="419E8C"/>
            </a:solidFill>
            <a:ln>
              <a:noFill/>
            </a:ln>
            <a:effectLst/>
          </c:spPr>
          <c:invertIfNegative val="0"/>
          <c:dPt>
            <c:idx val="0"/>
            <c:invertIfNegative val="0"/>
            <c:bubble3D val="0"/>
            <c:spPr>
              <a:solidFill>
                <a:schemeClr val="bg1">
                  <a:lumMod val="65000"/>
                </a:schemeClr>
              </a:solidFill>
              <a:ln>
                <a:noFill/>
              </a:ln>
              <a:effectLst/>
            </c:spPr>
          </c:dPt>
          <c:dLbls>
            <c:numFmt formatCode="0.0%" sourceLinked="0"/>
            <c:spPr>
              <a:noFill/>
              <a:ln>
                <a:noFill/>
              </a:ln>
              <a:effectLst/>
            </c:spPr>
            <c:txPr>
              <a:bodyPr rot="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NAFLD</c:v>
                </c:pt>
                <c:pt idx="1">
                  <c:v>T2DM+NAFLD</c:v>
                </c:pt>
              </c:strCache>
            </c:strRef>
          </c:cat>
          <c:val>
            <c:numRef>
              <c:f>Sheet1!$B$2:$B$3</c:f>
              <c:numCache>
                <c:formatCode>0%</c:formatCode>
                <c:ptCount val="2"/>
                <c:pt idx="0" formatCode="0.00%">
                  <c:v>0.10199999999999999</c:v>
                </c:pt>
                <c:pt idx="1">
                  <c:v>0.25</c:v>
                </c:pt>
              </c:numCache>
            </c:numRef>
          </c:val>
        </c:ser>
        <c:dLbls>
          <c:showLegendKey val="0"/>
          <c:showVal val="0"/>
          <c:showCatName val="0"/>
          <c:showSerName val="0"/>
          <c:showPercent val="0"/>
          <c:showBubbleSize val="0"/>
        </c:dLbls>
        <c:gapWidth val="219"/>
        <c:overlap val="-27"/>
        <c:axId val="407617968"/>
        <c:axId val="407618360"/>
      </c:barChart>
      <c:catAx>
        <c:axId val="407617968"/>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7618360"/>
        <c:crosses val="autoZero"/>
        <c:auto val="1"/>
        <c:lblAlgn val="ctr"/>
        <c:lblOffset val="100"/>
        <c:noMultiLvlLbl val="0"/>
      </c:catAx>
      <c:valAx>
        <c:axId val="407618360"/>
        <c:scaling>
          <c:orientation val="minMax"/>
        </c:scaling>
        <c:delete val="0"/>
        <c:axPos val="l"/>
        <c:numFmt formatCode="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2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07617968"/>
        <c:crosses val="autoZero"/>
        <c:crossBetween val="between"/>
      </c:valAx>
      <c:spPr>
        <a:noFill/>
        <a:ln>
          <a:noFill/>
        </a:ln>
        <a:effectLst/>
      </c:spPr>
    </c:plotArea>
    <c:plotVisOnly val="1"/>
    <c:dispBlanksAs val="gap"/>
    <c:showDLblsOverMax val="0"/>
  </c:chart>
  <c:spPr>
    <a:noFill/>
    <a:ln>
      <a:noFill/>
    </a:ln>
    <a:effectLst/>
  </c:spPr>
  <c:txPr>
    <a:bodyPr/>
    <a:lstStyle/>
    <a:p>
      <a:pPr>
        <a:defRPr sz="12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0.15813054276138797"/>
          <c:w val="0.91394712853236093"/>
          <c:h val="0.69718428713590308"/>
        </c:manualLayout>
      </c:layout>
      <c:barChart>
        <c:barDir val="col"/>
        <c:grouping val="clustered"/>
        <c:varyColors val="0"/>
        <c:ser>
          <c:idx val="0"/>
          <c:order val="0"/>
          <c:tx>
            <c:strRef>
              <c:f>Sheet1!$B$1</c:f>
              <c:strCache>
                <c:ptCount val="1"/>
                <c:pt idx="0">
                  <c:v>对照组</c:v>
                </c:pt>
              </c:strCache>
            </c:strRef>
          </c:tx>
          <c:spPr>
            <a:solidFill>
              <a:srgbClr val="F49B72"/>
            </a:solidFill>
            <a:ln>
              <a:noFill/>
            </a:ln>
            <a:effectLst/>
          </c:spPr>
          <c:invertIfNegative val="0"/>
          <c:cat>
            <c:strRef>
              <c:f>Sheet1!$A$2:$A$4</c:f>
              <c:strCache>
                <c:ptCount val="3"/>
                <c:pt idx="0">
                  <c:v>TNF-α(pg/ml)</c:v>
                </c:pt>
                <c:pt idx="1">
                  <c:v>IL-6(pg/ml)</c:v>
                </c:pt>
                <c:pt idx="2">
                  <c:v>hs-CRP(mg/ml)</c:v>
                </c:pt>
              </c:strCache>
            </c:strRef>
          </c:cat>
          <c:val>
            <c:numRef>
              <c:f>Sheet1!$B$2:$B$4</c:f>
              <c:numCache>
                <c:formatCode>0.00_);[Red]\(0.00\)</c:formatCode>
                <c:ptCount val="3"/>
                <c:pt idx="0">
                  <c:v>9.18</c:v>
                </c:pt>
                <c:pt idx="1">
                  <c:v>7.44</c:v>
                </c:pt>
                <c:pt idx="2">
                  <c:v>5.54</c:v>
                </c:pt>
              </c:numCache>
            </c:numRef>
          </c:val>
        </c:ser>
        <c:ser>
          <c:idx val="1"/>
          <c:order val="1"/>
          <c:tx>
            <c:strRef>
              <c:f>Sheet1!$C$1</c:f>
              <c:strCache>
                <c:ptCount val="1"/>
                <c:pt idx="0">
                  <c:v>单纯T2DM</c:v>
                </c:pt>
              </c:strCache>
            </c:strRef>
          </c:tx>
          <c:spPr>
            <a:solidFill>
              <a:schemeClr val="bg1">
                <a:lumMod val="65000"/>
              </a:schemeClr>
            </a:solidFill>
            <a:ln>
              <a:noFill/>
            </a:ln>
            <a:effectLst/>
          </c:spPr>
          <c:invertIfNegative val="0"/>
          <c:cat>
            <c:strRef>
              <c:f>Sheet1!$A$2:$A$4</c:f>
              <c:strCache>
                <c:ptCount val="3"/>
                <c:pt idx="0">
                  <c:v>TNF-α(pg/ml)</c:v>
                </c:pt>
                <c:pt idx="1">
                  <c:v>IL-6(pg/ml)</c:v>
                </c:pt>
                <c:pt idx="2">
                  <c:v>hs-CRP(mg/ml)</c:v>
                </c:pt>
              </c:strCache>
            </c:strRef>
          </c:cat>
          <c:val>
            <c:numRef>
              <c:f>Sheet1!$C$2:$C$4</c:f>
              <c:numCache>
                <c:formatCode>0.00_);[Red]\(0.00\)</c:formatCode>
                <c:ptCount val="3"/>
                <c:pt idx="0">
                  <c:v>32.54</c:v>
                </c:pt>
                <c:pt idx="1">
                  <c:v>38.85</c:v>
                </c:pt>
                <c:pt idx="2">
                  <c:v>18.170000000000002</c:v>
                </c:pt>
              </c:numCache>
            </c:numRef>
          </c:val>
        </c:ser>
        <c:ser>
          <c:idx val="2"/>
          <c:order val="2"/>
          <c:tx>
            <c:strRef>
              <c:f>Sheet1!$D$1</c:f>
              <c:strCache>
                <c:ptCount val="1"/>
                <c:pt idx="0">
                  <c:v>T2DM合并NAFLD</c:v>
                </c:pt>
              </c:strCache>
            </c:strRef>
          </c:tx>
          <c:spPr>
            <a:solidFill>
              <a:srgbClr val="419E8C"/>
            </a:solidFill>
            <a:ln>
              <a:noFill/>
            </a:ln>
            <a:effectLst/>
          </c:spPr>
          <c:invertIfNegative val="0"/>
          <c:cat>
            <c:strRef>
              <c:f>Sheet1!$A$2:$A$4</c:f>
              <c:strCache>
                <c:ptCount val="3"/>
                <c:pt idx="0">
                  <c:v>TNF-α(pg/ml)</c:v>
                </c:pt>
                <c:pt idx="1">
                  <c:v>IL-6(pg/ml)</c:v>
                </c:pt>
                <c:pt idx="2">
                  <c:v>hs-CRP(mg/ml)</c:v>
                </c:pt>
              </c:strCache>
            </c:strRef>
          </c:cat>
          <c:val>
            <c:numRef>
              <c:f>Sheet1!$D$2:$D$4</c:f>
              <c:numCache>
                <c:formatCode>General</c:formatCode>
                <c:ptCount val="3"/>
                <c:pt idx="0">
                  <c:v>50.63</c:v>
                </c:pt>
                <c:pt idx="1">
                  <c:v>47.58</c:v>
                </c:pt>
                <c:pt idx="2">
                  <c:v>26.62</c:v>
                </c:pt>
              </c:numCache>
            </c:numRef>
          </c:val>
        </c:ser>
        <c:dLbls>
          <c:showLegendKey val="0"/>
          <c:showVal val="0"/>
          <c:showCatName val="0"/>
          <c:showSerName val="0"/>
          <c:showPercent val="0"/>
          <c:showBubbleSize val="0"/>
        </c:dLbls>
        <c:gapWidth val="210"/>
        <c:overlap val="-10"/>
        <c:axId val="412659456"/>
        <c:axId val="412659848"/>
      </c:barChart>
      <c:catAx>
        <c:axId val="412659456"/>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2659848"/>
        <c:crosses val="autoZero"/>
        <c:auto val="1"/>
        <c:lblAlgn val="ctr"/>
        <c:lblOffset val="100"/>
        <c:noMultiLvlLbl val="0"/>
      </c:catAx>
      <c:valAx>
        <c:axId val="412659848"/>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2659456"/>
        <c:crosses val="autoZero"/>
        <c:crossBetween val="between"/>
      </c:valAx>
      <c:spPr>
        <a:noFill/>
        <a:ln>
          <a:noFill/>
        </a:ln>
        <a:effectLst/>
      </c:spPr>
    </c:plotArea>
    <c:legend>
      <c:legendPos val="b"/>
      <c:layout>
        <c:manualLayout>
          <c:xMode val="edge"/>
          <c:yMode val="edge"/>
          <c:x val="0.60975223574692716"/>
          <c:y val="7.5296896552439693E-3"/>
          <c:w val="0.39024776425307284"/>
          <c:h val="6.7726180146704382E-2"/>
        </c:manualLayout>
      </c:layout>
      <c:overlay val="0"/>
      <c:spPr>
        <a:noFill/>
        <a:ln>
          <a:noFill/>
        </a:ln>
        <a:effectLst/>
      </c:spPr>
      <c:txPr>
        <a:bodyPr rot="0" spcFirstLastPara="1" vertOverflow="ellipsis" vert="horz" wrap="square" anchor="ctr" anchorCtr="1"/>
        <a:lstStyle/>
        <a:p>
          <a:pPr>
            <a:defRPr sz="1400" b="0"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400">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784700996776709E-2"/>
          <c:y val="7.5121043611742253E-2"/>
          <c:w val="0.78541449877003011"/>
          <c:h val="0.78019366883638153"/>
        </c:manualLayout>
      </c:layout>
      <c:barChart>
        <c:barDir val="col"/>
        <c:grouping val="clustered"/>
        <c:varyColors val="0"/>
        <c:ser>
          <c:idx val="0"/>
          <c:order val="0"/>
          <c:tx>
            <c:strRef>
              <c:f>Sheet1!$B$1</c:f>
              <c:strCache>
                <c:ptCount val="1"/>
                <c:pt idx="0">
                  <c:v>治疗前</c:v>
                </c:pt>
              </c:strCache>
            </c:strRef>
          </c:tx>
          <c:spPr>
            <a:solidFill>
              <a:srgbClr val="F49B72"/>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Sheet1!$B$2:$B$3</c:f>
              <c:numCache>
                <c:formatCode>0.00_);[Red]\(0.00\)</c:formatCode>
                <c:ptCount val="2"/>
                <c:pt idx="0">
                  <c:v>2.9</c:v>
                </c:pt>
                <c:pt idx="1">
                  <c:v>2.86</c:v>
                </c:pt>
              </c:numCache>
            </c:numRef>
          </c:val>
        </c:ser>
        <c:ser>
          <c:idx val="1"/>
          <c:order val="1"/>
          <c:tx>
            <c:strRef>
              <c:f>Sheet1!$C$1</c:f>
              <c:strCache>
                <c:ptCount val="1"/>
                <c:pt idx="0">
                  <c:v>治疗后</c:v>
                </c:pt>
              </c:strCache>
            </c:strRef>
          </c:tx>
          <c:spPr>
            <a:solidFill>
              <a:srgbClr val="419E8C"/>
            </a:solidFill>
            <a:ln>
              <a:noFill/>
            </a:ln>
            <a:effectLst/>
          </c:spPr>
          <c:invertIfNegative val="0"/>
          <c:dLbls>
            <c:numFmt formatCode="#,##0.0_);[Red]\(#,##0.0\)" sourceLinked="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对照组</c:v>
                </c:pt>
                <c:pt idx="1">
                  <c:v>抗炎保肝组</c:v>
                </c:pt>
              </c:strCache>
            </c:strRef>
          </c:cat>
          <c:val>
            <c:numRef>
              <c:f>Sheet1!$C$2:$C$3</c:f>
              <c:numCache>
                <c:formatCode>0.00_);[Red]\(0.00\)</c:formatCode>
                <c:ptCount val="2"/>
                <c:pt idx="0">
                  <c:v>2.84</c:v>
                </c:pt>
                <c:pt idx="1">
                  <c:v>0.92</c:v>
                </c:pt>
              </c:numCache>
            </c:numRef>
          </c:val>
        </c:ser>
        <c:dLbls>
          <c:showLegendKey val="0"/>
          <c:showVal val="0"/>
          <c:showCatName val="0"/>
          <c:showSerName val="0"/>
          <c:showPercent val="0"/>
          <c:showBubbleSize val="0"/>
        </c:dLbls>
        <c:gapWidth val="210"/>
        <c:overlap val="-10"/>
        <c:axId val="414523512"/>
        <c:axId val="414523904"/>
      </c:barChart>
      <c:catAx>
        <c:axId val="414523512"/>
        <c:scaling>
          <c:orientation val="minMax"/>
        </c:scaling>
        <c:delete val="0"/>
        <c:axPos val="b"/>
        <c:numFmt formatCode="General" sourceLinked="1"/>
        <c:majorTickMark val="in"/>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4523904"/>
        <c:crosses val="autoZero"/>
        <c:auto val="1"/>
        <c:lblAlgn val="ctr"/>
        <c:lblOffset val="100"/>
        <c:noMultiLvlLbl val="0"/>
      </c:catAx>
      <c:valAx>
        <c:axId val="414523904"/>
        <c:scaling>
          <c:orientation val="minMax"/>
        </c:scaling>
        <c:delete val="0"/>
        <c:axPos val="l"/>
        <c:numFmt formatCode="#,##0_);[Red]\(#,##0\)" sourceLinked="0"/>
        <c:majorTickMark val="out"/>
        <c:minorTickMark val="none"/>
        <c:tickLblPos val="nextTo"/>
        <c:spPr>
          <a:noFill/>
          <a:ln>
            <a:solidFill>
              <a:schemeClr val="tx2"/>
            </a:solidFill>
          </a:ln>
          <a:effectLst/>
        </c:spPr>
        <c:txPr>
          <a:bodyPr rot="-6000000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crossAx val="414523512"/>
        <c:crosses val="autoZero"/>
        <c:crossBetween val="between"/>
      </c:valAx>
      <c:spPr>
        <a:noFill/>
        <a:ln>
          <a:noFill/>
        </a:ln>
        <a:effectLst/>
      </c:spPr>
    </c:plotArea>
    <c:legend>
      <c:legendPos val="b"/>
      <c:layout>
        <c:manualLayout>
          <c:xMode val="edge"/>
          <c:yMode val="edge"/>
          <c:x val="0.846120511591404"/>
          <c:y val="5.7545886296926536E-2"/>
          <c:w val="0.15387948840859597"/>
          <c:h val="0.22091282732053472"/>
        </c:manualLayout>
      </c:layout>
      <c:overlay val="0"/>
      <c:spPr>
        <a:noFill/>
        <a:ln>
          <a:noFill/>
        </a:ln>
        <a:effectLst/>
      </c:spPr>
      <c:txPr>
        <a:bodyPr rot="0" spcFirstLastPara="1" vertOverflow="ellipsis" vert="horz" wrap="square" anchor="ctr" anchorCtr="1"/>
        <a:lstStyle/>
        <a:p>
          <a:pPr>
            <a:defRPr sz="1400" b="1" i="0" u="none" strike="noStrike" kern="1200" baseline="0">
              <a:solidFill>
                <a:srgbClr val="0070C0"/>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sz="1400" b="1">
          <a:solidFill>
            <a:srgbClr val="0070C0"/>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jp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AB1B1D-53E3-46BF-B2D7-C37EED1F7C19}" type="datetimeFigureOut">
              <a:rPr lang="zh-CN" altLang="en-US" smtClean="0"/>
              <a:pPr/>
              <a:t>2016/11/11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D56C70E-A51C-4FBE-BC7D-D1F9FBECB953}" type="slidenum">
              <a:rPr lang="zh-CN" altLang="en-US" smtClean="0"/>
              <a:pPr/>
              <a:t>‹#›</a:t>
            </a:fld>
            <a:endParaRPr lang="zh-CN" altLang="en-US"/>
          </a:p>
        </p:txBody>
      </p:sp>
    </p:spTree>
    <p:extLst>
      <p:ext uri="{BB962C8B-B14F-4D97-AF65-F5344CB8AC3E}">
        <p14:creationId xmlns:p14="http://schemas.microsoft.com/office/powerpoint/2010/main" val="2906783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1</a:t>
            </a:fld>
            <a:endParaRPr lang="zh-CN" altLang="en-US"/>
          </a:p>
        </p:txBody>
      </p:sp>
    </p:spTree>
    <p:extLst>
      <p:ext uri="{BB962C8B-B14F-4D97-AF65-F5344CB8AC3E}">
        <p14:creationId xmlns:p14="http://schemas.microsoft.com/office/powerpoint/2010/main" val="3423747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20</a:t>
            </a:fld>
            <a:endParaRPr lang="zh-CN" altLang="en-US"/>
          </a:p>
        </p:txBody>
      </p:sp>
    </p:spTree>
    <p:extLst>
      <p:ext uri="{BB962C8B-B14F-4D97-AF65-F5344CB8AC3E}">
        <p14:creationId xmlns:p14="http://schemas.microsoft.com/office/powerpoint/2010/main" val="10713414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甘草酸制剂通过作用于磷脂酶</a:t>
            </a:r>
            <a:r>
              <a:rPr lang="en-US" altLang="zh-CN" dirty="0" smtClean="0"/>
              <a:t>A/</a:t>
            </a:r>
            <a:r>
              <a:rPr lang="zh-CN" altLang="en-US" dirty="0" smtClean="0"/>
              <a:t>花生四烯酸与</a:t>
            </a:r>
            <a:r>
              <a:rPr lang="en-US" altLang="zh-CN" dirty="0" smtClean="0"/>
              <a:t>NF-</a:t>
            </a:r>
            <a:r>
              <a:rPr lang="en-US" altLang="zh-CN" dirty="0" err="1" smtClean="0"/>
              <a:t>κB</a:t>
            </a:r>
            <a:r>
              <a:rPr lang="zh-CN" altLang="en-US" dirty="0" smtClean="0"/>
              <a:t>等炎症通路发挥抗炎作用；多烯主要是修复肝细胞膜；还原性谷胱甘肽主要通过提供巯基抗氧化恢复肝细胞功能</a:t>
            </a:r>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34</a:t>
            </a:fld>
            <a:endParaRPr lang="zh-CN" altLang="en-US"/>
          </a:p>
        </p:txBody>
      </p:sp>
    </p:spTree>
    <p:extLst>
      <p:ext uri="{BB962C8B-B14F-4D97-AF65-F5344CB8AC3E}">
        <p14:creationId xmlns:p14="http://schemas.microsoft.com/office/powerpoint/2010/main" val="46184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ln/>
        </p:spPr>
      </p:sp>
      <p:sp>
        <p:nvSpPr>
          <p:cNvPr id="12291" name="备注占位符 2"/>
          <p:cNvSpPr>
            <a:spLocks noGrp="1"/>
          </p:cNvSpPr>
          <p:nvPr>
            <p:ph type="body" idx="1"/>
          </p:nvPr>
        </p:nvSpPr>
        <p:spPr>
          <a:noFill/>
          <a:ln/>
        </p:spPr>
        <p:txBody>
          <a:bodyPr/>
          <a:lstStyle/>
          <a:p>
            <a:pPr eaLnBrk="1" hangingPunct="1">
              <a:lnSpc>
                <a:spcPct val="150000"/>
              </a:lnSpc>
            </a:pPr>
            <a:r>
              <a:rPr lang="zh-CN" altLang="en-US" sz="1200" dirty="0" smtClean="0"/>
              <a:t>高迁移率蛋白族</a:t>
            </a:r>
            <a:r>
              <a:rPr lang="en-US" altLang="zh-CN" sz="1200" dirty="0" smtClean="0"/>
              <a:t>1</a:t>
            </a:r>
            <a:r>
              <a:rPr lang="zh-CN" altLang="en-US" sz="1200" dirty="0" smtClean="0"/>
              <a:t>（</a:t>
            </a:r>
            <a:r>
              <a:rPr lang="en-US" altLang="zh-CN" sz="1200" dirty="0" smtClean="0"/>
              <a:t>HMGB1</a:t>
            </a:r>
            <a:r>
              <a:rPr lang="zh-CN" altLang="en-US" sz="1200" dirty="0" smtClean="0"/>
              <a:t>）是已知炎症反应中的核心作用蛋白；甘草酸制剂通过抑制</a:t>
            </a:r>
            <a:r>
              <a:rPr lang="en-US" altLang="zh-CN" sz="1200" dirty="0" smtClean="0"/>
              <a:t>HMGB1</a:t>
            </a:r>
            <a:r>
              <a:rPr lang="zh-CN" altLang="en-US" sz="1200" dirty="0" smtClean="0"/>
              <a:t>发挥抗炎作用；</a:t>
            </a:r>
            <a:r>
              <a:rPr lang="zh-CN" altLang="en-US" sz="1200" kern="1200" dirty="0" smtClean="0">
                <a:solidFill>
                  <a:schemeClr val="tx1"/>
                </a:solidFill>
                <a:latin typeface="Arial" charset="0"/>
                <a:ea typeface="宋体" pitchFamily="2" charset="-122"/>
                <a:cs typeface="+mn-cs"/>
              </a:rPr>
              <a:t>甘草酸还通过</a:t>
            </a:r>
            <a:r>
              <a:rPr lang="en-US" altLang="zh-CN" sz="1200" kern="1200" dirty="0" smtClean="0">
                <a:solidFill>
                  <a:schemeClr val="tx1"/>
                </a:solidFill>
                <a:latin typeface="Arial" charset="0"/>
                <a:ea typeface="宋体" pitchFamily="2" charset="-122"/>
                <a:cs typeface="+mn-cs"/>
              </a:rPr>
              <a:t>P</a:t>
            </a:r>
            <a:r>
              <a:rPr lang="en-US" sz="1200" kern="1200" dirty="0" smtClean="0">
                <a:solidFill>
                  <a:schemeClr val="tx1"/>
                </a:solidFill>
                <a:latin typeface="Arial" charset="0"/>
                <a:ea typeface="宋体" pitchFamily="2" charset="-122"/>
                <a:cs typeface="+mn-cs"/>
              </a:rPr>
              <a:t>LA</a:t>
            </a:r>
            <a:r>
              <a:rPr lang="en-US" altLang="zh-CN" sz="1200" kern="1200" dirty="0" smtClean="0">
                <a:solidFill>
                  <a:schemeClr val="tx1"/>
                </a:solidFill>
                <a:latin typeface="Arial" charset="0"/>
                <a:ea typeface="宋体" pitchFamily="2" charset="-122"/>
                <a:cs typeface="+mn-cs"/>
              </a:rPr>
              <a:t>-</a:t>
            </a:r>
            <a:r>
              <a:rPr lang="en-US" sz="1200" kern="1200" dirty="0" smtClean="0">
                <a:solidFill>
                  <a:schemeClr val="tx1"/>
                </a:solidFill>
                <a:latin typeface="Arial" charset="0"/>
                <a:ea typeface="宋体" pitchFamily="2" charset="-122"/>
                <a:cs typeface="+mn-cs"/>
              </a:rPr>
              <a:t>2/</a:t>
            </a:r>
            <a:r>
              <a:rPr lang="zh-CN" altLang="en-US" sz="1200" kern="1200" dirty="0" smtClean="0">
                <a:solidFill>
                  <a:schemeClr val="tx1"/>
                </a:solidFill>
                <a:latin typeface="Arial" charset="0"/>
                <a:ea typeface="宋体" pitchFamily="2" charset="-122"/>
                <a:cs typeface="+mn-cs"/>
              </a:rPr>
              <a:t>花生四烯酸与</a:t>
            </a:r>
            <a:r>
              <a:rPr lang="en-US" sz="1200" kern="1200" dirty="0" smtClean="0">
                <a:solidFill>
                  <a:schemeClr val="tx1"/>
                </a:solidFill>
                <a:latin typeface="Arial" charset="0"/>
                <a:ea typeface="宋体" pitchFamily="2" charset="-122"/>
                <a:cs typeface="+mn-cs"/>
              </a:rPr>
              <a:t>NF-</a:t>
            </a:r>
            <a:r>
              <a:rPr lang="en-US" sz="1200" kern="1200" dirty="0" err="1" smtClean="0">
                <a:solidFill>
                  <a:schemeClr val="tx1"/>
                </a:solidFill>
                <a:latin typeface="Arial" charset="0"/>
                <a:ea typeface="宋体" pitchFamily="2" charset="-122"/>
                <a:cs typeface="+mn-cs"/>
              </a:rPr>
              <a:t>κB</a:t>
            </a:r>
            <a:r>
              <a:rPr lang="zh-CN" altLang="en-US" sz="1200" dirty="0" smtClean="0"/>
              <a:t>等通路发挥抗炎作用。图示</a:t>
            </a:r>
            <a:r>
              <a:rPr lang="en-US" altLang="zh-CN" sz="1200" dirty="0" smtClean="0"/>
              <a:t>HMGB1</a:t>
            </a:r>
            <a:r>
              <a:rPr lang="zh-CN" altLang="en-US" sz="1200" dirty="0" smtClean="0"/>
              <a:t>是感染与损伤等多种途径导致的炎症的关键分子，甘草酸制剂恰恰可以作用于这个关键分子发挥抗炎作用。</a:t>
            </a:r>
          </a:p>
          <a:p>
            <a:pPr eaLnBrk="1" hangingPunct="1"/>
            <a:endParaRPr lang="zh-CN" altLang="en-US" dirty="0" smtClean="0"/>
          </a:p>
        </p:txBody>
      </p:sp>
      <p:sp>
        <p:nvSpPr>
          <p:cNvPr id="12292" name="灯片编号占位符 3"/>
          <p:cNvSpPr>
            <a:spLocks noGrp="1"/>
          </p:cNvSpPr>
          <p:nvPr>
            <p:ph type="sldNum" sz="quarter" idx="5"/>
          </p:nvPr>
        </p:nvSpPr>
        <p:spPr>
          <a:noFill/>
        </p:spPr>
        <p:txBody>
          <a:bodyPr/>
          <a:lstStyle/>
          <a:p>
            <a:fld id="{70837355-D33D-47DD-A575-75123D5190C5}" type="slidenum">
              <a:rPr lang="zh-CN" altLang="en-US"/>
              <a:pPr/>
              <a:t>35</a:t>
            </a:fld>
            <a:endParaRPr lang="en-US" altLang="zh-CN"/>
          </a:p>
        </p:txBody>
      </p:sp>
    </p:spTree>
    <p:extLst>
      <p:ext uri="{BB962C8B-B14F-4D97-AF65-F5344CB8AC3E}">
        <p14:creationId xmlns:p14="http://schemas.microsoft.com/office/powerpoint/2010/main" val="159144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在做天晴异甘草酸镁注射液的作用机制研究时发现调节</a:t>
            </a:r>
            <a:r>
              <a:rPr lang="en-US" altLang="zh-CN" dirty="0" smtClean="0"/>
              <a:t>AA</a:t>
            </a:r>
            <a:r>
              <a:rPr lang="zh-CN" altLang="en-US" dirty="0" smtClean="0"/>
              <a:t>（花生四烯酸）代谢途径中</a:t>
            </a:r>
            <a:r>
              <a:rPr lang="en-US" altLang="zh-CN" dirty="0" smtClean="0"/>
              <a:t>COXs</a:t>
            </a:r>
            <a:r>
              <a:rPr lang="zh-CN" altLang="en-US" dirty="0" smtClean="0"/>
              <a:t>和</a:t>
            </a:r>
            <a:r>
              <a:rPr lang="en-US" altLang="zh-CN" dirty="0" smtClean="0"/>
              <a:t>5-LOX</a:t>
            </a:r>
            <a:r>
              <a:rPr lang="zh-CN" altLang="en-US" dirty="0" smtClean="0"/>
              <a:t>信号通路可能是异甘草酸镁发挥其抗炎活性的一种新机制</a:t>
            </a:r>
            <a:endParaRPr lang="zh-CN" altLang="en-US" dirty="0"/>
          </a:p>
        </p:txBody>
      </p:sp>
      <p:sp>
        <p:nvSpPr>
          <p:cNvPr id="4" name="灯片编号占位符 3"/>
          <p:cNvSpPr>
            <a:spLocks noGrp="1"/>
          </p:cNvSpPr>
          <p:nvPr>
            <p:ph type="sldNum" sz="quarter" idx="10"/>
          </p:nvPr>
        </p:nvSpPr>
        <p:spPr/>
        <p:txBody>
          <a:bodyPr/>
          <a:lstStyle/>
          <a:p>
            <a:pPr>
              <a:defRPr/>
            </a:pPr>
            <a:fld id="{9DD98349-DDD0-419B-8375-7638CE4FB013}" type="slidenum">
              <a:rPr lang="zh-CN" altLang="en-US" smtClean="0"/>
              <a:pPr>
                <a:defRPr/>
              </a:pPr>
              <a:t>36</a:t>
            </a:fld>
            <a:endParaRPr lang="en-US" altLang="zh-CN"/>
          </a:p>
        </p:txBody>
      </p:sp>
    </p:spTree>
    <p:extLst>
      <p:ext uri="{BB962C8B-B14F-4D97-AF65-F5344CB8AC3E}">
        <p14:creationId xmlns:p14="http://schemas.microsoft.com/office/powerpoint/2010/main" val="5740724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41</a:t>
            </a:fld>
            <a:endParaRPr lang="zh-CN" altLang="en-US"/>
          </a:p>
        </p:txBody>
      </p:sp>
    </p:spTree>
    <p:extLst>
      <p:ext uri="{BB962C8B-B14F-4D97-AF65-F5344CB8AC3E}">
        <p14:creationId xmlns:p14="http://schemas.microsoft.com/office/powerpoint/2010/main" val="2561253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组织学图片从左至右分别是：对照、酒精组、酒精</a:t>
            </a:r>
            <a:r>
              <a:rPr lang="en-US" altLang="zh-CN" dirty="0" smtClean="0"/>
              <a:t>+</a:t>
            </a:r>
            <a:r>
              <a:rPr lang="zh-CN" altLang="en-US" dirty="0" smtClean="0"/>
              <a:t>甘草酸、酒精</a:t>
            </a:r>
            <a:r>
              <a:rPr lang="en-US" altLang="zh-CN" dirty="0" smtClean="0"/>
              <a:t>+</a:t>
            </a:r>
            <a:r>
              <a:rPr lang="zh-CN" altLang="en-US" dirty="0" smtClean="0"/>
              <a:t>水飞蓟；</a:t>
            </a:r>
            <a:endParaRPr lang="en-US" altLang="zh-CN" dirty="0" smtClean="0"/>
          </a:p>
          <a:p>
            <a:r>
              <a:rPr lang="en-US" altLang="zh-CN" dirty="0" smtClean="0"/>
              <a:t>A/B</a:t>
            </a:r>
            <a:r>
              <a:rPr lang="zh-CN" altLang="en-US" dirty="0" smtClean="0"/>
              <a:t>结果显示甘草酸对酒精性脂肪肝的治疗作用优于水飞蓟；</a:t>
            </a:r>
            <a:endParaRPr lang="en-US" altLang="zh-CN" dirty="0" smtClean="0"/>
          </a:p>
          <a:p>
            <a:r>
              <a:rPr lang="en-US" altLang="zh-CN" dirty="0" smtClean="0"/>
              <a:t>C/D</a:t>
            </a:r>
            <a:r>
              <a:rPr lang="zh-CN" altLang="en-US" dirty="0" smtClean="0"/>
              <a:t>图：甘草酸能显著性抑制酒精对肝脏中甘油三酯累积的作用，和改善</a:t>
            </a:r>
            <a:r>
              <a:rPr lang="en-US" altLang="zh-CN" dirty="0" smtClean="0"/>
              <a:t>ALT/AST</a:t>
            </a:r>
            <a:r>
              <a:rPr lang="zh-CN" altLang="en-US" dirty="0" smtClean="0"/>
              <a:t>指标</a:t>
            </a:r>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42</a:t>
            </a:fld>
            <a:endParaRPr lang="zh-CN" altLang="en-US"/>
          </a:p>
        </p:txBody>
      </p:sp>
    </p:spTree>
    <p:extLst>
      <p:ext uri="{BB962C8B-B14F-4D97-AF65-F5344CB8AC3E}">
        <p14:creationId xmlns:p14="http://schemas.microsoft.com/office/powerpoint/2010/main" val="502664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zh-CN" altLang="en-US" sz="1200" b="0" i="0" u="none" strike="noStrike" kern="1200" baseline="0" dirty="0" smtClean="0">
                <a:solidFill>
                  <a:schemeClr val="tx1"/>
                </a:solidFill>
                <a:latin typeface="+mn-lt"/>
                <a:ea typeface="+mn-ea"/>
                <a:cs typeface="+mn-cs"/>
              </a:rPr>
              <a:t>上海市宝山区中西医结合医院进行的</a:t>
            </a:r>
            <a:r>
              <a:rPr lang="zh-CN" altLang="en-US" dirty="0" smtClean="0"/>
              <a:t>一项临床研究报道，该研究为</a:t>
            </a:r>
            <a:r>
              <a:rPr lang="zh-CN" altLang="en-US" sz="1200" b="0" i="0" u="none" strike="noStrike" kern="1200" baseline="0" dirty="0" smtClean="0">
                <a:solidFill>
                  <a:schemeClr val="tx1"/>
                </a:solidFill>
                <a:latin typeface="+mn-lt"/>
                <a:ea typeface="+mn-ea"/>
                <a:cs typeface="+mn-cs"/>
              </a:rPr>
              <a:t>国家自然科学基金项目</a:t>
            </a:r>
            <a:r>
              <a:rPr lang="en-US" altLang="zh-CN" sz="1200" b="0" i="0" u="none" strike="noStrike" kern="1200" baseline="0" dirty="0" smtClean="0">
                <a:solidFill>
                  <a:schemeClr val="tx1"/>
                </a:solidFill>
                <a:latin typeface="+mn-lt"/>
                <a:ea typeface="+mn-ea"/>
                <a:cs typeface="+mn-cs"/>
              </a:rPr>
              <a:t>( 81473475) ; </a:t>
            </a:r>
            <a:r>
              <a:rPr lang="zh-CN" altLang="en-US" sz="1200" b="0" i="0" u="none" strike="noStrike" kern="1200" baseline="0" dirty="0" smtClean="0">
                <a:solidFill>
                  <a:schemeClr val="tx1"/>
                </a:solidFill>
                <a:latin typeface="+mn-lt"/>
                <a:ea typeface="+mn-ea"/>
                <a:cs typeface="+mn-cs"/>
              </a:rPr>
              <a:t>上海市进一步加快中医药事业发展三年行动计划项目。</a:t>
            </a:r>
            <a:endParaRPr lang="en-US" altLang="zh-CN" sz="1200" b="0" i="0" u="none" strike="noStrike" kern="1200" baseline="0" dirty="0" smtClean="0">
              <a:solidFill>
                <a:schemeClr val="tx1"/>
              </a:solidFill>
              <a:latin typeface="+mn-lt"/>
              <a:ea typeface="+mn-ea"/>
              <a:cs typeface="+mn-cs"/>
            </a:endParaRPr>
          </a:p>
          <a:p>
            <a:pPr>
              <a:spcBef>
                <a:spcPct val="0"/>
              </a:spcBef>
            </a:pPr>
            <a:r>
              <a:rPr lang="zh-CN" altLang="en-US" dirty="0" smtClean="0"/>
              <a:t>脂肪肝患者使用天晴甘平治疗</a:t>
            </a:r>
            <a:r>
              <a:rPr lang="en-US" altLang="zh-CN" dirty="0" smtClean="0"/>
              <a:t>24</a:t>
            </a:r>
            <a:r>
              <a:rPr lang="zh-CN" altLang="en-US" dirty="0" smtClean="0"/>
              <a:t>周后，患者血清转氨酶及血脂均较对照组明显下降，说明天晴甘平双效协同的保肝作用优于多烯磷脂酰胆碱</a:t>
            </a:r>
            <a:endParaRPr lang="en-US" altLang="zh-CN" dirty="0" smtClean="0"/>
          </a:p>
          <a:p>
            <a:pPr>
              <a:spcBef>
                <a:spcPct val="0"/>
              </a:spcBef>
            </a:pPr>
            <a:endParaRPr lang="en-US" altLang="zh-CN" dirty="0" smtClean="0"/>
          </a:p>
          <a:p>
            <a:pPr>
              <a:spcBef>
                <a:spcPct val="0"/>
              </a:spcBef>
            </a:pPr>
            <a:endParaRPr lang="en-US" altLang="zh-CN" dirty="0" smtClean="0"/>
          </a:p>
          <a:p>
            <a:r>
              <a:rPr lang="zh-CN" altLang="en-US" sz="1200" b="0" i="0" u="none" strike="noStrike" kern="1200" baseline="0" dirty="0" smtClean="0">
                <a:solidFill>
                  <a:schemeClr val="tx1"/>
                </a:solidFill>
                <a:latin typeface="+mn-lt"/>
                <a:ea typeface="+mn-ea"/>
                <a:cs typeface="+mn-cs"/>
              </a:rPr>
              <a:t>摘要</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目的</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观察针灸联合甘草酸二铵治疗非酒精性脂肪肝的临床疗效和安全性。方法</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将符合标准的</a:t>
            </a:r>
            <a:r>
              <a:rPr lang="en-US" altLang="zh-CN" sz="1200" b="0" i="0" u="none" strike="noStrike" kern="1200" baseline="0" dirty="0" smtClean="0">
                <a:solidFill>
                  <a:schemeClr val="tx1"/>
                </a:solidFill>
                <a:latin typeface="+mn-lt"/>
                <a:ea typeface="+mn-ea"/>
                <a:cs typeface="+mn-cs"/>
              </a:rPr>
              <a:t>114</a:t>
            </a:r>
          </a:p>
          <a:p>
            <a:r>
              <a:rPr lang="zh-CN" altLang="en-US" sz="1200" b="0" i="0" u="none" strike="noStrike" kern="1200" baseline="0" dirty="0" smtClean="0">
                <a:solidFill>
                  <a:schemeClr val="tx1"/>
                </a:solidFill>
                <a:latin typeface="+mn-lt"/>
                <a:ea typeface="+mn-ea"/>
                <a:cs typeface="+mn-cs"/>
              </a:rPr>
              <a:t>例非酒精性脂肪肝患者随机分为针药联合组、针灸组、甘草酸二铵组。针药联合组患者给予针灸联合甘草酸二铵</a:t>
            </a:r>
          </a:p>
          <a:p>
            <a:r>
              <a:rPr lang="zh-CN" altLang="en-US" sz="1200" b="0" i="0" u="none" strike="noStrike" kern="1200" baseline="0" dirty="0" smtClean="0">
                <a:solidFill>
                  <a:schemeClr val="tx1"/>
                </a:solidFill>
                <a:latin typeface="+mn-lt"/>
                <a:ea typeface="+mn-ea"/>
                <a:cs typeface="+mn-cs"/>
              </a:rPr>
              <a:t>治疗，甘草酸二铵胶囊</a:t>
            </a:r>
            <a:r>
              <a:rPr lang="en-US" altLang="zh-CN" sz="1200" b="0" i="0" u="none" strike="noStrike" kern="1200" baseline="0" dirty="0" smtClean="0">
                <a:solidFill>
                  <a:schemeClr val="tx1"/>
                </a:solidFill>
                <a:latin typeface="+mn-lt"/>
                <a:ea typeface="+mn-ea"/>
                <a:cs typeface="+mn-cs"/>
              </a:rPr>
              <a:t>150 mg</a:t>
            </a:r>
            <a:r>
              <a:rPr lang="zh-CN" altLang="en-US" sz="1200" b="0" i="0" u="none" strike="noStrike" kern="1200" baseline="0" dirty="0" smtClean="0">
                <a:solidFill>
                  <a:schemeClr val="tx1"/>
                </a:solidFill>
                <a:latin typeface="+mn-lt"/>
                <a:ea typeface="+mn-ea"/>
                <a:cs typeface="+mn-cs"/>
              </a:rPr>
              <a:t>，口服，日</a:t>
            </a:r>
            <a:r>
              <a:rPr lang="en-US" altLang="zh-CN" sz="1200" b="0" i="0" u="none" strike="noStrike" kern="1200" baseline="0" dirty="0" smtClean="0">
                <a:solidFill>
                  <a:schemeClr val="tx1"/>
                </a:solidFill>
                <a:latin typeface="+mn-lt"/>
                <a:ea typeface="+mn-ea"/>
                <a:cs typeface="+mn-cs"/>
              </a:rPr>
              <a:t>3 </a:t>
            </a:r>
            <a:r>
              <a:rPr lang="zh-CN" altLang="en-US" sz="1200" b="0" i="0" u="none" strike="noStrike" kern="1200" baseline="0" dirty="0" smtClean="0">
                <a:solidFill>
                  <a:schemeClr val="tx1"/>
                </a:solidFill>
                <a:latin typeface="+mn-lt"/>
                <a:ea typeface="+mn-ea"/>
                <a:cs typeface="+mn-cs"/>
              </a:rPr>
              <a:t>次</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针灸组患者给予针灸治疗</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甘草酸二铵组患者给予甘草酸二胶囊</a:t>
            </a:r>
          </a:p>
          <a:p>
            <a:r>
              <a:rPr lang="en-US" altLang="zh-CN" sz="1200" b="0" i="0" u="none" strike="noStrike" kern="1200" baseline="0" dirty="0" smtClean="0">
                <a:solidFill>
                  <a:schemeClr val="tx1"/>
                </a:solidFill>
                <a:latin typeface="+mn-lt"/>
                <a:ea typeface="+mn-ea"/>
                <a:cs typeface="+mn-cs"/>
              </a:rPr>
              <a:t>150 mg</a:t>
            </a:r>
            <a:r>
              <a:rPr lang="zh-CN" altLang="en-US" sz="1200" b="0" i="0" u="none" strike="noStrike" kern="1200" baseline="0" dirty="0" smtClean="0">
                <a:solidFill>
                  <a:schemeClr val="tx1"/>
                </a:solidFill>
                <a:latin typeface="+mn-lt"/>
                <a:ea typeface="+mn-ea"/>
                <a:cs typeface="+mn-cs"/>
              </a:rPr>
              <a:t>，口服，日</a:t>
            </a:r>
            <a:r>
              <a:rPr lang="en-US" altLang="zh-CN" sz="1200" b="0" i="0" u="none" strike="noStrike" kern="1200" baseline="0" dirty="0" smtClean="0">
                <a:solidFill>
                  <a:schemeClr val="tx1"/>
                </a:solidFill>
                <a:latin typeface="+mn-lt"/>
                <a:ea typeface="+mn-ea"/>
                <a:cs typeface="+mn-cs"/>
              </a:rPr>
              <a:t>3 </a:t>
            </a:r>
            <a:r>
              <a:rPr lang="zh-CN" altLang="en-US" sz="1200" b="0" i="0" u="none" strike="noStrike" kern="1200" baseline="0" dirty="0" smtClean="0">
                <a:solidFill>
                  <a:schemeClr val="tx1"/>
                </a:solidFill>
                <a:latin typeface="+mn-lt"/>
                <a:ea typeface="+mn-ea"/>
                <a:cs typeface="+mn-cs"/>
              </a:rPr>
              <a:t>次。各组患者疗程均为</a:t>
            </a:r>
            <a:r>
              <a:rPr lang="en-US" altLang="zh-CN" sz="1200" b="0" i="0" u="none" strike="noStrike" kern="1200" baseline="0" dirty="0" smtClean="0">
                <a:solidFill>
                  <a:schemeClr val="tx1"/>
                </a:solidFill>
                <a:latin typeface="+mn-lt"/>
                <a:ea typeface="+mn-ea"/>
                <a:cs typeface="+mn-cs"/>
              </a:rPr>
              <a:t>2 </a:t>
            </a:r>
            <a:r>
              <a:rPr lang="zh-CN" altLang="en-US" sz="1200" b="0" i="0" u="none" strike="noStrike" kern="1200" baseline="0" dirty="0" smtClean="0">
                <a:solidFill>
                  <a:schemeClr val="tx1"/>
                </a:solidFill>
                <a:latin typeface="+mn-lt"/>
                <a:ea typeface="+mn-ea"/>
                <a:cs typeface="+mn-cs"/>
              </a:rPr>
              <a:t>个月。观察各组患者的临床疗效，治疗前后的临床症状、体重指数、</a:t>
            </a:r>
          </a:p>
          <a:p>
            <a:r>
              <a:rPr lang="zh-CN" altLang="en-US" sz="1200" b="0" i="0" u="none" strike="noStrike" kern="1200" baseline="0" dirty="0" smtClean="0">
                <a:solidFill>
                  <a:schemeClr val="tx1"/>
                </a:solidFill>
                <a:latin typeface="+mn-lt"/>
                <a:ea typeface="+mn-ea"/>
                <a:cs typeface="+mn-cs"/>
              </a:rPr>
              <a:t>肝功能指标及肝</a:t>
            </a:r>
            <a:r>
              <a:rPr lang="en-US" altLang="zh-CN" sz="1200" b="0" i="0" u="none" strike="noStrike" kern="1200" baseline="0" dirty="0" smtClean="0">
                <a:solidFill>
                  <a:schemeClr val="tx1"/>
                </a:solidFill>
                <a:latin typeface="+mn-lt"/>
                <a:ea typeface="+mn-ea"/>
                <a:cs typeface="+mn-cs"/>
              </a:rPr>
              <a:t>/</a:t>
            </a:r>
            <a:r>
              <a:rPr lang="zh-CN" altLang="en-US" sz="1200" b="0" i="0" u="none" strike="noStrike" kern="1200" baseline="0" dirty="0" smtClean="0">
                <a:solidFill>
                  <a:schemeClr val="tx1"/>
                </a:solidFill>
                <a:latin typeface="+mn-lt"/>
                <a:ea typeface="+mn-ea"/>
                <a:cs typeface="+mn-cs"/>
              </a:rPr>
              <a:t>脾</a:t>
            </a:r>
            <a:r>
              <a:rPr lang="en-US" altLang="zh-CN" sz="1200" b="0" i="0" u="none" strike="noStrike" kern="1200" baseline="0" dirty="0" smtClean="0">
                <a:solidFill>
                  <a:schemeClr val="tx1"/>
                </a:solidFill>
                <a:latin typeface="+mn-lt"/>
                <a:ea typeface="+mn-ea"/>
                <a:cs typeface="+mn-cs"/>
              </a:rPr>
              <a:t>CT </a:t>
            </a:r>
            <a:r>
              <a:rPr lang="zh-CN" altLang="en-US" sz="1200" b="0" i="0" u="none" strike="noStrike" kern="1200" baseline="0" dirty="0" smtClean="0">
                <a:solidFill>
                  <a:schemeClr val="tx1"/>
                </a:solidFill>
                <a:latin typeface="+mn-lt"/>
                <a:ea typeface="+mn-ea"/>
                <a:cs typeface="+mn-cs"/>
              </a:rPr>
              <a:t>比值变化，并记录不良反映情况发生情况。结果</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治疗后，各组患者的临床症状、体重指</a:t>
            </a:r>
          </a:p>
          <a:p>
            <a:r>
              <a:rPr lang="zh-CN" altLang="en-US" sz="1200" b="0" i="0" u="none" strike="noStrike" kern="1200" baseline="0" dirty="0" smtClean="0">
                <a:solidFill>
                  <a:schemeClr val="tx1"/>
                </a:solidFill>
                <a:latin typeface="+mn-lt"/>
                <a:ea typeface="+mn-ea"/>
                <a:cs typeface="+mn-cs"/>
              </a:rPr>
              <a:t>数、肝功能指标及肝</a:t>
            </a:r>
            <a:r>
              <a:rPr lang="en-US" altLang="zh-CN" sz="1200" b="0" i="0" u="none" strike="noStrike" kern="1200" baseline="0" dirty="0" smtClean="0">
                <a:solidFill>
                  <a:schemeClr val="tx1"/>
                </a:solidFill>
                <a:latin typeface="+mn-lt"/>
                <a:ea typeface="+mn-ea"/>
                <a:cs typeface="+mn-cs"/>
              </a:rPr>
              <a:t>/</a:t>
            </a:r>
            <a:r>
              <a:rPr lang="zh-CN" altLang="en-US" sz="1200" b="0" i="0" u="none" strike="noStrike" kern="1200" baseline="0" dirty="0" smtClean="0">
                <a:solidFill>
                  <a:schemeClr val="tx1"/>
                </a:solidFill>
                <a:latin typeface="+mn-lt"/>
                <a:ea typeface="+mn-ea"/>
                <a:cs typeface="+mn-cs"/>
              </a:rPr>
              <a:t>脾</a:t>
            </a:r>
            <a:r>
              <a:rPr lang="en-US" altLang="zh-CN" sz="1200" b="0" i="0" u="none" strike="noStrike" kern="1200" baseline="0" dirty="0" smtClean="0">
                <a:solidFill>
                  <a:schemeClr val="tx1"/>
                </a:solidFill>
                <a:latin typeface="+mn-lt"/>
                <a:ea typeface="+mn-ea"/>
                <a:cs typeface="+mn-cs"/>
              </a:rPr>
              <a:t>CT </a:t>
            </a:r>
            <a:r>
              <a:rPr lang="zh-CN" altLang="en-US" sz="1200" b="0" i="0" u="none" strike="noStrike" kern="1200" baseline="0" dirty="0" smtClean="0">
                <a:solidFill>
                  <a:schemeClr val="tx1"/>
                </a:solidFill>
                <a:latin typeface="+mn-lt"/>
                <a:ea typeface="+mn-ea"/>
                <a:cs typeface="+mn-cs"/>
              </a:rPr>
              <a:t>比值均显著低于同组治疗前，且针药联合组低于针灸组和甘草酸二铵组，差异有统计</a:t>
            </a:r>
          </a:p>
          <a:p>
            <a:r>
              <a:rPr lang="zh-CN" altLang="en-US" sz="1200" b="0" i="0" u="none" strike="noStrike" kern="1200" baseline="0" dirty="0" smtClean="0">
                <a:solidFill>
                  <a:schemeClr val="tx1"/>
                </a:solidFill>
                <a:latin typeface="+mn-lt"/>
                <a:ea typeface="+mn-ea"/>
                <a:cs typeface="+mn-cs"/>
              </a:rPr>
              <a:t>学意义</a:t>
            </a:r>
            <a:r>
              <a:rPr lang="en-US" altLang="zh-CN" sz="1200" b="0" i="0" u="none" strike="noStrike" kern="1200" baseline="0" dirty="0" smtClean="0">
                <a:solidFill>
                  <a:schemeClr val="tx1"/>
                </a:solidFill>
                <a:latin typeface="+mn-lt"/>
                <a:ea typeface="+mn-ea"/>
                <a:cs typeface="+mn-cs"/>
              </a:rPr>
              <a:t>( P</a:t>
            </a:r>
            <a:r>
              <a:rPr lang="zh-CN" altLang="en-US" sz="1200" b="0" i="0" u="none" strike="noStrike" kern="1200" baseline="0" dirty="0" smtClean="0">
                <a:solidFill>
                  <a:schemeClr val="tx1"/>
                </a:solidFill>
                <a:latin typeface="+mn-lt"/>
                <a:ea typeface="+mn-ea"/>
                <a:cs typeface="+mn-cs"/>
              </a:rPr>
              <a:t>＜</a:t>
            </a:r>
            <a:r>
              <a:rPr lang="en-US" altLang="zh-CN" sz="1200" b="0" i="0" u="none" strike="noStrike" kern="1200" baseline="0" dirty="0" smtClean="0">
                <a:solidFill>
                  <a:schemeClr val="tx1"/>
                </a:solidFill>
                <a:latin typeface="+mn-lt"/>
                <a:ea typeface="+mn-ea"/>
                <a:cs typeface="+mn-cs"/>
              </a:rPr>
              <a:t>0</a:t>
            </a:r>
            <a:r>
              <a:rPr lang="zh-CN" altLang="en-US" sz="1200" b="0" i="0" u="none" strike="noStrike" kern="1200" baseline="0" dirty="0" smtClean="0">
                <a:solidFill>
                  <a:schemeClr val="tx1"/>
                </a:solidFill>
                <a:latin typeface="+mn-lt"/>
                <a:ea typeface="+mn-ea"/>
                <a:cs typeface="+mn-cs"/>
              </a:rPr>
              <a:t>．</a:t>
            </a:r>
            <a:r>
              <a:rPr lang="en-US" altLang="zh-CN" sz="1200" b="0" i="0" u="none" strike="noStrike" kern="1200" baseline="0" dirty="0" smtClean="0">
                <a:solidFill>
                  <a:schemeClr val="tx1"/>
                </a:solidFill>
                <a:latin typeface="+mn-lt"/>
                <a:ea typeface="+mn-ea"/>
                <a:cs typeface="+mn-cs"/>
              </a:rPr>
              <a:t>05) ; </a:t>
            </a:r>
            <a:r>
              <a:rPr lang="zh-CN" altLang="en-US" sz="1200" b="0" i="0" u="none" strike="noStrike" kern="1200" baseline="0" dirty="0" smtClean="0">
                <a:solidFill>
                  <a:schemeClr val="tx1"/>
                </a:solidFill>
                <a:latin typeface="+mn-lt"/>
                <a:ea typeface="+mn-ea"/>
                <a:cs typeface="+mn-cs"/>
              </a:rPr>
              <a:t>针药联合组患者总有效率显著高于针灸组和甘草酸二铵组，差异有统计学意义</a:t>
            </a:r>
            <a:r>
              <a:rPr lang="en-US" altLang="zh-CN" sz="1200" b="0" i="0" u="none" strike="noStrike" kern="1200" baseline="0" dirty="0" smtClean="0">
                <a:solidFill>
                  <a:schemeClr val="tx1"/>
                </a:solidFill>
                <a:latin typeface="+mn-lt"/>
                <a:ea typeface="+mn-ea"/>
                <a:cs typeface="+mn-cs"/>
              </a:rPr>
              <a:t>( P</a:t>
            </a:r>
            <a:r>
              <a:rPr lang="zh-CN" altLang="en-US" sz="1200" b="0" i="0" u="none" strike="noStrike" kern="1200" baseline="0" dirty="0" smtClean="0">
                <a:solidFill>
                  <a:schemeClr val="tx1"/>
                </a:solidFill>
                <a:latin typeface="+mn-lt"/>
                <a:ea typeface="+mn-ea"/>
                <a:cs typeface="+mn-cs"/>
              </a:rPr>
              <a:t>＜</a:t>
            </a:r>
            <a:r>
              <a:rPr lang="en-US" altLang="zh-CN" sz="1200" b="0" i="0" u="none" strike="noStrike" kern="1200" baseline="0" dirty="0" smtClean="0">
                <a:solidFill>
                  <a:schemeClr val="tx1"/>
                </a:solidFill>
                <a:latin typeface="+mn-lt"/>
                <a:ea typeface="+mn-ea"/>
                <a:cs typeface="+mn-cs"/>
              </a:rPr>
              <a:t>0</a:t>
            </a:r>
            <a:r>
              <a:rPr lang="zh-CN" altLang="en-US" sz="1200" b="0" i="0" u="none" strike="noStrike" kern="1200" baseline="0" dirty="0" smtClean="0">
                <a:solidFill>
                  <a:schemeClr val="tx1"/>
                </a:solidFill>
                <a:latin typeface="+mn-lt"/>
                <a:ea typeface="+mn-ea"/>
                <a:cs typeface="+mn-cs"/>
              </a:rPr>
              <a:t>．</a:t>
            </a:r>
            <a:r>
              <a:rPr lang="en-US" altLang="zh-CN" sz="1200" b="0" i="0" u="none" strike="noStrike" kern="1200" baseline="0" dirty="0" smtClean="0">
                <a:solidFill>
                  <a:schemeClr val="tx1"/>
                </a:solidFill>
                <a:latin typeface="+mn-lt"/>
                <a:ea typeface="+mn-ea"/>
                <a:cs typeface="+mn-cs"/>
              </a:rPr>
              <a:t>05) </a:t>
            </a:r>
            <a:r>
              <a:rPr lang="zh-CN" altLang="en-US" sz="1200" b="0" i="0" u="none" strike="noStrike" kern="1200" baseline="0" dirty="0" smtClean="0">
                <a:solidFill>
                  <a:schemeClr val="tx1"/>
                </a:solidFill>
                <a:latin typeface="+mn-lt"/>
                <a:ea typeface="+mn-ea"/>
                <a:cs typeface="+mn-cs"/>
              </a:rPr>
              <a:t>。</a:t>
            </a:r>
            <a:r>
              <a:rPr lang="en-US" altLang="zh-CN" sz="1200" b="0" i="0" u="none" strike="noStrike" kern="1200" baseline="0" dirty="0" smtClean="0">
                <a:solidFill>
                  <a:schemeClr val="tx1"/>
                </a:solidFill>
                <a:latin typeface="+mn-lt"/>
                <a:ea typeface="+mn-ea"/>
                <a:cs typeface="+mn-cs"/>
              </a:rPr>
              <a:t>3</a:t>
            </a:r>
          </a:p>
          <a:p>
            <a:r>
              <a:rPr lang="zh-CN" altLang="en-US" sz="1200" b="0" i="0" u="none" strike="noStrike" kern="1200" baseline="0" dirty="0" smtClean="0">
                <a:solidFill>
                  <a:schemeClr val="tx1"/>
                </a:solidFill>
                <a:latin typeface="+mn-lt"/>
                <a:ea typeface="+mn-ea"/>
                <a:cs typeface="+mn-cs"/>
              </a:rPr>
              <a:t>组患者治疗期间均未见明显不良反应发生。结论</a:t>
            </a:r>
            <a:r>
              <a:rPr lang="en-US" altLang="zh-CN" sz="1200" b="0" i="0" u="none" strike="noStrike" kern="1200" baseline="0" dirty="0" smtClean="0">
                <a:solidFill>
                  <a:schemeClr val="tx1"/>
                </a:solidFill>
                <a:latin typeface="+mn-lt"/>
                <a:ea typeface="+mn-ea"/>
                <a:cs typeface="+mn-cs"/>
              </a:rPr>
              <a:t>: </a:t>
            </a:r>
            <a:r>
              <a:rPr lang="zh-CN" altLang="en-US" sz="1200" b="0" i="0" u="none" strike="noStrike" kern="1200" baseline="0" dirty="0" smtClean="0">
                <a:solidFill>
                  <a:schemeClr val="tx1"/>
                </a:solidFill>
                <a:latin typeface="+mn-lt"/>
                <a:ea typeface="+mn-ea"/>
                <a:cs typeface="+mn-cs"/>
              </a:rPr>
              <a:t>针灸联合甘草酸二铵治疗非酒精性脂肪肝较单用甘草酸二铵</a:t>
            </a:r>
          </a:p>
          <a:p>
            <a:r>
              <a:rPr lang="zh-CN" altLang="en-US" sz="1200" b="0" i="0" u="none" strike="noStrike" kern="1200" baseline="0" dirty="0" smtClean="0">
                <a:solidFill>
                  <a:schemeClr val="tx1"/>
                </a:solidFill>
                <a:latin typeface="+mn-lt"/>
                <a:ea typeface="+mn-ea"/>
                <a:cs typeface="+mn-cs"/>
              </a:rPr>
              <a:t>或针灸疗效更显著，且安全性相似。</a:t>
            </a:r>
            <a:endParaRPr lang="zh-CN" altLang="en-US" dirty="0" smtClean="0"/>
          </a:p>
        </p:txBody>
      </p:sp>
      <p:sp>
        <p:nvSpPr>
          <p:cNvPr id="1269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fld id="{BCB65991-51BD-46C9-ADCC-D89069952BB3}" type="slidenum">
              <a:rPr lang="zh-CN" altLang="en-US" smtClean="0"/>
              <a:pPr eaLnBrk="1" hangingPunct="1"/>
              <a:t>45</a:t>
            </a:fld>
            <a:endParaRPr lang="zh-CN" altLang="en-US" smtClean="0"/>
          </a:p>
        </p:txBody>
      </p:sp>
    </p:spTree>
    <p:extLst>
      <p:ext uri="{BB962C8B-B14F-4D97-AF65-F5344CB8AC3E}">
        <p14:creationId xmlns:p14="http://schemas.microsoft.com/office/powerpoint/2010/main" val="3113572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67A271-E91D-44E5-95E1-DE2938FB34B5}" type="slidenum">
              <a:rPr lang="zh-CN" altLang="en-US" smtClean="0"/>
              <a:pPr/>
              <a:t>4</a:t>
            </a:fld>
            <a:endParaRPr lang="zh-CN" altLang="en-US"/>
          </a:p>
        </p:txBody>
      </p:sp>
    </p:spTree>
    <p:extLst>
      <p:ext uri="{BB962C8B-B14F-4D97-AF65-F5344CB8AC3E}">
        <p14:creationId xmlns:p14="http://schemas.microsoft.com/office/powerpoint/2010/main" val="26742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5</a:t>
            </a:fld>
            <a:endParaRPr lang="zh-CN" altLang="en-US"/>
          </a:p>
        </p:txBody>
      </p:sp>
    </p:spTree>
    <p:extLst>
      <p:ext uri="{BB962C8B-B14F-4D97-AF65-F5344CB8AC3E}">
        <p14:creationId xmlns:p14="http://schemas.microsoft.com/office/powerpoint/2010/main" val="492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atinLnBrk="1"/>
            <a:r>
              <a:rPr lang="zh-CN" altLang="en-US" sz="1200" b="0" i="0" kern="1200" dirty="0" smtClean="0">
                <a:solidFill>
                  <a:schemeClr val="tx1"/>
                </a:solidFill>
                <a:effectLst/>
                <a:latin typeface="+mn-lt"/>
                <a:ea typeface="+mn-ea"/>
                <a:cs typeface="+mn-cs"/>
              </a:rPr>
              <a:t> 糖尿病合并脂肪肝发生率高，且这类患者往往存在多种代谢异常，肥胖、高血压、血脂异常、痛风等发生率均较高，易发生心血管病变。此外，糖尿病合并脂肪肝患者往往存在严重的胰岛素抵抗，使得这类患者的糖尿病控制难度较大，一些口服降糖药物并不适用，胰岛素用量也较大。糖尿病合并脂肪肝患者肝硬化和肝癌发生率也较高。糖尿病合并脂肪肝是非常严重的问题，也是与糖尿病关系非常密切的问题，越来越受到国内外学者的关注。</a:t>
            </a:r>
          </a:p>
          <a:p>
            <a:pPr latinLnBrk="1"/>
            <a:r>
              <a:rPr lang="zh-CN" altLang="en-US" sz="1200" b="0" i="0" kern="1200" dirty="0" smtClean="0">
                <a:solidFill>
                  <a:schemeClr val="tx1"/>
                </a:solidFill>
                <a:effectLst/>
                <a:latin typeface="+mn-lt"/>
                <a:ea typeface="+mn-ea"/>
                <a:cs typeface="+mn-cs"/>
              </a:rPr>
              <a:t>        </a:t>
            </a:r>
            <a:r>
              <a:rPr lang="en-US" altLang="zh-CN" sz="1200" b="0" i="0" kern="1200" dirty="0" err="1" smtClean="0">
                <a:solidFill>
                  <a:schemeClr val="tx1"/>
                </a:solidFill>
                <a:effectLst/>
                <a:latin typeface="+mn-lt"/>
                <a:ea typeface="+mn-ea"/>
                <a:cs typeface="+mn-cs"/>
              </a:rPr>
              <a:t>H.Yki-Jarvinen</a:t>
            </a:r>
            <a:r>
              <a:rPr lang="zh-CN" altLang="en-US" sz="1200" b="0" i="0" kern="1200" dirty="0" smtClean="0">
                <a:solidFill>
                  <a:schemeClr val="tx1"/>
                </a:solidFill>
                <a:effectLst/>
                <a:latin typeface="+mn-lt"/>
                <a:ea typeface="+mn-ea"/>
                <a:cs typeface="+mn-cs"/>
              </a:rPr>
              <a:t>教授强调在诊治糖尿病患者时一定要想到肝脏的问题，并介绍了最新出炉的欧洲非酒精脂肪肝的临床指南和糖尿病性脂肪肝的诊断流程。诊治糖尿病患者，应该进行肝脏方面的检查，首先检测肝酶，对于肝酶高的患者要排除其他原因</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例如肝炎病毒感染和饮酒等</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，再结合患者的血脂、体重、尿酸等情况综合考虑做出诊断。还要结合肝脏超声诊断。总体而言，肝酶</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超声</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病史就可以做出诊断。她强调指出，作为糖尿病专科医生，一定不能忽视代谢综合征和心血管危险因素，要考虑到脂肪肝和代谢异常的问题。</a:t>
            </a:r>
          </a:p>
          <a:p>
            <a:pPr latinLnBrk="1"/>
            <a:r>
              <a:rPr lang="zh-CN" altLang="en-US" sz="1200" b="0" i="0" kern="1200" dirty="0" smtClean="0">
                <a:solidFill>
                  <a:schemeClr val="tx1"/>
                </a:solidFill>
                <a:effectLst/>
                <a:latin typeface="+mn-lt"/>
                <a:ea typeface="+mn-ea"/>
                <a:cs typeface="+mn-cs"/>
              </a:rPr>
              <a:t>        美国佛罗里达大学的</a:t>
            </a:r>
            <a:r>
              <a:rPr lang="en-US" altLang="zh-CN" sz="1200" b="0" i="0" kern="1200" dirty="0" smtClean="0">
                <a:solidFill>
                  <a:schemeClr val="tx1"/>
                </a:solidFill>
                <a:effectLst/>
                <a:latin typeface="+mn-lt"/>
                <a:ea typeface="+mn-ea"/>
                <a:cs typeface="+mn-cs"/>
              </a:rPr>
              <a:t>Kenneth </a:t>
            </a:r>
            <a:r>
              <a:rPr lang="en-US" altLang="zh-CN" sz="1200" b="0" i="0" kern="1200" dirty="0" err="1" smtClean="0">
                <a:solidFill>
                  <a:schemeClr val="tx1"/>
                </a:solidFill>
                <a:effectLst/>
                <a:latin typeface="+mn-lt"/>
                <a:ea typeface="+mn-ea"/>
                <a:cs typeface="+mn-cs"/>
              </a:rPr>
              <a:t>Cusi</a:t>
            </a:r>
            <a:r>
              <a:rPr lang="zh-CN" altLang="en-US" sz="1200" b="0" i="0" kern="1200" dirty="0" smtClean="0">
                <a:solidFill>
                  <a:schemeClr val="tx1"/>
                </a:solidFill>
                <a:effectLst/>
                <a:latin typeface="+mn-lt"/>
                <a:ea typeface="+mn-ea"/>
                <a:cs typeface="+mn-cs"/>
              </a:rPr>
              <a:t>教授介绍了糖尿病性脂肪肝的治疗。许教授指出，目前糖尿病性脂肪肝治疗药物研发的很多，但真正能用于临床的还是少数。</a:t>
            </a:r>
            <a:r>
              <a:rPr lang="en-US" altLang="zh-CN" sz="1200" b="0" i="0" kern="1200" dirty="0" err="1" smtClean="0">
                <a:solidFill>
                  <a:schemeClr val="tx1"/>
                </a:solidFill>
                <a:effectLst/>
                <a:latin typeface="+mn-lt"/>
                <a:ea typeface="+mn-ea"/>
                <a:cs typeface="+mn-cs"/>
              </a:rPr>
              <a:t>Cusi</a:t>
            </a:r>
            <a:r>
              <a:rPr lang="zh-CN" altLang="en-US" sz="1200" b="0" i="0" kern="1200" dirty="0" smtClean="0">
                <a:solidFill>
                  <a:schemeClr val="tx1"/>
                </a:solidFill>
                <a:effectLst/>
                <a:latin typeface="+mn-lt"/>
                <a:ea typeface="+mn-ea"/>
                <a:cs typeface="+mn-cs"/>
              </a:rPr>
              <a:t>教授主要谈到了几种研究比较成熟的药物。其一为匹格列酮。研究显示，应用匹格列酮后，能够减轻甘油三酯在肝脏的沉积，改善患者的脂肪肝情况。其二为利拉鲁肽。许教授谈到，美国已在减肥治疗中应用该药物。我国患者应用利拉鲁肽后，</a:t>
            </a:r>
            <a:r>
              <a:rPr lang="en-US" altLang="zh-CN" sz="1200" b="0" i="0" kern="1200" dirty="0" smtClean="0">
                <a:solidFill>
                  <a:schemeClr val="tx1"/>
                </a:solidFill>
                <a:effectLst/>
                <a:latin typeface="+mn-lt"/>
                <a:ea typeface="+mn-ea"/>
                <a:cs typeface="+mn-cs"/>
              </a:rPr>
              <a:t>80%</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90%</a:t>
            </a:r>
            <a:r>
              <a:rPr lang="zh-CN" altLang="en-US" sz="1200" b="0" i="0" kern="1200" dirty="0" smtClean="0">
                <a:solidFill>
                  <a:schemeClr val="tx1"/>
                </a:solidFill>
                <a:effectLst/>
                <a:latin typeface="+mn-lt"/>
                <a:ea typeface="+mn-ea"/>
                <a:cs typeface="+mn-cs"/>
              </a:rPr>
              <a:t>的患者能够出现体重下降，尤其腰围下降明显，是一种非常有前景的药物。其他药物尚在研究中。</a:t>
            </a:r>
          </a:p>
          <a:p>
            <a:pPr latinLnBrk="1"/>
            <a:r>
              <a:rPr lang="zh-CN" altLang="en-US" sz="1200" b="0" i="0" kern="1200" dirty="0" smtClean="0">
                <a:solidFill>
                  <a:schemeClr val="tx1"/>
                </a:solidFill>
                <a:effectLst/>
                <a:latin typeface="+mn-lt"/>
                <a:ea typeface="+mn-ea"/>
                <a:cs typeface="+mn-cs"/>
              </a:rPr>
              <a:t>        许教授强调，糖尿病性脂肪肝既是严重的问题，也是未来药物研发的重点。就我国而言，肥胖人群越来越庞大，且趋于年轻化。对于肥胖合并多种心血管危险因素包括脂肪肝的患者，生活方式干预更为重要。从临床角度来看，通过生活方式干预和减重，可以使部分患者的脂肪肝消失。非常遗憾的是，本场报告并未谈到很多生活方式干预问题。</a:t>
            </a:r>
          </a:p>
          <a:p>
            <a:pPr latinLnBrk="1"/>
            <a:r>
              <a:rPr lang="zh-CN" altLang="en-US" sz="1200" b="0" i="0" kern="1200" dirty="0" smtClean="0">
                <a:solidFill>
                  <a:schemeClr val="tx1"/>
                </a:solidFill>
                <a:effectLst/>
                <a:latin typeface="+mn-lt"/>
                <a:ea typeface="+mn-ea"/>
                <a:cs typeface="+mn-cs"/>
              </a:rPr>
              <a:t>        最后，许教授总结道，</a:t>
            </a:r>
            <a:r>
              <a:rPr lang="zh-CN" altLang="en-US" sz="1200" b="1" i="0" kern="1200" dirty="0" smtClean="0">
                <a:solidFill>
                  <a:schemeClr val="tx1"/>
                </a:solidFill>
                <a:effectLst/>
                <a:latin typeface="+mn-lt"/>
                <a:ea typeface="+mn-ea"/>
                <a:cs typeface="+mn-cs"/>
              </a:rPr>
              <a:t>糖尿病性脂肪肝是个常见而且严重的问题，治疗比较困难</a:t>
            </a:r>
            <a:r>
              <a:rPr lang="zh-CN" altLang="en-US" sz="1200" b="0" i="0" kern="1200" dirty="0" smtClean="0">
                <a:solidFill>
                  <a:schemeClr val="tx1"/>
                </a:solidFill>
                <a:effectLst/>
                <a:latin typeface="+mn-lt"/>
                <a:ea typeface="+mn-ea"/>
                <a:cs typeface="+mn-cs"/>
              </a:rPr>
              <a:t>。</a:t>
            </a:r>
            <a:r>
              <a:rPr lang="zh-CN" altLang="en-US" sz="1200" b="1" i="0" kern="1200" dirty="0" smtClean="0">
                <a:solidFill>
                  <a:schemeClr val="tx1"/>
                </a:solidFill>
                <a:effectLst/>
                <a:latin typeface="+mn-lt"/>
                <a:ea typeface="+mn-ea"/>
                <a:cs typeface="+mn-cs"/>
              </a:rPr>
              <a:t>当前可以选择的药物并不多，很多药物仍处于临床试验阶段</a:t>
            </a:r>
            <a:r>
              <a:rPr lang="zh-CN" altLang="en-US" sz="1200" b="0" i="0" kern="1200" dirty="0" smtClean="0">
                <a:solidFill>
                  <a:schemeClr val="tx1"/>
                </a:solidFill>
                <a:effectLst/>
                <a:latin typeface="+mn-lt"/>
                <a:ea typeface="+mn-ea"/>
                <a:cs typeface="+mn-cs"/>
              </a:rPr>
              <a:t>。对于糖尿病性脂肪肝的生活方式干预，本场报告几乎没有涉及，这是非常遗憾的。我国目前比较重视糖尿病性脂肪性肝病的诊断、治疗和研究，中华医学会内分泌学分会和中华医学会肝病学分会已联合发布脂肪肝临床临床指南，并进行了大量流行病学调查和基础研究，包括比较磁共振成像和超声在诊断脂肪肝面的价值。高鑫教授团队采用黄连素治疗脂肪肝效果评价研究等，已取得成绩。范建高教授领导国内同仁在非酒精性脂肪肝的流行病学研究方面及其有关科学普及工作方面做出了具有国内外影响了的工作。这次</a:t>
            </a:r>
            <a:r>
              <a:rPr lang="en-US" altLang="zh-CN" sz="1200" b="0" i="0" kern="1200" dirty="0" err="1" smtClean="0">
                <a:solidFill>
                  <a:schemeClr val="tx1"/>
                </a:solidFill>
                <a:effectLst/>
                <a:latin typeface="+mn-lt"/>
                <a:ea typeface="+mn-ea"/>
                <a:cs typeface="+mn-cs"/>
              </a:rPr>
              <a:t>H.Yki-Jarvinen</a:t>
            </a:r>
            <a:r>
              <a:rPr lang="zh-CN" altLang="en-US" sz="1200" b="0" i="0" kern="1200" dirty="0" smtClean="0">
                <a:solidFill>
                  <a:schemeClr val="tx1"/>
                </a:solidFill>
                <a:effectLst/>
                <a:latin typeface="+mn-lt"/>
                <a:ea typeface="+mn-ea"/>
                <a:cs typeface="+mn-cs"/>
              </a:rPr>
              <a:t>介绍欧洲版指南时提及中国的指南就是一例。希望今后中国专家能够将自己的研究成果带到欧美的会议上，让更多中国声音唱响在国际舞台上。</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6</a:t>
            </a:fld>
            <a:endParaRPr lang="zh-CN" altLang="en-US"/>
          </a:p>
        </p:txBody>
      </p:sp>
    </p:spTree>
    <p:extLst>
      <p:ext uri="{BB962C8B-B14F-4D97-AF65-F5344CB8AC3E}">
        <p14:creationId xmlns:p14="http://schemas.microsoft.com/office/powerpoint/2010/main" val="2530872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Hepatol</a:t>
            </a:r>
            <a:r>
              <a:rPr lang="en-US" altLang="zh-CN" dirty="0" smtClean="0"/>
              <a:t> Res. 2013 Jan; 43(1): 51–64.</a:t>
            </a:r>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7</a:t>
            </a:fld>
            <a:endParaRPr lang="zh-CN" altLang="en-US"/>
          </a:p>
        </p:txBody>
      </p:sp>
    </p:spTree>
    <p:extLst>
      <p:ext uri="{BB962C8B-B14F-4D97-AF65-F5344CB8AC3E}">
        <p14:creationId xmlns:p14="http://schemas.microsoft.com/office/powerpoint/2010/main" val="3036042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Of 132 patients with NAFLD, 44 patients (33%) had an established diagnosis of DM. Patients with DM were older and had greater serum glucose and triglyceride levels and a greater aspartate aminotransferase-alanine aminotransferase ratio. Liver biopsy specimens from patients with DM showed more vacuolated nuclei and acidophilic bodies. Cirrhosis (histological or clinical) occurred in 25% of patients with DM (11 of 44 patients) and NAFLD compared with only 10.2% (9 of 88 patients) of patients without DM with NAFLD (</a:t>
            </a:r>
            <a:r>
              <a:rPr lang="en-US" altLang="zh-CN" sz="1200" b="0" i="1" kern="1200" dirty="0" smtClean="0">
                <a:solidFill>
                  <a:schemeClr val="tx1"/>
                </a:solidFill>
                <a:effectLst/>
                <a:latin typeface="+mn-lt"/>
                <a:ea typeface="+mn-ea"/>
                <a:cs typeface="+mn-cs"/>
              </a:rPr>
              <a:t>P</a:t>
            </a:r>
            <a:r>
              <a:rPr lang="en-US" altLang="zh-CN" sz="1200" b="0" i="0" kern="1200" dirty="0" smtClean="0">
                <a:solidFill>
                  <a:schemeClr val="tx1"/>
                </a:solidFill>
                <a:effectLst/>
                <a:latin typeface="+mn-lt"/>
                <a:ea typeface="+mn-ea"/>
                <a:cs typeface="+mn-cs"/>
              </a:rPr>
              <a:t> = 0.04). After adjusting for potential confounders (age, body mass index, and the presence of cirrhosis), both overall mortality (risk ratio [RR], 3.30; 95% confidence interval [CI], 1.76–6.18; </a:t>
            </a:r>
            <a:r>
              <a:rPr lang="en-US" altLang="zh-CN" sz="1200" b="0" i="1" kern="1200" dirty="0" smtClean="0">
                <a:solidFill>
                  <a:schemeClr val="tx1"/>
                </a:solidFill>
                <a:effectLst/>
                <a:latin typeface="+mn-lt"/>
                <a:ea typeface="+mn-ea"/>
                <a:cs typeface="+mn-cs"/>
              </a:rPr>
              <a:t>P</a:t>
            </a:r>
            <a:r>
              <a:rPr lang="en-US" altLang="zh-CN" sz="1200" b="0" i="0" kern="1200" dirty="0" smtClean="0">
                <a:solidFill>
                  <a:schemeClr val="tx1"/>
                </a:solidFill>
                <a:effectLst/>
                <a:latin typeface="+mn-lt"/>
                <a:ea typeface="+mn-ea"/>
                <a:cs typeface="+mn-cs"/>
              </a:rPr>
              <a:t> = 0.002) and mortality related to liver disease (RR, 22.83; 95% CI, 2.97–175.03; </a:t>
            </a:r>
            <a:r>
              <a:rPr lang="en-US" altLang="zh-CN" sz="1200" b="0" i="1" kern="1200" dirty="0" smtClean="0">
                <a:solidFill>
                  <a:schemeClr val="tx1"/>
                </a:solidFill>
                <a:effectLst/>
                <a:latin typeface="+mn-lt"/>
                <a:ea typeface="+mn-ea"/>
                <a:cs typeface="+mn-cs"/>
              </a:rPr>
              <a:t>P</a:t>
            </a:r>
            <a:r>
              <a:rPr lang="en-US" altLang="zh-CN" sz="1200" b="0" i="0" kern="1200" dirty="0" smtClean="0">
                <a:solidFill>
                  <a:schemeClr val="tx1"/>
                </a:solidFill>
                <a:effectLst/>
                <a:latin typeface="+mn-lt"/>
                <a:ea typeface="+mn-ea"/>
                <a:cs typeface="+mn-cs"/>
              </a:rPr>
              <a:t> = 0.003) were greater in diabetic patients with NAFLD. Markers of hepatic dysfunction (low albumin level, high total bilirubin level, and prolonged prothrombin time) were the only independent predictors of increased mortality.  Patients with NAFLD and DM are at risk for the development of an aggressive outcome, such as cirrhosis and mortality. This study supports the potential role of insulin resistance in the development of poor clinical outcomes in patients with NAFLD.</a:t>
            </a:r>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11</a:t>
            </a:fld>
            <a:endParaRPr lang="zh-CN" altLang="en-US"/>
          </a:p>
        </p:txBody>
      </p:sp>
    </p:spTree>
    <p:extLst>
      <p:ext uri="{BB962C8B-B14F-4D97-AF65-F5344CB8AC3E}">
        <p14:creationId xmlns:p14="http://schemas.microsoft.com/office/powerpoint/2010/main" val="3626452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对于</a:t>
            </a:r>
            <a:r>
              <a:rPr lang="en-US" altLang="zh-CN" sz="1200" b="0" i="0" kern="1200" dirty="0" smtClean="0">
                <a:solidFill>
                  <a:schemeClr val="tx1"/>
                </a:solidFill>
                <a:effectLst/>
                <a:latin typeface="+mn-lt"/>
                <a:ea typeface="+mn-ea"/>
                <a:cs typeface="+mn-cs"/>
              </a:rPr>
              <a:t>NAFLD</a:t>
            </a:r>
            <a:r>
              <a:rPr lang="zh-CN" altLang="en-US" sz="1200" b="0" i="0" kern="1200" dirty="0" smtClean="0">
                <a:solidFill>
                  <a:schemeClr val="tx1"/>
                </a:solidFill>
                <a:effectLst/>
                <a:latin typeface="+mn-lt"/>
                <a:ea typeface="+mn-ea"/>
                <a:cs typeface="+mn-cs"/>
              </a:rPr>
              <a:t>患者，若肝酶正常，则进一步检测肝纤维化生物标志物评估患者为低风险或中高风险，低风险患者进行随访，每</a:t>
            </a:r>
            <a:r>
              <a:rPr lang="en-US" altLang="zh-CN" sz="1200" b="0" i="0" kern="1200" dirty="0" smtClean="0">
                <a:solidFill>
                  <a:schemeClr val="tx1"/>
                </a:solidFill>
                <a:effectLst/>
                <a:latin typeface="+mn-lt"/>
                <a:ea typeface="+mn-ea"/>
                <a:cs typeface="+mn-cs"/>
              </a:rPr>
              <a:t>2</a:t>
            </a:r>
            <a:r>
              <a:rPr lang="zh-CN" altLang="en-US" sz="1200" b="0" i="0" kern="1200" dirty="0" smtClean="0">
                <a:solidFill>
                  <a:schemeClr val="tx1"/>
                </a:solidFill>
                <a:effectLst/>
                <a:latin typeface="+mn-lt"/>
                <a:ea typeface="+mn-ea"/>
                <a:cs typeface="+mn-cs"/>
              </a:rPr>
              <a:t>年检测一次肝酶和肝纤维化生物标志物，中高风险患者转诊到肝病专科医生。对于肝酶异常的</a:t>
            </a:r>
            <a:r>
              <a:rPr lang="en-US" altLang="zh-CN" sz="1200" b="0" i="0" kern="1200" dirty="0" smtClean="0">
                <a:solidFill>
                  <a:schemeClr val="tx1"/>
                </a:solidFill>
                <a:effectLst/>
                <a:latin typeface="+mn-lt"/>
                <a:ea typeface="+mn-ea"/>
                <a:cs typeface="+mn-cs"/>
              </a:rPr>
              <a:t>NAFLD</a:t>
            </a:r>
            <a:r>
              <a:rPr lang="zh-CN" altLang="en-US" sz="1200" b="0" i="0" kern="1200" dirty="0" smtClean="0">
                <a:solidFill>
                  <a:schemeClr val="tx1"/>
                </a:solidFill>
                <a:effectLst/>
                <a:latin typeface="+mn-lt"/>
                <a:ea typeface="+mn-ea"/>
                <a:cs typeface="+mn-cs"/>
              </a:rPr>
              <a:t>患者，直接转诊到肝病专科医生。</a:t>
            </a:r>
          </a:p>
          <a:p>
            <a:r>
              <a:rPr lang="zh-CN" altLang="en-US" sz="1200" b="0" i="0" kern="1200" dirty="0" smtClean="0">
                <a:solidFill>
                  <a:schemeClr val="tx1"/>
                </a:solidFill>
                <a:effectLst/>
                <a:latin typeface="+mn-lt"/>
                <a:ea typeface="+mn-ea"/>
                <a:cs typeface="+mn-cs"/>
              </a:rPr>
              <a:t>对于非</a:t>
            </a:r>
            <a:r>
              <a:rPr lang="en-US" altLang="zh-CN" sz="1200" b="0" i="0" kern="1200" dirty="0" smtClean="0">
                <a:solidFill>
                  <a:schemeClr val="tx1"/>
                </a:solidFill>
                <a:effectLst/>
                <a:latin typeface="+mn-lt"/>
                <a:ea typeface="+mn-ea"/>
                <a:cs typeface="+mn-cs"/>
              </a:rPr>
              <a:t>NAFLD</a:t>
            </a:r>
            <a:r>
              <a:rPr lang="zh-CN" altLang="en-US" sz="1200" b="0" i="0" kern="1200" dirty="0" smtClean="0">
                <a:solidFill>
                  <a:schemeClr val="tx1"/>
                </a:solidFill>
                <a:effectLst/>
                <a:latin typeface="+mn-lt"/>
                <a:ea typeface="+mn-ea"/>
                <a:cs typeface="+mn-cs"/>
              </a:rPr>
              <a:t>患者，若肝酶异常则转诊到肝病专科医生</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若肝酶正常则进行随访，每</a:t>
            </a:r>
            <a:r>
              <a:rPr lang="en-US" altLang="zh-CN" sz="1200" b="0" i="0" kern="1200" dirty="0" smtClean="0">
                <a:solidFill>
                  <a:schemeClr val="tx1"/>
                </a:solidFill>
                <a:effectLst/>
                <a:latin typeface="+mn-lt"/>
                <a:ea typeface="+mn-ea"/>
                <a:cs typeface="+mn-cs"/>
              </a:rPr>
              <a:t>3~5</a:t>
            </a:r>
            <a:r>
              <a:rPr lang="zh-CN" altLang="en-US" sz="1200" b="0" i="0" kern="1200" dirty="0" smtClean="0">
                <a:solidFill>
                  <a:schemeClr val="tx1"/>
                </a:solidFill>
                <a:effectLst/>
                <a:latin typeface="+mn-lt"/>
                <a:ea typeface="+mn-ea"/>
                <a:cs typeface="+mn-cs"/>
              </a:rPr>
              <a:t>年检测一次肝酶和</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或</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肝脏超声</a:t>
            </a:r>
            <a:endParaRPr lang="en-US" altLang="zh-CN" sz="1200" b="0" i="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16</a:t>
            </a:fld>
            <a:endParaRPr lang="zh-CN" altLang="en-US"/>
          </a:p>
        </p:txBody>
      </p:sp>
    </p:spTree>
    <p:extLst>
      <p:ext uri="{BB962C8B-B14F-4D97-AF65-F5344CB8AC3E}">
        <p14:creationId xmlns:p14="http://schemas.microsoft.com/office/powerpoint/2010/main" val="3140616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18</a:t>
            </a:fld>
            <a:endParaRPr lang="zh-CN" altLang="en-US"/>
          </a:p>
        </p:txBody>
      </p:sp>
    </p:spTree>
    <p:extLst>
      <p:ext uri="{BB962C8B-B14F-4D97-AF65-F5344CB8AC3E}">
        <p14:creationId xmlns:p14="http://schemas.microsoft.com/office/powerpoint/2010/main" val="1921954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56C70E-A51C-4FBE-BC7D-D1F9FBECB953}" type="slidenum">
              <a:rPr lang="zh-CN" altLang="en-US" smtClean="0"/>
              <a:pPr/>
              <a:t>19</a:t>
            </a:fld>
            <a:endParaRPr lang="zh-CN" altLang="en-US"/>
          </a:p>
        </p:txBody>
      </p:sp>
    </p:spTree>
    <p:extLst>
      <p:ext uri="{BB962C8B-B14F-4D97-AF65-F5344CB8AC3E}">
        <p14:creationId xmlns:p14="http://schemas.microsoft.com/office/powerpoint/2010/main" val="35281229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10" name="Picture 40" descr="10_back"/>
          <p:cNvPicPr>
            <a:picLocks noChangeAspect="1" noChangeArrowheads="1"/>
          </p:cNvPicPr>
          <p:nvPr userDrawn="1"/>
        </p:nvPicPr>
        <p:blipFill>
          <a:blip r:embed="rId2"/>
          <a:srcRect/>
          <a:stretch>
            <a:fillRect/>
          </a:stretch>
        </p:blipFill>
        <p:spPr bwMode="auto">
          <a:xfrm>
            <a:off x="4137025" y="304800"/>
            <a:ext cx="4733925" cy="6248400"/>
          </a:xfrm>
          <a:prstGeom prst="rect">
            <a:avLst/>
          </a:prstGeom>
          <a:noFill/>
        </p:spPr>
      </p:pic>
      <p:sp>
        <p:nvSpPr>
          <p:cNvPr id="3076" name="Rectangle 4"/>
          <p:cNvSpPr>
            <a:spLocks noGrp="1" noChangeArrowheads="1"/>
          </p:cNvSpPr>
          <p:nvPr>
            <p:ph type="dt" sz="half" idx="2"/>
          </p:nvPr>
        </p:nvSpPr>
        <p:spPr>
          <a:xfrm>
            <a:off x="274638" y="6605588"/>
            <a:ext cx="2133600" cy="168275"/>
          </a:xfrm>
        </p:spPr>
        <p:txBody>
          <a:bodyPr/>
          <a:lstStyle>
            <a:lvl1pPr algn="l">
              <a:defRPr b="0">
                <a:solidFill>
                  <a:srgbClr val="000000"/>
                </a:solidFill>
                <a:latin typeface="Arial" charset="0"/>
              </a:defRPr>
            </a:lvl1pPr>
          </a:lstStyle>
          <a:p>
            <a:endParaRPr lang="en-US" altLang="zh-CN"/>
          </a:p>
        </p:txBody>
      </p:sp>
      <p:sp>
        <p:nvSpPr>
          <p:cNvPr id="3077" name="Rectangle 5"/>
          <p:cNvSpPr>
            <a:spLocks noGrp="1" noChangeArrowheads="1"/>
          </p:cNvSpPr>
          <p:nvPr>
            <p:ph type="ftr" sz="quarter" idx="3"/>
          </p:nvPr>
        </p:nvSpPr>
        <p:spPr>
          <a:xfrm>
            <a:off x="3779912" y="6581775"/>
            <a:ext cx="2895600" cy="168275"/>
          </a:xfrm>
        </p:spPr>
        <p:txBody>
          <a:bodyPr/>
          <a:lstStyle>
            <a:lvl1pPr>
              <a:defRPr sz="1000" b="0" i="0">
                <a:solidFill>
                  <a:srgbClr val="000000"/>
                </a:solidFill>
              </a:defRPr>
            </a:lvl1pPr>
          </a:lstStyle>
          <a:p>
            <a:r>
              <a:rPr lang="en-US" altLang="zh-CN" smtClean="0"/>
              <a:t>www.themegallery.com</a:t>
            </a:r>
            <a:endParaRPr lang="en-US" altLang="zh-CN"/>
          </a:p>
        </p:txBody>
      </p:sp>
      <p:sp>
        <p:nvSpPr>
          <p:cNvPr id="3078" name="Rectangle 6"/>
          <p:cNvSpPr>
            <a:spLocks noGrp="1" noChangeArrowheads="1"/>
          </p:cNvSpPr>
          <p:nvPr>
            <p:ph type="sldNum" sz="quarter" idx="4"/>
          </p:nvPr>
        </p:nvSpPr>
        <p:spPr>
          <a:xfrm>
            <a:off x="6783159" y="6617543"/>
            <a:ext cx="2133600" cy="168275"/>
          </a:xfrm>
        </p:spPr>
        <p:txBody>
          <a:bodyPr/>
          <a:lstStyle>
            <a:lvl1pPr algn="r">
              <a:defRPr>
                <a:latin typeface="Arial" charset="0"/>
              </a:defRPr>
            </a:lvl1pPr>
          </a:lstStyle>
          <a:p>
            <a:fld id="{6EF234EC-19E9-41B4-A51B-2460E03D3E5B}" type="slidenum">
              <a:rPr lang="en-US" altLang="zh-CN" smtClean="0"/>
              <a:pPr/>
              <a:t>‹#›</a:t>
            </a:fld>
            <a:endParaRPr lang="en-US" altLang="zh-CN"/>
          </a:p>
        </p:txBody>
      </p:sp>
      <p:sp>
        <p:nvSpPr>
          <p:cNvPr id="3074" name="Rectangle 2"/>
          <p:cNvSpPr>
            <a:spLocks noGrp="1" noChangeArrowheads="1"/>
          </p:cNvSpPr>
          <p:nvPr>
            <p:ph type="ctrTitle"/>
          </p:nvPr>
        </p:nvSpPr>
        <p:spPr>
          <a:xfrm>
            <a:off x="571500" y="3162300"/>
            <a:ext cx="7124700" cy="381000"/>
          </a:xfrm>
          <a:noFill/>
        </p:spPr>
        <p:txBody>
          <a:bodyPr/>
          <a:lstStyle>
            <a:lvl1pPr algn="l">
              <a:defRPr sz="3800" b="1">
                <a:solidFill>
                  <a:schemeClr val="tx1"/>
                </a:solidFill>
              </a:defRPr>
            </a:lvl1pPr>
          </a:lstStyle>
          <a:p>
            <a:r>
              <a:rPr lang="zh-CN" altLang="en-US" dirty="0" smtClean="0"/>
              <a:t>单击此处编辑母版标题样式</a:t>
            </a:r>
            <a:endParaRPr lang="en-US" altLang="zh-CN" dirty="0"/>
          </a:p>
        </p:txBody>
      </p:sp>
      <p:sp>
        <p:nvSpPr>
          <p:cNvPr id="3075" name="Rectangle 3"/>
          <p:cNvSpPr>
            <a:spLocks noGrp="1" noChangeArrowheads="1"/>
          </p:cNvSpPr>
          <p:nvPr>
            <p:ph type="subTitle" idx="1"/>
          </p:nvPr>
        </p:nvSpPr>
        <p:spPr>
          <a:xfrm>
            <a:off x="685800" y="3962400"/>
            <a:ext cx="4343400" cy="304800"/>
          </a:xfrm>
        </p:spPr>
        <p:txBody>
          <a:bodyPr/>
          <a:lstStyle>
            <a:lvl1pPr marL="0" indent="0" algn="r">
              <a:buFont typeface="Wingdings" pitchFamily="2" charset="2"/>
              <a:buNone/>
              <a:defRPr sz="1600">
                <a:solidFill>
                  <a:srgbClr val="000000"/>
                </a:solidFill>
              </a:defRPr>
            </a:lvl1pPr>
          </a:lstStyle>
          <a:p>
            <a:r>
              <a:rPr lang="zh-CN" altLang="en-US" smtClean="0"/>
              <a:t>单击此处编辑母版副标题样式</a:t>
            </a:r>
            <a:endParaRPr lang="en-US" altLang="zh-CN"/>
          </a:p>
        </p:txBody>
      </p:sp>
      <p:sp>
        <p:nvSpPr>
          <p:cNvPr id="9" name="Rectangle 37"/>
          <p:cNvSpPr>
            <a:spLocks noChangeArrowheads="1"/>
          </p:cNvSpPr>
          <p:nvPr userDrawn="1"/>
        </p:nvSpPr>
        <p:spPr bwMode="auto">
          <a:xfrm>
            <a:off x="249238" y="244054"/>
            <a:ext cx="8621712" cy="6305550"/>
          </a:xfrm>
          <a:prstGeom prst="rect">
            <a:avLst/>
          </a:prstGeom>
          <a:noFill/>
          <a:ln w="38100">
            <a:solidFill>
              <a:schemeClr val="tx1"/>
            </a:solidFill>
            <a:miter lim="800000"/>
            <a:headEnd/>
            <a:tailEnd/>
          </a:ln>
          <a:effectLst/>
        </p:spPr>
        <p:txBody>
          <a:bodyPr wrap="none" anchor="ctr"/>
          <a:lstStyle/>
          <a:p>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6" name="灯片编号占位符 5"/>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28600"/>
            <a:ext cx="2057400" cy="61722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28600"/>
            <a:ext cx="6019800" cy="6172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6" name="灯片编号占位符 5"/>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990600" y="228600"/>
            <a:ext cx="4495800" cy="563563"/>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57200" y="1066800"/>
            <a:ext cx="8229600" cy="5334000"/>
          </a:xfrm>
        </p:spPr>
        <p:txBody>
          <a:bodyPr/>
          <a:lstStyle/>
          <a:p>
            <a:r>
              <a:rPr lang="zh-CN" altLang="en-US" smtClean="0"/>
              <a:t>单击图标添加表格</a:t>
            </a:r>
            <a:endParaRPr lang="zh-CN" altLang="en-US"/>
          </a:p>
        </p:txBody>
      </p:sp>
      <p:sp>
        <p:nvSpPr>
          <p:cNvPr id="4" name="日期占位符 3"/>
          <p:cNvSpPr>
            <a:spLocks noGrp="1"/>
          </p:cNvSpPr>
          <p:nvPr>
            <p:ph type="dt" sz="half" idx="10"/>
          </p:nvPr>
        </p:nvSpPr>
        <p:spPr>
          <a:xfrm>
            <a:off x="5905500" y="6534150"/>
            <a:ext cx="2133600" cy="244475"/>
          </a:xfrm>
        </p:spPr>
        <p:txBody>
          <a:bodyPr/>
          <a:lstStyle>
            <a:lvl1pPr>
              <a:defRPr/>
            </a:lvl1pPr>
          </a:lstStyle>
          <a:p>
            <a:endParaRPr lang="en-US" altLang="zh-CN"/>
          </a:p>
        </p:txBody>
      </p:sp>
      <p:sp>
        <p:nvSpPr>
          <p:cNvPr id="5" name="页脚占位符 4"/>
          <p:cNvSpPr>
            <a:spLocks noGrp="1"/>
          </p:cNvSpPr>
          <p:nvPr>
            <p:ph type="ftr" sz="quarter" idx="11"/>
          </p:nvPr>
        </p:nvSpPr>
        <p:spPr>
          <a:xfrm>
            <a:off x="6057900" y="6467475"/>
            <a:ext cx="2895600" cy="244475"/>
          </a:xfrm>
        </p:spPr>
        <p:txBody>
          <a:bodyPr/>
          <a:lstStyle>
            <a:lvl1pPr>
              <a:defRPr/>
            </a:lvl1pPr>
          </a:lstStyle>
          <a:p>
            <a:r>
              <a:rPr lang="en-US" altLang="zh-CN" smtClean="0"/>
              <a:t>www.themegallery.com</a:t>
            </a:r>
            <a:endParaRPr lang="zh-CN" altLang="en-US"/>
          </a:p>
        </p:txBody>
      </p:sp>
      <p:sp>
        <p:nvSpPr>
          <p:cNvPr id="6" name="灯片编号占位符 5"/>
          <p:cNvSpPr>
            <a:spLocks noGrp="1"/>
          </p:cNvSpPr>
          <p:nvPr>
            <p:ph type="sldNum" sz="quarter" idx="12"/>
          </p:nvPr>
        </p:nvSpPr>
        <p:spPr>
          <a:xfrm>
            <a:off x="152400" y="6613525"/>
            <a:ext cx="2133600" cy="244475"/>
          </a:xfrm>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Text and Clip Ar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84386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defRPr>
                <a:solidFill>
                  <a:srgbClr val="0070C0"/>
                </a:solidFill>
                <a:latin typeface="微软雅黑" panose="020B0503020204020204" pitchFamily="34" charset="-122"/>
                <a:ea typeface="微软雅黑" panose="020B0503020204020204" pitchFamily="34" charset="-122"/>
              </a:defRPr>
            </a:lvl1pPr>
            <a:lvl2pPr>
              <a:defRPr>
                <a:solidFill>
                  <a:srgbClr val="0070C0"/>
                </a:solidFill>
                <a:latin typeface="微软雅黑" panose="020B0503020204020204" pitchFamily="34" charset="-122"/>
                <a:ea typeface="微软雅黑" panose="020B0503020204020204" pitchFamily="34" charset="-122"/>
              </a:defRPr>
            </a:lvl2pPr>
            <a:lvl3pPr>
              <a:defRPr>
                <a:solidFill>
                  <a:srgbClr val="0070C0"/>
                </a:solidFill>
                <a:latin typeface="微软雅黑" panose="020B0503020204020204" pitchFamily="34" charset="-122"/>
                <a:ea typeface="微软雅黑" panose="020B0503020204020204" pitchFamily="34" charset="-122"/>
              </a:defRPr>
            </a:lvl3pPr>
            <a:lvl4pPr>
              <a:defRPr>
                <a:solidFill>
                  <a:srgbClr val="0070C0"/>
                </a:solidFill>
                <a:latin typeface="微软雅黑" panose="020B0503020204020204" pitchFamily="34" charset="-122"/>
                <a:ea typeface="微软雅黑" panose="020B0503020204020204" pitchFamily="34" charset="-122"/>
              </a:defRPr>
            </a:lvl4pPr>
            <a:lvl5pPr>
              <a:defRPr>
                <a:solidFill>
                  <a:srgbClr val="0070C0"/>
                </a:solidFill>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lvl1pPr>
              <a:defRPr>
                <a:solidFill>
                  <a:srgbClr val="0070C0"/>
                </a:solidFill>
                <a:latin typeface="微软雅黑" panose="020B0503020204020204" pitchFamily="34" charset="-122"/>
                <a:ea typeface="微软雅黑" panose="020B0503020204020204" pitchFamily="34" charset="-122"/>
              </a:defRPr>
            </a:lvl1pPr>
          </a:lstStyle>
          <a:p>
            <a:endParaRPr lang="en-US" altLang="zh-CN"/>
          </a:p>
        </p:txBody>
      </p:sp>
      <p:sp>
        <p:nvSpPr>
          <p:cNvPr id="5" name="页脚占位符 4"/>
          <p:cNvSpPr>
            <a:spLocks noGrp="1"/>
          </p:cNvSpPr>
          <p:nvPr>
            <p:ph type="ftr" sz="quarter" idx="11"/>
          </p:nvPr>
        </p:nvSpPr>
        <p:spPr/>
        <p:txBody>
          <a:bodyPr/>
          <a:lstStyle>
            <a:lvl1pPr>
              <a:defRPr>
                <a:solidFill>
                  <a:srgbClr val="0070C0"/>
                </a:solidFill>
                <a:latin typeface="微软雅黑" panose="020B0503020204020204" pitchFamily="34" charset="-122"/>
                <a:ea typeface="微软雅黑" panose="020B0503020204020204" pitchFamily="34" charset="-122"/>
              </a:defRPr>
            </a:lvl1pPr>
          </a:lstStyle>
          <a:p>
            <a:r>
              <a:rPr lang="en-US" altLang="zh-CN" smtClean="0"/>
              <a:t>www.themegallery.com</a:t>
            </a:r>
            <a:endParaRPr lang="zh-CN" altLang="en-US" dirty="0"/>
          </a:p>
        </p:txBody>
      </p:sp>
      <p:sp>
        <p:nvSpPr>
          <p:cNvPr id="6" name="灯片编号占位符 5"/>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
        <p:nvSpPr>
          <p:cNvPr id="2" name="标题 1"/>
          <p:cNvSpPr>
            <a:spLocks noGrp="1"/>
          </p:cNvSpPr>
          <p:nvPr>
            <p:ph type="title"/>
          </p:nvPr>
        </p:nvSpPr>
        <p:spPr>
          <a:xfrm>
            <a:off x="428596" y="228600"/>
            <a:ext cx="6848880" cy="563563"/>
          </a:xfrm>
          <a:noFill/>
        </p:spPr>
        <p:txBody>
          <a:bodyPr/>
          <a:lstStyle>
            <a:lvl1pPr algn="l">
              <a:defRPr>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6" name="灯片编号占位符 5"/>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066800"/>
            <a:ext cx="4038600"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066800"/>
            <a:ext cx="4038600"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7" name="灯片编号占位符 6"/>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9" name="灯片编号占位符 8"/>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5" name="灯片编号占位符 4"/>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4" name="灯片编号占位符 3"/>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7" name="灯片编号占位符 6"/>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r>
              <a:rPr lang="en-US" altLang="zh-CN" smtClean="0"/>
              <a:t>www.themegallery.com</a:t>
            </a:r>
            <a:endParaRPr lang="zh-CN" altLang="en-US"/>
          </a:p>
        </p:txBody>
      </p:sp>
      <p:sp>
        <p:nvSpPr>
          <p:cNvPr id="7" name="灯片编号占位符 6"/>
          <p:cNvSpPr>
            <a:spLocks noGrp="1"/>
          </p:cNvSpPr>
          <p:nvPr>
            <p:ph type="sldNum" sz="quarter" idx="12"/>
          </p:nvPr>
        </p:nvSpPr>
        <p:spPr/>
        <p:txBody>
          <a:bodyPr/>
          <a:lstStyle>
            <a:lvl1pPr>
              <a:defRPr/>
            </a:lvl1pPr>
          </a:lstStyle>
          <a:p>
            <a:fld id="{0C913308-F349-4B6D-A68A-DD1791B4A57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428596" y="0"/>
            <a:ext cx="6858048" cy="1000108"/>
          </a:xfrm>
          <a:prstGeom prst="rect">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079" name="Rectangle 55"/>
          <p:cNvSpPr>
            <a:spLocks noChangeArrowheads="1"/>
          </p:cNvSpPr>
          <p:nvPr/>
        </p:nvSpPr>
        <p:spPr bwMode="white">
          <a:xfrm>
            <a:off x="5981700" y="6667500"/>
            <a:ext cx="3009900" cy="114300"/>
          </a:xfrm>
          <a:prstGeom prst="rect">
            <a:avLst/>
          </a:prstGeom>
          <a:solidFill>
            <a:schemeClr val="bg1"/>
          </a:solidFill>
          <a:ln w="9525">
            <a:noFill/>
            <a:miter lim="800000"/>
            <a:headEnd/>
            <a:tailEnd/>
          </a:ln>
          <a:effectLst/>
        </p:spPr>
        <p:txBody>
          <a:bodyPr wrap="none" anchor="ctr"/>
          <a:lstStyle/>
          <a:p>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1027" name="Rectangle 3"/>
          <p:cNvSpPr>
            <a:spLocks noGrp="1" noChangeArrowheads="1"/>
          </p:cNvSpPr>
          <p:nvPr>
            <p:ph type="body" idx="1"/>
          </p:nvPr>
        </p:nvSpPr>
        <p:spPr bwMode="gray">
          <a:xfrm>
            <a:off x="428596" y="1071546"/>
            <a:ext cx="8229600" cy="5334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altLang="zh-CN" dirty="0" smtClean="0"/>
          </a:p>
        </p:txBody>
      </p:sp>
      <p:sp>
        <p:nvSpPr>
          <p:cNvPr id="1028" name="Rectangle 4"/>
          <p:cNvSpPr>
            <a:spLocks noGrp="1" noChangeArrowheads="1"/>
          </p:cNvSpPr>
          <p:nvPr>
            <p:ph type="dt" sz="half" idx="2"/>
          </p:nvPr>
        </p:nvSpPr>
        <p:spPr bwMode="gray">
          <a:xfrm>
            <a:off x="4067944" y="6175375"/>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000" b="1">
                <a:solidFill>
                  <a:srgbClr val="0070C0"/>
                </a:solidFill>
                <a:latin typeface="微软雅黑" panose="020B0503020204020204" pitchFamily="34" charset="-122"/>
                <a:ea typeface="微软雅黑" panose="020B0503020204020204" pitchFamily="34" charset="-122"/>
              </a:defRPr>
            </a:lvl1pPr>
          </a:lstStyle>
          <a:p>
            <a:endParaRPr lang="en-US" altLang="zh-CN" dirty="0"/>
          </a:p>
        </p:txBody>
      </p:sp>
      <p:sp>
        <p:nvSpPr>
          <p:cNvPr id="1029" name="Rectangle 5"/>
          <p:cNvSpPr>
            <a:spLocks noGrp="1" noChangeArrowheads="1"/>
          </p:cNvSpPr>
          <p:nvPr>
            <p:ph type="ftr" sz="quarter" idx="3"/>
          </p:nvPr>
        </p:nvSpPr>
        <p:spPr bwMode="gray">
          <a:xfrm>
            <a:off x="4381876" y="5733256"/>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2000" b="1" i="1">
                <a:solidFill>
                  <a:srgbClr val="0070C0"/>
                </a:solidFill>
                <a:latin typeface="微软雅黑" panose="020B0503020204020204" pitchFamily="34" charset="-122"/>
                <a:ea typeface="微软雅黑" panose="020B0503020204020204" pitchFamily="34" charset="-122"/>
              </a:defRPr>
            </a:lvl1pPr>
          </a:lstStyle>
          <a:p>
            <a:r>
              <a:rPr lang="en-US" altLang="zh-CN" smtClean="0"/>
              <a:t>www.themegallery.com</a:t>
            </a:r>
            <a:endParaRPr lang="zh-CN" altLang="en-US" dirty="0"/>
          </a:p>
        </p:txBody>
      </p:sp>
      <p:sp>
        <p:nvSpPr>
          <p:cNvPr id="1030" name="Rectangle 6"/>
          <p:cNvSpPr>
            <a:spLocks noGrp="1" noChangeArrowheads="1"/>
          </p:cNvSpPr>
          <p:nvPr>
            <p:ph type="sldNum" sz="quarter" idx="4"/>
          </p:nvPr>
        </p:nvSpPr>
        <p:spPr bwMode="gray">
          <a:xfrm>
            <a:off x="6660232" y="6537325"/>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solidFill>
                  <a:srgbClr val="0070C0"/>
                </a:solidFill>
                <a:latin typeface="微软雅黑" panose="020B0503020204020204" pitchFamily="34" charset="-122"/>
                <a:ea typeface="微软雅黑" panose="020B0503020204020204" pitchFamily="34" charset="-122"/>
              </a:defRPr>
            </a:lvl1pPr>
          </a:lstStyle>
          <a:p>
            <a:fld id="{0C913308-F349-4B6D-A68A-DD1791B4A57B}" type="slidenum">
              <a:rPr lang="zh-CN" altLang="en-US" smtClean="0"/>
              <a:pPr/>
              <a:t>‹#›</a:t>
            </a:fld>
            <a:endParaRPr lang="zh-CN" altLang="en-US" dirty="0"/>
          </a:p>
        </p:txBody>
      </p:sp>
      <p:sp>
        <p:nvSpPr>
          <p:cNvPr id="1026" name="Rectangle 2"/>
          <p:cNvSpPr>
            <a:spLocks noGrp="1" noChangeArrowheads="1"/>
          </p:cNvSpPr>
          <p:nvPr>
            <p:ph type="title"/>
          </p:nvPr>
        </p:nvSpPr>
        <p:spPr bwMode="gray">
          <a:xfrm>
            <a:off x="428596" y="228600"/>
            <a:ext cx="6858048" cy="56356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zh-CN" altLang="en-US" dirty="0" smtClean="0"/>
              <a:t>单击此处编辑母版标题样式</a:t>
            </a:r>
            <a:endParaRPr lang="en-US" altLang="zh-CN" dirty="0" smtClean="0"/>
          </a:p>
        </p:txBody>
      </p:sp>
      <p:pic>
        <p:nvPicPr>
          <p:cNvPr id="10" name="Picture 2" descr="C:\Users\user\Desktop\2415199_155131650186_2.jpg"/>
          <p:cNvPicPr>
            <a:picLocks noChangeAspect="1" noChangeArrowheads="1"/>
          </p:cNvPicPr>
          <p:nvPr userDrawn="1"/>
        </p:nvPicPr>
        <p:blipFill>
          <a:blip r:embed="rId15"/>
          <a:srcRect l="66875" t="3218" r="6875" b="73391"/>
          <a:stretch>
            <a:fillRect/>
          </a:stretch>
        </p:blipFill>
        <p:spPr bwMode="auto">
          <a:xfrm>
            <a:off x="7286644" y="142852"/>
            <a:ext cx="1143008" cy="857256"/>
          </a:xfrm>
          <a:prstGeom prst="rect">
            <a:avLst/>
          </a:prstGeom>
          <a:noFill/>
        </p:spPr>
      </p:pic>
    </p:spTree>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Lst>
  <p:timing>
    <p:tnLst>
      <p:par>
        <p:cTn id="1" dur="indefinite" restart="never" nodeType="tmRoot"/>
      </p:par>
    </p:tnLst>
  </p:timing>
  <p:hf hdr="0" ftr="0" dt="0"/>
  <p:txStyles>
    <p:titleStyle>
      <a:lvl1pPr algn="l" rtl="0" eaLnBrk="1" fontAlgn="base" hangingPunct="1">
        <a:spcBef>
          <a:spcPct val="0"/>
        </a:spcBef>
        <a:spcAft>
          <a:spcPct val="0"/>
        </a:spcAft>
        <a:defRPr sz="3200" b="1">
          <a:solidFill>
            <a:schemeClr val="bg1"/>
          </a:solidFill>
          <a:latin typeface="微软雅黑" panose="020B0503020204020204" pitchFamily="34" charset="-122"/>
          <a:ea typeface="微软雅黑" panose="020B0503020204020204" pitchFamily="34" charset="-122"/>
          <a:cs typeface="+mj-cs"/>
        </a:defRPr>
      </a:lvl1pPr>
      <a:lvl2pPr algn="ctr" rtl="0" eaLnBrk="1" fontAlgn="base" hangingPunct="1">
        <a:spcBef>
          <a:spcPct val="0"/>
        </a:spcBef>
        <a:spcAft>
          <a:spcPct val="0"/>
        </a:spcAft>
        <a:defRPr sz="3200">
          <a:solidFill>
            <a:srgbClr val="000000"/>
          </a:solidFill>
          <a:latin typeface="Verdana" pitchFamily="34" charset="0"/>
        </a:defRPr>
      </a:lvl2pPr>
      <a:lvl3pPr algn="ctr" rtl="0" eaLnBrk="1" fontAlgn="base" hangingPunct="1">
        <a:spcBef>
          <a:spcPct val="0"/>
        </a:spcBef>
        <a:spcAft>
          <a:spcPct val="0"/>
        </a:spcAft>
        <a:defRPr sz="3200">
          <a:solidFill>
            <a:srgbClr val="000000"/>
          </a:solidFill>
          <a:latin typeface="Verdana" pitchFamily="34" charset="0"/>
        </a:defRPr>
      </a:lvl3pPr>
      <a:lvl4pPr algn="ctr" rtl="0" eaLnBrk="1" fontAlgn="base" hangingPunct="1">
        <a:spcBef>
          <a:spcPct val="0"/>
        </a:spcBef>
        <a:spcAft>
          <a:spcPct val="0"/>
        </a:spcAft>
        <a:defRPr sz="3200">
          <a:solidFill>
            <a:srgbClr val="000000"/>
          </a:solidFill>
          <a:latin typeface="Verdana" pitchFamily="34" charset="0"/>
        </a:defRPr>
      </a:lvl4pPr>
      <a:lvl5pPr algn="ctr" rtl="0" eaLnBrk="1" fontAlgn="base" hangingPunct="1">
        <a:spcBef>
          <a:spcPct val="0"/>
        </a:spcBef>
        <a:spcAft>
          <a:spcPct val="0"/>
        </a:spcAft>
        <a:defRPr sz="3200">
          <a:solidFill>
            <a:srgbClr val="000000"/>
          </a:solidFill>
          <a:latin typeface="Verdana" pitchFamily="34" charset="0"/>
        </a:defRPr>
      </a:lvl5pPr>
      <a:lvl6pPr marL="457200" algn="ctr" rtl="0" eaLnBrk="1" fontAlgn="base" hangingPunct="1">
        <a:spcBef>
          <a:spcPct val="0"/>
        </a:spcBef>
        <a:spcAft>
          <a:spcPct val="0"/>
        </a:spcAft>
        <a:defRPr sz="3200">
          <a:solidFill>
            <a:srgbClr val="000000"/>
          </a:solidFill>
          <a:latin typeface="Verdana" pitchFamily="34" charset="0"/>
        </a:defRPr>
      </a:lvl6pPr>
      <a:lvl7pPr marL="914400" algn="ctr" rtl="0" eaLnBrk="1" fontAlgn="base" hangingPunct="1">
        <a:spcBef>
          <a:spcPct val="0"/>
        </a:spcBef>
        <a:spcAft>
          <a:spcPct val="0"/>
        </a:spcAft>
        <a:defRPr sz="3200">
          <a:solidFill>
            <a:srgbClr val="000000"/>
          </a:solidFill>
          <a:latin typeface="Verdana" pitchFamily="34" charset="0"/>
        </a:defRPr>
      </a:lvl7pPr>
      <a:lvl8pPr marL="1371600" algn="ctr" rtl="0" eaLnBrk="1" fontAlgn="base" hangingPunct="1">
        <a:spcBef>
          <a:spcPct val="0"/>
        </a:spcBef>
        <a:spcAft>
          <a:spcPct val="0"/>
        </a:spcAft>
        <a:defRPr sz="3200">
          <a:solidFill>
            <a:srgbClr val="000000"/>
          </a:solidFill>
          <a:latin typeface="Verdana" pitchFamily="34" charset="0"/>
        </a:defRPr>
      </a:lvl8pPr>
      <a:lvl9pPr marL="1828800" algn="ctr" rtl="0" eaLnBrk="1" fontAlgn="base" hangingPunct="1">
        <a:spcBef>
          <a:spcPct val="0"/>
        </a:spcBef>
        <a:spcAft>
          <a:spcPct val="0"/>
        </a:spcAft>
        <a:defRPr sz="3200">
          <a:solidFill>
            <a:srgbClr val="000000"/>
          </a:solidFill>
          <a:latin typeface="Verdana" pitchFamily="34" charset="0"/>
        </a:defRPr>
      </a:lvl9pPr>
    </p:titleStyle>
    <p:body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rgbClr val="0070C0"/>
          </a:solidFill>
          <a:latin typeface="微软雅黑" panose="020B0503020204020204" pitchFamily="34" charset="-122"/>
          <a:ea typeface="微软雅黑" panose="020B0503020204020204" pitchFamily="34" charset="-122"/>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rgbClr val="0070C0"/>
          </a:solidFill>
          <a:latin typeface="微软雅黑" panose="020B0503020204020204" pitchFamily="34" charset="-122"/>
          <a:ea typeface="微软雅黑" panose="020B0503020204020204" pitchFamily="34" charset="-122"/>
        </a:defRPr>
      </a:lvl2pPr>
      <a:lvl3pPr marL="1143000" indent="-228600" algn="l" rtl="0" eaLnBrk="1" fontAlgn="base" hangingPunct="1">
        <a:lnSpc>
          <a:spcPct val="120000"/>
        </a:lnSpc>
        <a:spcBef>
          <a:spcPts val="600"/>
        </a:spcBef>
        <a:spcAft>
          <a:spcPts val="600"/>
        </a:spcAft>
        <a:buClr>
          <a:schemeClr val="hlink"/>
        </a:buClr>
        <a:buChar char="•"/>
        <a:defRPr sz="1800">
          <a:solidFill>
            <a:srgbClr val="0070C0"/>
          </a:solidFill>
          <a:latin typeface="微软雅黑" panose="020B0503020204020204" pitchFamily="34" charset="-122"/>
          <a:ea typeface="微软雅黑" panose="020B0503020204020204" pitchFamily="34" charset="-122"/>
        </a:defRPr>
      </a:lvl3pPr>
      <a:lvl4pPr marL="1600200" indent="-228600" algn="l" rtl="0" eaLnBrk="1" fontAlgn="base" hangingPunct="1">
        <a:lnSpc>
          <a:spcPct val="120000"/>
        </a:lnSpc>
        <a:spcBef>
          <a:spcPts val="600"/>
        </a:spcBef>
        <a:spcAft>
          <a:spcPts val="600"/>
        </a:spcAft>
        <a:buChar char="–"/>
        <a:defRPr sz="1600">
          <a:solidFill>
            <a:srgbClr val="0070C0"/>
          </a:solidFill>
          <a:latin typeface="微软雅黑" panose="020B0503020204020204" pitchFamily="34" charset="-122"/>
          <a:ea typeface="微软雅黑" panose="020B0503020204020204" pitchFamily="34" charset="-122"/>
        </a:defRPr>
      </a:lvl4pPr>
      <a:lvl5pPr marL="2057400" indent="-228600" algn="l" rtl="0" eaLnBrk="1" fontAlgn="base" hangingPunct="1">
        <a:lnSpc>
          <a:spcPct val="120000"/>
        </a:lnSpc>
        <a:spcBef>
          <a:spcPts val="600"/>
        </a:spcBef>
        <a:spcAft>
          <a:spcPts val="600"/>
        </a:spcAft>
        <a:buChar char="»"/>
        <a:defRPr sz="1600">
          <a:solidFill>
            <a:srgbClr val="0070C0"/>
          </a:solidFill>
          <a:latin typeface="微软雅黑" panose="020B0503020204020204" pitchFamily="34" charset="-122"/>
          <a:ea typeface="微软雅黑" panose="020B0503020204020204" pitchFamily="34" charset="-122"/>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3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4"/>
          </p:nvPr>
        </p:nvSpPr>
        <p:spPr/>
        <p:txBody>
          <a:bodyPr/>
          <a:lstStyle/>
          <a:p>
            <a:fld id="{6EF234EC-19E9-41B4-A51B-2460E03D3E5B}" type="slidenum">
              <a:rPr lang="en-US" altLang="zh-CN" smtClean="0"/>
              <a:pPr/>
              <a:t>1</a:t>
            </a:fld>
            <a:endParaRPr lang="en-US" altLang="zh-CN"/>
          </a:p>
        </p:txBody>
      </p:sp>
      <p:sp>
        <p:nvSpPr>
          <p:cNvPr id="6" name="标题 5"/>
          <p:cNvSpPr>
            <a:spLocks noGrp="1"/>
          </p:cNvSpPr>
          <p:nvPr>
            <p:ph type="ctrTitle"/>
          </p:nvPr>
        </p:nvSpPr>
        <p:spPr>
          <a:xfrm>
            <a:off x="539552" y="2852936"/>
            <a:ext cx="7888932" cy="1058788"/>
          </a:xfrm>
        </p:spPr>
        <p:txBody>
          <a:bodyPr/>
          <a:lstStyle/>
          <a:p>
            <a:pPr algn="ctr"/>
            <a:r>
              <a:rPr lang="zh-CN" altLang="en-US" sz="5400" dirty="0"/>
              <a:t>脂肪肝合并糖尿病患者</a:t>
            </a:r>
            <a:br>
              <a:rPr lang="zh-CN" altLang="en-US" sz="5400" dirty="0"/>
            </a:br>
            <a:r>
              <a:rPr lang="zh-CN" altLang="en-US" sz="5400" dirty="0"/>
              <a:t>的诊疗新进展</a:t>
            </a:r>
          </a:p>
        </p:txBody>
      </p:sp>
    </p:spTree>
    <p:extLst>
      <p:ext uri="{BB962C8B-B14F-4D97-AF65-F5344CB8AC3E}">
        <p14:creationId xmlns:p14="http://schemas.microsoft.com/office/powerpoint/2010/main" val="5472192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124744"/>
            <a:ext cx="7879606" cy="53009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en-US" altLang="zh-CN" dirty="0" smtClean="0"/>
              <a:t>T2DM</a:t>
            </a:r>
            <a:r>
              <a:rPr lang="zh-CN" altLang="en-US" dirty="0"/>
              <a:t>和</a:t>
            </a:r>
            <a:r>
              <a:rPr lang="en-US" altLang="zh-CN" dirty="0" smtClean="0"/>
              <a:t>NAFLD</a:t>
            </a:r>
            <a:r>
              <a:rPr lang="zh-CN" altLang="en-US" dirty="0" smtClean="0"/>
              <a:t>增加</a:t>
            </a:r>
            <a:r>
              <a:rPr lang="en-US" altLang="zh-CN" dirty="0" smtClean="0"/>
              <a:t>CVD</a:t>
            </a:r>
            <a:r>
              <a:rPr lang="zh-CN" altLang="en-US" dirty="0" smtClean="0"/>
              <a:t>发病风险</a:t>
            </a:r>
            <a:r>
              <a:rPr lang="en-US" altLang="zh-CN" dirty="0" smtClean="0"/>
              <a:t/>
            </a:r>
            <a:br>
              <a:rPr lang="en-US" altLang="zh-CN" dirty="0" smtClean="0"/>
            </a:br>
            <a:r>
              <a:rPr lang="zh-CN" altLang="en-US" dirty="0" smtClean="0"/>
              <a:t>的可能机制</a:t>
            </a:r>
            <a:endParaRPr lang="zh-CN" altLang="en-US" dirty="0"/>
          </a:p>
        </p:txBody>
      </p:sp>
      <p:sp>
        <p:nvSpPr>
          <p:cNvPr id="5" name="矩形 4"/>
          <p:cNvSpPr/>
          <p:nvPr/>
        </p:nvSpPr>
        <p:spPr>
          <a:xfrm>
            <a:off x="428596" y="6608385"/>
            <a:ext cx="7455772" cy="230832"/>
          </a:xfrm>
          <a:prstGeom prst="rect">
            <a:avLst/>
          </a:prstGeom>
        </p:spPr>
        <p:txBody>
          <a:bodyPr wrap="square">
            <a:spAutoFit/>
          </a:bodyPr>
          <a:lstStyle/>
          <a:p>
            <a:r>
              <a:rPr lang="en-US" altLang="zh-CN" sz="900" dirty="0" smtClean="0">
                <a:solidFill>
                  <a:schemeClr val="tx2"/>
                </a:solidFill>
                <a:latin typeface="微软雅黑" panose="020B0503020204020204" pitchFamily="34" charset="-122"/>
                <a:ea typeface="微软雅黑" panose="020B0503020204020204" pitchFamily="34" charset="-122"/>
              </a:rPr>
              <a:t>Quentin </a:t>
            </a:r>
            <a:r>
              <a:rPr lang="en-US" altLang="zh-CN" sz="900" dirty="0">
                <a:solidFill>
                  <a:schemeClr val="tx2"/>
                </a:solidFill>
                <a:latin typeface="微软雅黑" panose="020B0503020204020204" pitchFamily="34" charset="-122"/>
                <a:ea typeface="微软雅黑" panose="020B0503020204020204" pitchFamily="34" charset="-122"/>
              </a:rPr>
              <a:t>M. </a:t>
            </a:r>
            <a:r>
              <a:rPr lang="en-US" altLang="zh-CN" sz="900" dirty="0" err="1">
                <a:solidFill>
                  <a:schemeClr val="tx2"/>
                </a:solidFill>
                <a:latin typeface="微软雅黑" panose="020B0503020204020204" pitchFamily="34" charset="-122"/>
                <a:ea typeface="微软雅黑" panose="020B0503020204020204" pitchFamily="34" charset="-122"/>
              </a:rPr>
              <a:t>Anstee</a:t>
            </a:r>
            <a:r>
              <a:rPr lang="en-US" altLang="zh-CN" sz="900" dirty="0">
                <a:solidFill>
                  <a:schemeClr val="tx2"/>
                </a:solidFill>
                <a:latin typeface="微软雅黑" panose="020B0503020204020204" pitchFamily="34" charset="-122"/>
                <a:ea typeface="微软雅黑" panose="020B0503020204020204" pitchFamily="34" charset="-122"/>
              </a:rPr>
              <a:t>, </a:t>
            </a:r>
            <a:r>
              <a:rPr lang="en-US" altLang="zh-CN" sz="900" dirty="0" smtClean="0">
                <a:solidFill>
                  <a:schemeClr val="tx2"/>
                </a:solidFill>
                <a:latin typeface="微软雅黑" panose="020B0503020204020204" pitchFamily="34" charset="-122"/>
                <a:ea typeface="微软雅黑" panose="020B0503020204020204" pitchFamily="34" charset="-122"/>
              </a:rPr>
              <a:t>et al. Rev</a:t>
            </a:r>
            <a:r>
              <a:rPr lang="en-US" altLang="zh-CN" sz="900" dirty="0">
                <a:solidFill>
                  <a:schemeClr val="tx2"/>
                </a:solidFill>
                <a:latin typeface="微软雅黑" panose="020B0503020204020204" pitchFamily="34" charset="-122"/>
                <a:ea typeface="微软雅黑" panose="020B0503020204020204" pitchFamily="34" charset="-122"/>
              </a:rPr>
              <a:t>. </a:t>
            </a:r>
            <a:r>
              <a:rPr lang="en-US" altLang="zh-CN" sz="900" dirty="0" err="1">
                <a:solidFill>
                  <a:schemeClr val="tx2"/>
                </a:solidFill>
                <a:latin typeface="微软雅黑" panose="020B0503020204020204" pitchFamily="34" charset="-122"/>
                <a:ea typeface="微软雅黑" panose="020B0503020204020204" pitchFamily="34" charset="-122"/>
              </a:rPr>
              <a:t>Gastroenterol</a:t>
            </a:r>
            <a:r>
              <a:rPr lang="en-US" altLang="zh-CN" sz="900" dirty="0">
                <a:solidFill>
                  <a:schemeClr val="tx2"/>
                </a:solidFill>
                <a:latin typeface="微软雅黑" panose="020B0503020204020204" pitchFamily="34" charset="-122"/>
                <a:ea typeface="微软雅黑" panose="020B0503020204020204" pitchFamily="34" charset="-122"/>
              </a:rPr>
              <a:t>. </a:t>
            </a:r>
            <a:r>
              <a:rPr lang="en-US" altLang="zh-CN" sz="900" dirty="0" err="1">
                <a:solidFill>
                  <a:schemeClr val="tx2"/>
                </a:solidFill>
                <a:latin typeface="微软雅黑" panose="020B0503020204020204" pitchFamily="34" charset="-122"/>
                <a:ea typeface="微软雅黑" panose="020B0503020204020204" pitchFamily="34" charset="-122"/>
              </a:rPr>
              <a:t>Hepatol</a:t>
            </a:r>
            <a:r>
              <a:rPr lang="en-US" altLang="zh-CN" sz="900" dirty="0">
                <a:solidFill>
                  <a:schemeClr val="tx2"/>
                </a:solidFill>
                <a:latin typeface="微软雅黑" panose="020B0503020204020204" pitchFamily="34" charset="-122"/>
                <a:ea typeface="微软雅黑" panose="020B0503020204020204" pitchFamily="34" charset="-122"/>
              </a:rPr>
              <a:t>. advance online publication 19 March 2013 </a:t>
            </a:r>
            <a:endParaRPr lang="zh-CN" altLang="en-US" sz="900"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609917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8596" y="228600"/>
            <a:ext cx="6879708" cy="563563"/>
          </a:xfrm>
        </p:spPr>
        <p:txBody>
          <a:bodyPr/>
          <a:lstStyle/>
          <a:p>
            <a:r>
              <a:rPr lang="en-US" altLang="zh-CN" dirty="0"/>
              <a:t>T2DM</a:t>
            </a:r>
            <a:r>
              <a:rPr lang="zh-CN" altLang="en-US" dirty="0"/>
              <a:t>合并</a:t>
            </a:r>
            <a:r>
              <a:rPr lang="en-US" altLang="zh-CN" dirty="0" smtClean="0"/>
              <a:t>NAFLD</a:t>
            </a:r>
            <a:r>
              <a:rPr lang="zh-CN" altLang="en-US" dirty="0" smtClean="0"/>
              <a:t>患者肝纤维化、硬化、</a:t>
            </a:r>
            <a:r>
              <a:rPr lang="zh-CN" altLang="en-US" dirty="0"/>
              <a:t>肝病相关亡</a:t>
            </a:r>
            <a:r>
              <a:rPr lang="zh-CN" altLang="en-US" dirty="0" smtClean="0"/>
              <a:t>风险更高</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11</a:t>
            </a:fld>
            <a:endParaRPr lang="zh-CN" altLang="en-US" dirty="0"/>
          </a:p>
        </p:txBody>
      </p:sp>
      <p:graphicFrame>
        <p:nvGraphicFramePr>
          <p:cNvPr id="10" name="内容占位符 10"/>
          <p:cNvGraphicFramePr>
            <a:graphicFrameLocks/>
          </p:cNvGraphicFramePr>
          <p:nvPr>
            <p:extLst>
              <p:ext uri="{D42A27DB-BD31-4B8C-83A1-F6EECF244321}">
                <p14:modId xmlns:p14="http://schemas.microsoft.com/office/powerpoint/2010/main" val="3304174382"/>
              </p:ext>
            </p:extLst>
          </p:nvPr>
        </p:nvGraphicFramePr>
        <p:xfrm>
          <a:off x="757011" y="2089402"/>
          <a:ext cx="3811808" cy="2776422"/>
        </p:xfrm>
        <a:graphic>
          <a:graphicData uri="http://schemas.openxmlformats.org/drawingml/2006/chart">
            <c:chart xmlns:c="http://schemas.openxmlformats.org/drawingml/2006/chart" xmlns:r="http://schemas.openxmlformats.org/officeDocument/2006/relationships" r:id="rId3"/>
          </a:graphicData>
        </a:graphic>
      </p:graphicFrame>
      <p:sp>
        <p:nvSpPr>
          <p:cNvPr id="11" name="矩形 10"/>
          <p:cNvSpPr/>
          <p:nvPr/>
        </p:nvSpPr>
        <p:spPr>
          <a:xfrm rot="16200000">
            <a:off x="-82172" y="2985220"/>
            <a:ext cx="1370589" cy="307777"/>
          </a:xfrm>
          <a:prstGeom prst="rect">
            <a:avLst/>
          </a:prstGeom>
        </p:spPr>
        <p:txBody>
          <a:bodyPr wrap="square">
            <a:spAutoFit/>
          </a:bodyPr>
          <a:lstStyle/>
          <a:p>
            <a:r>
              <a:rPr lang="zh-CN" altLang="en-US" sz="1400" b="1" dirty="0" smtClean="0">
                <a:solidFill>
                  <a:srgbClr val="0070C0"/>
                </a:solidFill>
                <a:latin typeface="微软雅黑" panose="020B0503020204020204" pitchFamily="34" charset="-122"/>
                <a:ea typeface="微软雅黑" panose="020B0503020204020204" pitchFamily="34" charset="-122"/>
              </a:rPr>
              <a:t>患者比例</a:t>
            </a:r>
            <a:r>
              <a:rPr lang="en-US" altLang="zh-CN" sz="1400" b="1" dirty="0" smtClean="0">
                <a:solidFill>
                  <a:srgbClr val="0070C0"/>
                </a:solidFill>
                <a:latin typeface="微软雅黑" panose="020B0503020204020204" pitchFamily="34" charset="-122"/>
                <a:ea typeface="微软雅黑" panose="020B0503020204020204" pitchFamily="34" charset="-122"/>
              </a:rPr>
              <a:t>(%) </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2" name="矩形 11"/>
          <p:cNvSpPr/>
          <p:nvPr/>
        </p:nvSpPr>
        <p:spPr>
          <a:xfrm>
            <a:off x="2171133" y="2137314"/>
            <a:ext cx="1370589" cy="307777"/>
          </a:xfrm>
          <a:prstGeom prst="rect">
            <a:avLst/>
          </a:prstGeom>
        </p:spPr>
        <p:txBody>
          <a:bodyPr wrap="square">
            <a:spAutoFit/>
          </a:bodyPr>
          <a:lstStyle/>
          <a:p>
            <a:r>
              <a:rPr lang="en-US" altLang="zh-CN" sz="1400" b="1" dirty="0" smtClean="0">
                <a:solidFill>
                  <a:srgbClr val="0070C0"/>
                </a:solidFill>
                <a:latin typeface="微软雅黑" panose="020B0503020204020204" pitchFamily="34" charset="-122"/>
                <a:ea typeface="微软雅黑" panose="020B0503020204020204" pitchFamily="34" charset="-122"/>
              </a:rPr>
              <a:t>P=0.002</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3" name="矩形 12"/>
          <p:cNvSpPr/>
          <p:nvPr/>
        </p:nvSpPr>
        <p:spPr>
          <a:xfrm>
            <a:off x="1798329" y="1400895"/>
            <a:ext cx="1778109" cy="400110"/>
          </a:xfrm>
          <a:prstGeom prst="rect">
            <a:avLst/>
          </a:prstGeom>
        </p:spPr>
        <p:txBody>
          <a:bodyPr wrap="square">
            <a:spAutoFit/>
          </a:bodyPr>
          <a:lstStyle/>
          <a:p>
            <a:r>
              <a:rPr lang="zh-CN" altLang="en-US" sz="2000" b="1" dirty="0" smtClean="0">
                <a:solidFill>
                  <a:srgbClr val="0070C0"/>
                </a:solidFill>
                <a:latin typeface="微软雅黑" panose="020B0503020204020204" pitchFamily="34" charset="-122"/>
                <a:ea typeface="微软雅黑" panose="020B0503020204020204" pitchFamily="34" charset="-122"/>
              </a:rPr>
              <a:t>肝脏纤维化</a:t>
            </a:r>
            <a:r>
              <a:rPr lang="en-US" altLang="zh-CN" sz="2000" b="1" baseline="30000" dirty="0" smtClean="0">
                <a:solidFill>
                  <a:srgbClr val="0070C0"/>
                </a:solidFill>
                <a:latin typeface="微软雅黑" panose="020B0503020204020204" pitchFamily="34" charset="-122"/>
                <a:ea typeface="微软雅黑" panose="020B0503020204020204" pitchFamily="34" charset="-122"/>
              </a:rPr>
              <a:t>1</a:t>
            </a:r>
            <a:endParaRPr lang="zh-CN" altLang="en-US" sz="2000" b="1" baseline="30000" dirty="0">
              <a:solidFill>
                <a:srgbClr val="0070C0"/>
              </a:solidFill>
              <a:latin typeface="微软雅黑" panose="020B0503020204020204" pitchFamily="34" charset="-122"/>
              <a:ea typeface="微软雅黑" panose="020B0503020204020204" pitchFamily="34" charset="-122"/>
            </a:endParaRPr>
          </a:p>
        </p:txBody>
      </p:sp>
      <p:graphicFrame>
        <p:nvGraphicFramePr>
          <p:cNvPr id="14" name="内容占位符 10"/>
          <p:cNvGraphicFramePr>
            <a:graphicFrameLocks/>
          </p:cNvGraphicFramePr>
          <p:nvPr>
            <p:extLst>
              <p:ext uri="{D42A27DB-BD31-4B8C-83A1-F6EECF244321}">
                <p14:modId xmlns:p14="http://schemas.microsoft.com/office/powerpoint/2010/main" val="1212129454"/>
              </p:ext>
            </p:extLst>
          </p:nvPr>
        </p:nvGraphicFramePr>
        <p:xfrm>
          <a:off x="4982024" y="2067419"/>
          <a:ext cx="3811808" cy="2794545"/>
        </p:xfrm>
        <a:graphic>
          <a:graphicData uri="http://schemas.openxmlformats.org/drawingml/2006/chart">
            <c:chart xmlns:c="http://schemas.openxmlformats.org/drawingml/2006/chart" xmlns:r="http://schemas.openxmlformats.org/officeDocument/2006/relationships" r:id="rId4"/>
          </a:graphicData>
        </a:graphic>
      </p:graphicFrame>
      <p:sp>
        <p:nvSpPr>
          <p:cNvPr id="15" name="矩形 14"/>
          <p:cNvSpPr/>
          <p:nvPr/>
        </p:nvSpPr>
        <p:spPr>
          <a:xfrm rot="16200000">
            <a:off x="4214598" y="2985220"/>
            <a:ext cx="1370589" cy="307777"/>
          </a:xfrm>
          <a:prstGeom prst="rect">
            <a:avLst/>
          </a:prstGeom>
        </p:spPr>
        <p:txBody>
          <a:bodyPr wrap="square">
            <a:spAutoFit/>
          </a:bodyPr>
          <a:lstStyle/>
          <a:p>
            <a:r>
              <a:rPr lang="zh-CN" altLang="en-US" sz="1400" b="1" dirty="0" smtClean="0">
                <a:solidFill>
                  <a:srgbClr val="0070C0"/>
                </a:solidFill>
                <a:latin typeface="微软雅黑" panose="020B0503020204020204" pitchFamily="34" charset="-122"/>
                <a:ea typeface="微软雅黑" panose="020B0503020204020204" pitchFamily="34" charset="-122"/>
              </a:rPr>
              <a:t>患者比例</a:t>
            </a:r>
            <a:r>
              <a:rPr lang="en-US" altLang="zh-CN" sz="1400" b="1" dirty="0" smtClean="0">
                <a:solidFill>
                  <a:srgbClr val="0070C0"/>
                </a:solidFill>
                <a:latin typeface="微软雅黑" panose="020B0503020204020204" pitchFamily="34" charset="-122"/>
                <a:ea typeface="微软雅黑" panose="020B0503020204020204" pitchFamily="34" charset="-122"/>
              </a:rPr>
              <a:t>(%) </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6" name="矩形 15"/>
          <p:cNvSpPr/>
          <p:nvPr/>
        </p:nvSpPr>
        <p:spPr>
          <a:xfrm>
            <a:off x="6538798" y="1487316"/>
            <a:ext cx="1164392" cy="400110"/>
          </a:xfrm>
          <a:prstGeom prst="rect">
            <a:avLst/>
          </a:prstGeom>
        </p:spPr>
        <p:txBody>
          <a:bodyPr wrap="square">
            <a:spAutoFit/>
          </a:bodyPr>
          <a:lstStyle/>
          <a:p>
            <a:r>
              <a:rPr lang="zh-CN" altLang="en-US" sz="2000" b="1" dirty="0" smtClean="0">
                <a:solidFill>
                  <a:srgbClr val="0070C0"/>
                </a:solidFill>
                <a:latin typeface="微软雅黑" panose="020B0503020204020204" pitchFamily="34" charset="-122"/>
                <a:ea typeface="微软雅黑" panose="020B0503020204020204" pitchFamily="34" charset="-122"/>
              </a:rPr>
              <a:t>肝硬化</a:t>
            </a:r>
            <a:r>
              <a:rPr lang="en-US" altLang="zh-CN" sz="2000" b="1" baseline="30000" dirty="0" smtClean="0">
                <a:solidFill>
                  <a:srgbClr val="0070C0"/>
                </a:solidFill>
                <a:latin typeface="微软雅黑" panose="020B0503020204020204" pitchFamily="34" charset="-122"/>
                <a:ea typeface="微软雅黑" panose="020B0503020204020204" pitchFamily="34" charset="-122"/>
              </a:rPr>
              <a:t>2</a:t>
            </a:r>
            <a:endParaRPr lang="zh-CN" altLang="en-US" sz="2000" b="1" baseline="30000" dirty="0">
              <a:solidFill>
                <a:srgbClr val="0070C0"/>
              </a:solidFill>
              <a:latin typeface="微软雅黑" panose="020B0503020204020204" pitchFamily="34" charset="-122"/>
              <a:ea typeface="微软雅黑" panose="020B0503020204020204" pitchFamily="34" charset="-122"/>
            </a:endParaRPr>
          </a:p>
        </p:txBody>
      </p:sp>
      <p:sp>
        <p:nvSpPr>
          <p:cNvPr id="17" name="TextBox 2"/>
          <p:cNvSpPr txBox="1"/>
          <p:nvPr/>
        </p:nvSpPr>
        <p:spPr>
          <a:xfrm>
            <a:off x="6374214" y="2163407"/>
            <a:ext cx="1228952" cy="307777"/>
          </a:xfrm>
          <a:prstGeom prst="rect">
            <a:avLst/>
          </a:prstGeom>
          <a:noFill/>
        </p:spPr>
        <p:txBody>
          <a:bodyPr wrap="square" rtlCol="0">
            <a:spAutoFit/>
          </a:bodyPr>
          <a:lstStyle/>
          <a:p>
            <a:pPr algn="ctr"/>
            <a:r>
              <a:rPr lang="en-US" altLang="zh-CN" sz="1400" b="1" dirty="0" smtClean="0">
                <a:solidFill>
                  <a:srgbClr val="0070C0"/>
                </a:solidFill>
                <a:latin typeface="微软雅黑" panose="020B0503020204020204" pitchFamily="34" charset="-122"/>
                <a:ea typeface="微软雅黑" panose="020B0503020204020204" pitchFamily="34" charset="-122"/>
              </a:rPr>
              <a:t>P=0.04</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8" name="矩形 17"/>
          <p:cNvSpPr/>
          <p:nvPr/>
        </p:nvSpPr>
        <p:spPr>
          <a:xfrm>
            <a:off x="428596" y="6455077"/>
            <a:ext cx="8103844" cy="507831"/>
          </a:xfrm>
          <a:prstGeom prst="rect">
            <a:avLst/>
          </a:prstGeom>
        </p:spPr>
        <p:txBody>
          <a:bodyPr wrap="square">
            <a:spAutoFit/>
          </a:bodyPr>
          <a:lstStyle/>
          <a:p>
            <a:r>
              <a:rPr lang="en-US" altLang="zh-CN" sz="900" dirty="0">
                <a:solidFill>
                  <a:schemeClr val="tx2"/>
                </a:solidFill>
                <a:latin typeface="Arial" panose="020B0604020202020204" pitchFamily="34" charset="0"/>
                <a:cs typeface="Arial" panose="020B0604020202020204" pitchFamily="34" charset="0"/>
              </a:rPr>
              <a:t>1.Sobhonslidsuk A, et al. Asian Pac J Cancer Prev.2015;16(5):</a:t>
            </a:r>
            <a:r>
              <a:rPr lang="en-US" altLang="zh-CN" sz="900" dirty="0" smtClean="0">
                <a:solidFill>
                  <a:schemeClr val="tx2"/>
                </a:solidFill>
                <a:latin typeface="Arial" panose="020B0604020202020204" pitchFamily="34" charset="0"/>
                <a:cs typeface="Arial" panose="020B0604020202020204" pitchFamily="34" charset="0"/>
              </a:rPr>
              <a:t>1789-1794</a:t>
            </a:r>
          </a:p>
          <a:p>
            <a:r>
              <a:rPr lang="en-US" altLang="zh-CN" sz="900" dirty="0" smtClean="0">
                <a:solidFill>
                  <a:schemeClr val="tx2"/>
                </a:solidFill>
                <a:latin typeface="Arial" panose="020B0604020202020204" pitchFamily="34" charset="0"/>
                <a:cs typeface="Arial" panose="020B0604020202020204" pitchFamily="34" charset="0"/>
              </a:rPr>
              <a:t>2.ZOBAIR </a:t>
            </a:r>
            <a:r>
              <a:rPr lang="en-US" altLang="zh-CN" sz="900" dirty="0">
                <a:solidFill>
                  <a:schemeClr val="tx2"/>
                </a:solidFill>
                <a:latin typeface="Arial" panose="020B0604020202020204" pitchFamily="34" charset="0"/>
                <a:cs typeface="Arial" panose="020B0604020202020204" pitchFamily="34" charset="0"/>
              </a:rPr>
              <a:t>M. YOUNOSSI, et al. CLINICAL GASTROENTEROLOGY AND HEPATOLOGY 2004;2:262–265</a:t>
            </a:r>
          </a:p>
          <a:p>
            <a:endParaRPr lang="en-US" altLang="zh-CN" sz="900" dirty="0">
              <a:solidFill>
                <a:schemeClr val="tx2"/>
              </a:solidFill>
              <a:latin typeface="Arial" panose="020B0604020202020204" pitchFamily="34" charset="0"/>
              <a:cs typeface="Arial" panose="020B0604020202020204" pitchFamily="34" charset="0"/>
            </a:endParaRPr>
          </a:p>
        </p:txBody>
      </p:sp>
      <p:sp>
        <p:nvSpPr>
          <p:cNvPr id="20" name="矩形 19"/>
          <p:cNvSpPr/>
          <p:nvPr/>
        </p:nvSpPr>
        <p:spPr>
          <a:xfrm>
            <a:off x="5183548" y="4912107"/>
            <a:ext cx="3610284" cy="307777"/>
          </a:xfrm>
          <a:prstGeom prst="rect">
            <a:avLst/>
          </a:prstGeom>
        </p:spPr>
        <p:txBody>
          <a:bodyPr wrap="none">
            <a:spAutoFit/>
          </a:bodyPr>
          <a:lstStyle/>
          <a:p>
            <a:r>
              <a:rPr lang="en-US" altLang="zh-CN" sz="1400" dirty="0" smtClean="0">
                <a:solidFill>
                  <a:srgbClr val="0070C0"/>
                </a:solidFill>
                <a:latin typeface="微软雅黑" panose="020B0503020204020204" pitchFamily="34" charset="-122"/>
                <a:ea typeface="微软雅黑" panose="020B0503020204020204" pitchFamily="34" charset="-122"/>
              </a:rPr>
              <a:t>88</a:t>
            </a:r>
            <a:r>
              <a:rPr lang="zh-CN" altLang="en-US" sz="1400" dirty="0" smtClean="0">
                <a:solidFill>
                  <a:srgbClr val="0070C0"/>
                </a:solidFill>
                <a:latin typeface="微软雅黑" panose="020B0503020204020204" pitchFamily="34" charset="-122"/>
                <a:ea typeface="微软雅黑" panose="020B0503020204020204" pitchFamily="34" charset="-122"/>
              </a:rPr>
              <a:t>例</a:t>
            </a:r>
            <a:r>
              <a:rPr lang="en-US" altLang="zh-CN" sz="1400" dirty="0" smtClean="0">
                <a:solidFill>
                  <a:srgbClr val="0070C0"/>
                </a:solidFill>
                <a:latin typeface="微软雅黑" panose="020B0503020204020204" pitchFamily="34" charset="-122"/>
                <a:ea typeface="微软雅黑" panose="020B0503020204020204" pitchFamily="34" charset="-122"/>
              </a:rPr>
              <a:t>NALD</a:t>
            </a:r>
            <a:r>
              <a:rPr lang="zh-CN" altLang="en-US" sz="1400" dirty="0" smtClean="0">
                <a:solidFill>
                  <a:srgbClr val="0070C0"/>
                </a:solidFill>
                <a:latin typeface="微软雅黑" panose="020B0503020204020204" pitchFamily="34" charset="-122"/>
                <a:ea typeface="微软雅黑" panose="020B0503020204020204" pitchFamily="34" charset="-122"/>
              </a:rPr>
              <a:t>患者，</a:t>
            </a:r>
            <a:r>
              <a:rPr lang="en-US" altLang="zh-CN" sz="1400" dirty="0" smtClean="0">
                <a:solidFill>
                  <a:srgbClr val="0070C0"/>
                </a:solidFill>
                <a:latin typeface="微软雅黑" panose="020B0503020204020204" pitchFamily="34" charset="-122"/>
                <a:ea typeface="微软雅黑" panose="020B0503020204020204" pitchFamily="34" charset="-122"/>
              </a:rPr>
              <a:t>44</a:t>
            </a:r>
            <a:r>
              <a:rPr lang="zh-CN" altLang="en-US" sz="1400" dirty="0" smtClean="0">
                <a:solidFill>
                  <a:srgbClr val="0070C0"/>
                </a:solidFill>
                <a:latin typeface="微软雅黑" panose="020B0503020204020204" pitchFamily="34" charset="-122"/>
                <a:ea typeface="微软雅黑" panose="020B0503020204020204" pitchFamily="34" charset="-122"/>
              </a:rPr>
              <a:t>例</a:t>
            </a:r>
            <a:r>
              <a:rPr lang="en-US" altLang="zh-CN" sz="1400" dirty="0" smtClean="0">
                <a:solidFill>
                  <a:srgbClr val="0070C0"/>
                </a:solidFill>
                <a:latin typeface="微软雅黑" panose="020B0503020204020204" pitchFamily="34" charset="-122"/>
                <a:ea typeface="微软雅黑" panose="020B0503020204020204" pitchFamily="34" charset="-122"/>
              </a:rPr>
              <a:t>T2DM+</a:t>
            </a:r>
            <a:r>
              <a:rPr lang="en-US" altLang="zh-CN" sz="1400" dirty="0">
                <a:solidFill>
                  <a:srgbClr val="0070C0"/>
                </a:solidFill>
                <a:latin typeface="微软雅黑" panose="020B0503020204020204" pitchFamily="34" charset="-122"/>
                <a:ea typeface="微软雅黑" panose="020B0503020204020204" pitchFamily="34" charset="-122"/>
              </a:rPr>
              <a:t> NALD</a:t>
            </a:r>
            <a:r>
              <a:rPr lang="zh-CN" altLang="en-US" sz="1400" dirty="0">
                <a:solidFill>
                  <a:srgbClr val="0070C0"/>
                </a:solidFill>
                <a:latin typeface="微软雅黑" panose="020B0503020204020204" pitchFamily="34" charset="-122"/>
                <a:ea typeface="微软雅黑" panose="020B0503020204020204" pitchFamily="34" charset="-122"/>
              </a:rPr>
              <a:t>患者</a:t>
            </a:r>
          </a:p>
        </p:txBody>
      </p:sp>
      <p:sp>
        <p:nvSpPr>
          <p:cNvPr id="21" name="矩形 20"/>
          <p:cNvSpPr/>
          <p:nvPr/>
        </p:nvSpPr>
        <p:spPr>
          <a:xfrm>
            <a:off x="1475656" y="4909077"/>
            <a:ext cx="2908168" cy="307777"/>
          </a:xfrm>
          <a:prstGeom prst="rect">
            <a:avLst/>
          </a:prstGeom>
        </p:spPr>
        <p:txBody>
          <a:bodyPr wrap="none">
            <a:spAutoFit/>
          </a:bodyPr>
          <a:lstStyle/>
          <a:p>
            <a:r>
              <a:rPr lang="en-US" altLang="zh-CN" sz="1400" dirty="0" smtClean="0">
                <a:solidFill>
                  <a:srgbClr val="0070C0"/>
                </a:solidFill>
                <a:latin typeface="微软雅黑" panose="020B0503020204020204" pitchFamily="34" charset="-122"/>
                <a:ea typeface="微软雅黑" panose="020B0503020204020204" pitchFamily="34" charset="-122"/>
              </a:rPr>
              <a:t>142</a:t>
            </a:r>
            <a:r>
              <a:rPr lang="zh-CN" altLang="en-US" sz="1400" dirty="0" smtClean="0">
                <a:solidFill>
                  <a:srgbClr val="0070C0"/>
                </a:solidFill>
                <a:latin typeface="微软雅黑" panose="020B0503020204020204" pitchFamily="34" charset="-122"/>
                <a:ea typeface="微软雅黑" panose="020B0503020204020204" pitchFamily="34" charset="-122"/>
              </a:rPr>
              <a:t>例糖尿病患者，</a:t>
            </a:r>
            <a:r>
              <a:rPr lang="en-US" altLang="zh-CN" sz="1400" dirty="0" smtClean="0">
                <a:solidFill>
                  <a:srgbClr val="0070C0"/>
                </a:solidFill>
                <a:latin typeface="微软雅黑" panose="020B0503020204020204" pitchFamily="34" charset="-122"/>
                <a:ea typeface="微软雅黑" panose="020B0503020204020204" pitchFamily="34" charset="-122"/>
              </a:rPr>
              <a:t>60</a:t>
            </a:r>
            <a:r>
              <a:rPr lang="zh-CN" altLang="en-US" sz="1400" dirty="0" smtClean="0">
                <a:solidFill>
                  <a:srgbClr val="0070C0"/>
                </a:solidFill>
                <a:latin typeface="微软雅黑" panose="020B0503020204020204" pitchFamily="34" charset="-122"/>
                <a:ea typeface="微软雅黑" panose="020B0503020204020204" pitchFamily="34" charset="-122"/>
              </a:rPr>
              <a:t>例对照人群</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23" name="矩形 22"/>
          <p:cNvSpPr/>
          <p:nvPr/>
        </p:nvSpPr>
        <p:spPr>
          <a:xfrm>
            <a:off x="545563" y="5493884"/>
            <a:ext cx="8432833" cy="615553"/>
          </a:xfrm>
          <a:prstGeom prst="rect">
            <a:avLst/>
          </a:prstGeom>
        </p:spPr>
        <p:txBody>
          <a:bodyPr wrap="square">
            <a:spAutoFit/>
          </a:bodyPr>
          <a:lstStyle/>
          <a:p>
            <a:r>
              <a:rPr lang="en-US" altLang="zh-CN" sz="1400" b="1" dirty="0">
                <a:solidFill>
                  <a:srgbClr val="0070C0"/>
                </a:solidFill>
                <a:latin typeface="微软雅黑" panose="020B0503020204020204" pitchFamily="34" charset="-122"/>
                <a:ea typeface="微软雅黑" panose="020B0503020204020204" pitchFamily="34" charset="-122"/>
              </a:rPr>
              <a:t>T2DM</a:t>
            </a:r>
            <a:r>
              <a:rPr lang="zh-CN" altLang="en-US" sz="1400" b="1" dirty="0">
                <a:solidFill>
                  <a:srgbClr val="0070C0"/>
                </a:solidFill>
                <a:latin typeface="微软雅黑" panose="020B0503020204020204" pitchFamily="34" charset="-122"/>
                <a:ea typeface="微软雅黑" panose="020B0503020204020204" pitchFamily="34" charset="-122"/>
              </a:rPr>
              <a:t>可加重</a:t>
            </a:r>
            <a:r>
              <a:rPr lang="en-US" altLang="zh-CN" sz="1400" b="1" dirty="0">
                <a:solidFill>
                  <a:srgbClr val="0070C0"/>
                </a:solidFill>
                <a:latin typeface="微软雅黑" panose="020B0503020204020204" pitchFamily="34" charset="-122"/>
                <a:ea typeface="微软雅黑" panose="020B0503020204020204" pitchFamily="34" charset="-122"/>
              </a:rPr>
              <a:t>NAFLD</a:t>
            </a:r>
            <a:r>
              <a:rPr lang="zh-CN" altLang="en-US" sz="1400" b="1" dirty="0">
                <a:solidFill>
                  <a:srgbClr val="0070C0"/>
                </a:solidFill>
                <a:latin typeface="微软雅黑" panose="020B0503020204020204" pitchFamily="34" charset="-122"/>
                <a:ea typeface="微软雅黑" panose="020B0503020204020204" pitchFamily="34" charset="-122"/>
              </a:rPr>
              <a:t>进展期肝纤维化、硬化，导致肝脏相关不良</a:t>
            </a:r>
            <a:r>
              <a:rPr lang="zh-CN" altLang="en-US" sz="1400" b="1" dirty="0" smtClean="0">
                <a:solidFill>
                  <a:srgbClr val="0070C0"/>
                </a:solidFill>
                <a:latin typeface="微软雅黑" panose="020B0503020204020204" pitchFamily="34" charset="-122"/>
                <a:ea typeface="微软雅黑" panose="020B0503020204020204" pitchFamily="34" charset="-122"/>
              </a:rPr>
              <a:t>结局</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p>
            <a:r>
              <a:rPr lang="en-US" altLang="zh-CN" sz="1400" b="1" dirty="0" smtClean="0">
                <a:solidFill>
                  <a:srgbClr val="0070C0"/>
                </a:solidFill>
                <a:latin typeface="微软雅黑" panose="020B0503020204020204" pitchFamily="34" charset="-122"/>
                <a:ea typeface="微软雅黑" panose="020B0503020204020204" pitchFamily="34" charset="-122"/>
              </a:rPr>
              <a:t>T2DM</a:t>
            </a:r>
            <a:r>
              <a:rPr lang="zh-CN" altLang="en-US" sz="1400" b="1" dirty="0">
                <a:solidFill>
                  <a:srgbClr val="0070C0"/>
                </a:solidFill>
                <a:latin typeface="微软雅黑" panose="020B0503020204020204" pitchFamily="34" charset="-122"/>
                <a:ea typeface="微软雅黑" panose="020B0503020204020204" pitchFamily="34" charset="-122"/>
              </a:rPr>
              <a:t>合并</a:t>
            </a:r>
            <a:r>
              <a:rPr lang="en-US" altLang="zh-CN" sz="1400" b="1" dirty="0">
                <a:solidFill>
                  <a:srgbClr val="0070C0"/>
                </a:solidFill>
                <a:latin typeface="微软雅黑" panose="020B0503020204020204" pitchFamily="34" charset="-122"/>
                <a:ea typeface="微软雅黑" panose="020B0503020204020204" pitchFamily="34" charset="-122"/>
              </a:rPr>
              <a:t>NAFLD</a:t>
            </a:r>
            <a:r>
              <a:rPr lang="zh-CN" altLang="en-US" sz="1400" b="1" dirty="0">
                <a:solidFill>
                  <a:srgbClr val="0070C0"/>
                </a:solidFill>
                <a:latin typeface="微软雅黑" panose="020B0503020204020204" pitchFamily="34" charset="-122"/>
                <a:ea typeface="微软雅黑" panose="020B0503020204020204" pitchFamily="34" charset="-122"/>
              </a:rPr>
              <a:t>患者肝病相关病死</a:t>
            </a:r>
            <a:r>
              <a:rPr lang="zh-CN" altLang="en-US" sz="1400" b="1" dirty="0" smtClean="0">
                <a:solidFill>
                  <a:srgbClr val="0070C0"/>
                </a:solidFill>
                <a:latin typeface="微软雅黑" panose="020B0503020204020204" pitchFamily="34" charset="-122"/>
                <a:ea typeface="微软雅黑" panose="020B0503020204020204" pitchFamily="34" charset="-122"/>
              </a:rPr>
              <a:t>风险是单纯</a:t>
            </a:r>
            <a:r>
              <a:rPr lang="en-US" altLang="zh-CN" sz="1400" b="1" dirty="0" smtClean="0">
                <a:solidFill>
                  <a:srgbClr val="0070C0"/>
                </a:solidFill>
                <a:latin typeface="微软雅黑" panose="020B0503020204020204" pitchFamily="34" charset="-122"/>
                <a:ea typeface="微软雅黑" panose="020B0503020204020204" pitchFamily="34" charset="-122"/>
              </a:rPr>
              <a:t>NAFLD</a:t>
            </a:r>
            <a:r>
              <a:rPr lang="zh-CN" altLang="en-US" sz="1400" b="1" dirty="0" smtClean="0">
                <a:solidFill>
                  <a:srgbClr val="0070C0"/>
                </a:solidFill>
                <a:latin typeface="微软雅黑" panose="020B0503020204020204" pitchFamily="34" charset="-122"/>
                <a:ea typeface="微软雅黑" panose="020B0503020204020204" pitchFamily="34" charset="-122"/>
              </a:rPr>
              <a:t>者的</a:t>
            </a:r>
            <a:r>
              <a:rPr lang="en-US" altLang="zh-CN" sz="2000" b="1" dirty="0" smtClean="0">
                <a:solidFill>
                  <a:srgbClr val="FF0000"/>
                </a:solidFill>
                <a:latin typeface="微软雅黑" panose="020B0503020204020204" pitchFamily="34" charset="-122"/>
                <a:ea typeface="微软雅黑" panose="020B0503020204020204" pitchFamily="34" charset="-122"/>
              </a:rPr>
              <a:t>22.83</a:t>
            </a:r>
            <a:r>
              <a:rPr lang="zh-CN" altLang="en-US" sz="2000" b="1" dirty="0" smtClean="0">
                <a:solidFill>
                  <a:srgbClr val="FF0000"/>
                </a:solidFill>
                <a:latin typeface="微软雅黑" panose="020B0503020204020204" pitchFamily="34" charset="-122"/>
                <a:ea typeface="微软雅黑" panose="020B0503020204020204" pitchFamily="34" charset="-122"/>
              </a:rPr>
              <a:t>倍</a:t>
            </a:r>
            <a:r>
              <a:rPr lang="en-US" altLang="zh-CN" sz="2000" b="1" baseline="30000" dirty="0" smtClean="0">
                <a:solidFill>
                  <a:srgbClr val="0070C0"/>
                </a:solidFill>
                <a:latin typeface="微软雅黑" panose="020B0503020204020204" pitchFamily="34" charset="-122"/>
                <a:ea typeface="微软雅黑" panose="020B0503020204020204" pitchFamily="34" charset="-122"/>
              </a:rPr>
              <a:t>2</a:t>
            </a:r>
            <a:endParaRPr lang="zh-CN" altLang="en-US" sz="2000" b="1" baseline="3000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78370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临床上对糖尿病合并脂肪肝的重视仍待提高</a:t>
            </a:r>
            <a:endParaRPr lang="zh-CN" altLang="en-US" dirty="0"/>
          </a:p>
        </p:txBody>
      </p:sp>
      <p:sp>
        <p:nvSpPr>
          <p:cNvPr id="3" name="内容占位符 2"/>
          <p:cNvSpPr>
            <a:spLocks noGrp="1"/>
          </p:cNvSpPr>
          <p:nvPr>
            <p:ph idx="1"/>
          </p:nvPr>
        </p:nvSpPr>
        <p:spPr>
          <a:xfrm>
            <a:off x="5292080" y="4509120"/>
            <a:ext cx="3295864" cy="1313421"/>
          </a:xfrm>
          <a:ln>
            <a:solidFill>
              <a:schemeClr val="accent1"/>
            </a:solidFill>
          </a:ln>
        </p:spPr>
        <p:txBody>
          <a:bodyPr/>
          <a:lstStyle/>
          <a:p>
            <a:pPr marL="0" indent="0">
              <a:buClr>
                <a:schemeClr val="tx2"/>
              </a:buClr>
              <a:buNone/>
            </a:pPr>
            <a:r>
              <a:rPr lang="zh-CN" altLang="en-US" sz="1600" b="0" dirty="0" smtClean="0"/>
              <a:t>如果</a:t>
            </a:r>
            <a:r>
              <a:rPr lang="zh-CN" altLang="en-US" sz="1600" b="0" dirty="0"/>
              <a:t>既往无肝炎史、饮酒史、</a:t>
            </a:r>
            <a:r>
              <a:rPr lang="zh-CN" altLang="en-US" sz="1600" b="0" dirty="0" smtClean="0"/>
              <a:t>肝功能异常</a:t>
            </a:r>
            <a:r>
              <a:rPr lang="zh-CN" altLang="en-US" sz="1600" b="0" dirty="0"/>
              <a:t>，</a:t>
            </a:r>
            <a:r>
              <a:rPr lang="zh-CN" altLang="en-US" sz="1600" dirty="0">
                <a:solidFill>
                  <a:srgbClr val="FF0000"/>
                </a:solidFill>
              </a:rPr>
              <a:t>往往忽略</a:t>
            </a:r>
            <a:r>
              <a:rPr lang="zh-CN" altLang="en-US" sz="1600" b="0" dirty="0"/>
              <a:t>对肝脏病变进行常规体检筛查，</a:t>
            </a:r>
            <a:r>
              <a:rPr lang="zh-CN" altLang="en-US" sz="1600" b="0" dirty="0" smtClean="0"/>
              <a:t>即使体检</a:t>
            </a:r>
            <a:r>
              <a:rPr lang="zh-CN" altLang="en-US" sz="1600" b="0" dirty="0"/>
              <a:t>发现脂肪肝，</a:t>
            </a:r>
            <a:r>
              <a:rPr lang="zh-CN" altLang="en-US" sz="1600" dirty="0">
                <a:solidFill>
                  <a:srgbClr val="FF0000"/>
                </a:solidFill>
              </a:rPr>
              <a:t>也疏于</a:t>
            </a:r>
            <a:r>
              <a:rPr lang="zh-CN" altLang="en-US" sz="1600" dirty="0" smtClean="0">
                <a:solidFill>
                  <a:srgbClr val="FF0000"/>
                </a:solidFill>
              </a:rPr>
              <a:t>干预。</a:t>
            </a:r>
            <a:endParaRPr lang="zh-CN" altLang="en-US" sz="1600"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12</a:t>
            </a:fld>
            <a:endParaRPr lang="zh-CN" altLang="en-US"/>
          </a:p>
        </p:txBody>
      </p:sp>
      <p:sp>
        <p:nvSpPr>
          <p:cNvPr id="5" name="等腰三角形 4"/>
          <p:cNvSpPr/>
          <p:nvPr/>
        </p:nvSpPr>
        <p:spPr bwMode="auto">
          <a:xfrm>
            <a:off x="4179173" y="4497789"/>
            <a:ext cx="792088" cy="720080"/>
          </a:xfrm>
          <a:prstGeom prst="triangl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6" name="矩形 5"/>
          <p:cNvSpPr/>
          <p:nvPr/>
        </p:nvSpPr>
        <p:spPr bwMode="auto">
          <a:xfrm rot="20589868">
            <a:off x="1191217" y="4401885"/>
            <a:ext cx="6768000" cy="191806"/>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9186" y="4165133"/>
            <a:ext cx="1052736" cy="105273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7513" y="3722701"/>
            <a:ext cx="726600" cy="968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6534" y="3325113"/>
            <a:ext cx="760973" cy="9847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图片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88201" y="2066964"/>
            <a:ext cx="1152128" cy="1586953"/>
          </a:xfrm>
          <a:prstGeom prst="rect">
            <a:avLst/>
          </a:prstGeom>
          <a:ln>
            <a:noFill/>
          </a:ln>
          <a:effectLst>
            <a:softEdge rad="112500"/>
          </a:effectLst>
        </p:spPr>
      </p:pic>
      <p:sp>
        <p:nvSpPr>
          <p:cNvPr id="16" name="矩形 15"/>
          <p:cNvSpPr/>
          <p:nvPr/>
        </p:nvSpPr>
        <p:spPr>
          <a:xfrm>
            <a:off x="938793" y="2162998"/>
            <a:ext cx="2942602" cy="830997"/>
          </a:xfrm>
          <a:prstGeom prst="rect">
            <a:avLst/>
          </a:prstGeom>
          <a:ln>
            <a:solidFill>
              <a:schemeClr val="accent1"/>
            </a:solidFill>
          </a:ln>
        </p:spPr>
        <p:txBody>
          <a:bodyPr wrap="square">
            <a:spAutoFit/>
          </a:bodyPr>
          <a:lstStyle/>
          <a:p>
            <a:r>
              <a:rPr lang="zh-CN" altLang="en-US" sz="1600" dirty="0">
                <a:solidFill>
                  <a:srgbClr val="0070C0"/>
                </a:solidFill>
                <a:latin typeface="微软雅黑" panose="020B0503020204020204" pitchFamily="34" charset="-122"/>
                <a:ea typeface="微软雅黑" panose="020B0503020204020204" pitchFamily="34" charset="-122"/>
              </a:rPr>
              <a:t>常常关注</a:t>
            </a:r>
            <a:r>
              <a:rPr lang="en-US" altLang="zh-CN" sz="1600" dirty="0">
                <a:solidFill>
                  <a:srgbClr val="0070C0"/>
                </a:solidFill>
                <a:latin typeface="微软雅黑" panose="020B0503020204020204" pitchFamily="34" charset="-122"/>
                <a:ea typeface="微软雅黑" panose="020B0503020204020204" pitchFamily="34" charset="-122"/>
              </a:rPr>
              <a:t>T2DM</a:t>
            </a:r>
            <a:r>
              <a:rPr lang="zh-CN" altLang="en-US" sz="1600" dirty="0">
                <a:solidFill>
                  <a:srgbClr val="0070C0"/>
                </a:solidFill>
                <a:latin typeface="微软雅黑" panose="020B0503020204020204" pitchFamily="34" charset="-122"/>
                <a:ea typeface="微软雅黑" panose="020B0503020204020204" pitchFamily="34" charset="-122"/>
              </a:rPr>
              <a:t>患者血糖控制</a:t>
            </a:r>
            <a:r>
              <a:rPr lang="zh-CN" altLang="en-US" sz="1600" dirty="0" smtClean="0">
                <a:solidFill>
                  <a:srgbClr val="0070C0"/>
                </a:solidFill>
                <a:latin typeface="微软雅黑" panose="020B0503020204020204" pitchFamily="34" charset="-122"/>
                <a:ea typeface="微软雅黑" panose="020B0503020204020204" pitchFamily="34" charset="-122"/>
              </a:rPr>
              <a:t>情况，以及</a:t>
            </a:r>
            <a:r>
              <a:rPr lang="zh-CN" altLang="en-US" sz="1600" dirty="0">
                <a:solidFill>
                  <a:srgbClr val="0070C0"/>
                </a:solidFill>
                <a:latin typeface="微软雅黑" panose="020B0503020204020204" pitchFamily="34" charset="-122"/>
                <a:ea typeface="微软雅黑" panose="020B0503020204020204" pitchFamily="34" charset="-122"/>
              </a:rPr>
              <a:t>心脑血管、肾脏</a:t>
            </a:r>
            <a:r>
              <a:rPr lang="zh-CN" altLang="en-US" sz="1600" dirty="0" smtClean="0">
                <a:solidFill>
                  <a:srgbClr val="0070C0"/>
                </a:solidFill>
                <a:latin typeface="微软雅黑" panose="020B0503020204020204" pitchFamily="34" charset="-122"/>
                <a:ea typeface="微软雅黑" panose="020B0503020204020204" pitchFamily="34" charset="-122"/>
              </a:rPr>
              <a:t>等并发症</a:t>
            </a:r>
            <a:r>
              <a:rPr lang="zh-CN" altLang="en-US" sz="1600" dirty="0">
                <a:solidFill>
                  <a:srgbClr val="0070C0"/>
                </a:solidFill>
                <a:latin typeface="微软雅黑" panose="020B0503020204020204" pitchFamily="34" charset="-122"/>
                <a:ea typeface="微软雅黑" panose="020B0503020204020204" pitchFamily="34" charset="-122"/>
              </a:rPr>
              <a:t>的预防</a:t>
            </a:r>
          </a:p>
        </p:txBody>
      </p:sp>
      <p:sp>
        <p:nvSpPr>
          <p:cNvPr id="17" name="上箭头 16"/>
          <p:cNvSpPr/>
          <p:nvPr/>
        </p:nvSpPr>
        <p:spPr bwMode="auto">
          <a:xfrm>
            <a:off x="1943877" y="3090167"/>
            <a:ext cx="446382" cy="463077"/>
          </a:xfrm>
          <a:prstGeom prst="upArrow">
            <a:avLst/>
          </a:prstGeom>
          <a:solidFill>
            <a:srgbClr val="419E8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8" name="上箭头 17"/>
          <p:cNvSpPr/>
          <p:nvPr/>
        </p:nvSpPr>
        <p:spPr bwMode="auto">
          <a:xfrm rot="10800000">
            <a:off x="6641074" y="3984316"/>
            <a:ext cx="446382" cy="463077"/>
          </a:xfrm>
          <a:prstGeom prst="upArrow">
            <a:avLst/>
          </a:prstGeom>
          <a:solidFill>
            <a:srgbClr val="419E8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9" name="矩形 18"/>
          <p:cNvSpPr/>
          <p:nvPr/>
        </p:nvSpPr>
        <p:spPr>
          <a:xfrm>
            <a:off x="267513" y="6593016"/>
            <a:ext cx="8496944" cy="230832"/>
          </a:xfrm>
          <a:prstGeom prst="rect">
            <a:avLst/>
          </a:prstGeom>
        </p:spPr>
        <p:txBody>
          <a:bodyPr wrap="square">
            <a:spAutoFit/>
          </a:bodyPr>
          <a:lstStyle/>
          <a:p>
            <a:r>
              <a:rPr lang="zh-CN" altLang="en-US" sz="900" dirty="0" smtClean="0">
                <a:solidFill>
                  <a:schemeClr val="tx2"/>
                </a:solidFill>
                <a:latin typeface="Arial" panose="020B0604020202020204" pitchFamily="34" charset="0"/>
                <a:cs typeface="Arial" panose="020B0604020202020204" pitchFamily="34" charset="0"/>
              </a:rPr>
              <a:t>高鑫</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smtClean="0">
                <a:solidFill>
                  <a:schemeClr val="tx2"/>
                </a:solidFill>
                <a:latin typeface="Arial" panose="020B0604020202020204" pitchFamily="34" charset="0"/>
                <a:cs typeface="Arial" panose="020B0604020202020204" pitchFamily="34" charset="0"/>
              </a:rPr>
              <a:t>等</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smtClean="0">
                <a:solidFill>
                  <a:schemeClr val="tx2"/>
                </a:solidFill>
                <a:latin typeface="Arial" panose="020B0604020202020204" pitchFamily="34" charset="0"/>
                <a:cs typeface="Arial" panose="020B0604020202020204" pitchFamily="34" charset="0"/>
              </a:rPr>
              <a:t>中华肝脏病杂志</a:t>
            </a:r>
            <a:r>
              <a:rPr lang="en-US" altLang="zh-CN" sz="900" dirty="0" smtClean="0">
                <a:solidFill>
                  <a:schemeClr val="tx2"/>
                </a:solidFill>
                <a:latin typeface="Arial" panose="020B0604020202020204" pitchFamily="34" charset="0"/>
                <a:cs typeface="Arial" panose="020B0604020202020204" pitchFamily="34" charset="0"/>
              </a:rPr>
              <a:t>.2014;22(3):161-166</a:t>
            </a:r>
            <a:endParaRPr lang="en-US" altLang="zh-CN" sz="900" dirty="0">
              <a:solidFill>
                <a:schemeClr val="tx2"/>
              </a:solidFill>
              <a:latin typeface="Arial" panose="020B0604020202020204" pitchFamily="34" charset="0"/>
              <a:cs typeface="Arial" panose="020B0604020202020204" pitchFamily="34" charset="0"/>
            </a:endParaRPr>
          </a:p>
        </p:txBody>
      </p:sp>
      <p:sp>
        <p:nvSpPr>
          <p:cNvPr id="31" name="矩形 30"/>
          <p:cNvSpPr/>
          <p:nvPr/>
        </p:nvSpPr>
        <p:spPr>
          <a:xfrm>
            <a:off x="323528" y="1188791"/>
            <a:ext cx="8440929" cy="369332"/>
          </a:xfrm>
          <a:prstGeom prst="rect">
            <a:avLst/>
          </a:prstGeom>
        </p:spPr>
        <p:txBody>
          <a:bodyPr wrap="square">
            <a:spAutoFit/>
          </a:bodyPr>
          <a:lstStyle/>
          <a:p>
            <a:r>
              <a:rPr lang="zh-CN" altLang="en-US" b="1" dirty="0">
                <a:solidFill>
                  <a:srgbClr val="0070C0"/>
                </a:solidFill>
                <a:latin typeface="微软雅黑" panose="020B0503020204020204" pitchFamily="34" charset="-122"/>
                <a:ea typeface="微软雅黑" panose="020B0503020204020204" pitchFamily="34" charset="-122"/>
              </a:rPr>
              <a:t>对于</a:t>
            </a:r>
            <a:r>
              <a:rPr lang="en-US" altLang="zh-CN" b="1" dirty="0">
                <a:solidFill>
                  <a:srgbClr val="0070C0"/>
                </a:solidFill>
                <a:latin typeface="微软雅黑" panose="020B0503020204020204" pitchFamily="34" charset="-122"/>
                <a:ea typeface="微软雅黑" panose="020B0503020204020204" pitchFamily="34" charset="-122"/>
              </a:rPr>
              <a:t>T2DM</a:t>
            </a:r>
            <a:r>
              <a:rPr lang="zh-CN" altLang="en-US" b="1" dirty="0">
                <a:solidFill>
                  <a:srgbClr val="0070C0"/>
                </a:solidFill>
                <a:latin typeface="微软雅黑" panose="020B0503020204020204" pitchFamily="34" charset="-122"/>
                <a:ea typeface="微软雅黑" panose="020B0503020204020204" pitchFamily="34" charset="-122"/>
              </a:rPr>
              <a:t>患者的肝病风险和进展情况，</a:t>
            </a:r>
            <a:r>
              <a:rPr lang="zh-CN" altLang="en-US" b="1" dirty="0" smtClean="0">
                <a:solidFill>
                  <a:srgbClr val="0070C0"/>
                </a:solidFill>
                <a:latin typeface="微软雅黑" panose="020B0503020204020204" pitchFamily="34" charset="-122"/>
                <a:ea typeface="微软雅黑" panose="020B0503020204020204" pitchFamily="34" charset="-122"/>
              </a:rPr>
              <a:t>目前还</a:t>
            </a:r>
            <a:r>
              <a:rPr lang="zh-CN" altLang="en-US" b="1" dirty="0">
                <a:solidFill>
                  <a:srgbClr val="0070C0"/>
                </a:solidFill>
                <a:latin typeface="微软雅黑" panose="020B0503020204020204" pitchFamily="34" charset="-122"/>
                <a:ea typeface="微软雅黑" panose="020B0503020204020204" pitchFamily="34" charset="-122"/>
              </a:rPr>
              <a:t>存在着认识薄弱、重视不足的问题</a:t>
            </a:r>
          </a:p>
        </p:txBody>
      </p:sp>
    </p:spTree>
    <p:extLst>
      <p:ext uri="{BB962C8B-B14F-4D97-AF65-F5344CB8AC3E}">
        <p14:creationId xmlns:p14="http://schemas.microsoft.com/office/powerpoint/2010/main" val="29800925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重视</a:t>
            </a:r>
            <a:r>
              <a:rPr lang="en-US" altLang="zh-CN" dirty="0" smtClean="0"/>
              <a:t>DM</a:t>
            </a:r>
            <a:r>
              <a:rPr lang="zh-CN" altLang="en-US" dirty="0"/>
              <a:t>伴随的肝脏</a:t>
            </a:r>
            <a:r>
              <a:rPr lang="zh-CN" altLang="en-US" dirty="0" smtClean="0"/>
              <a:t>病变和血糖及并发症管理一样重要</a:t>
            </a:r>
            <a:endParaRPr lang="zh-CN" altLang="en-US" dirty="0"/>
          </a:p>
        </p:txBody>
      </p:sp>
      <p:sp>
        <p:nvSpPr>
          <p:cNvPr id="3" name="内容占位符 2"/>
          <p:cNvSpPr>
            <a:spLocks noGrp="1"/>
          </p:cNvSpPr>
          <p:nvPr>
            <p:ph idx="1"/>
          </p:nvPr>
        </p:nvSpPr>
        <p:spPr>
          <a:xfrm>
            <a:off x="405404" y="1421160"/>
            <a:ext cx="8229600" cy="5334000"/>
          </a:xfrm>
        </p:spPr>
        <p:txBody>
          <a:bodyPr/>
          <a:lstStyle/>
          <a:p>
            <a:pPr>
              <a:buClr>
                <a:schemeClr val="tx2"/>
              </a:buClr>
              <a:buFont typeface="Wingdings" panose="05000000000000000000" pitchFamily="2" charset="2"/>
              <a:buChar char=""/>
            </a:pPr>
            <a:r>
              <a:rPr lang="zh-CN" altLang="en-US" dirty="0"/>
              <a:t>应该像重视</a:t>
            </a:r>
            <a:r>
              <a:rPr lang="en-US" altLang="zh-CN" dirty="0"/>
              <a:t>DM</a:t>
            </a:r>
            <a:r>
              <a:rPr lang="zh-CN" altLang="en-US" dirty="0"/>
              <a:t>血糖管理以及并发症管理一样来关注和重视管理</a:t>
            </a:r>
            <a:r>
              <a:rPr lang="en-US" altLang="zh-CN" dirty="0"/>
              <a:t>DM</a:t>
            </a:r>
            <a:r>
              <a:rPr lang="zh-CN" altLang="en-US" dirty="0"/>
              <a:t>伴随的肝脏病变</a:t>
            </a:r>
            <a:endParaRPr lang="en-US" altLang="zh-CN" dirty="0"/>
          </a:p>
          <a:p>
            <a:pPr marL="723900" indent="-368300">
              <a:buClr>
                <a:schemeClr val="tx2"/>
              </a:buClr>
              <a:buFont typeface="Wingdings" panose="05000000000000000000" pitchFamily="2" charset="2"/>
              <a:buChar char="ü"/>
            </a:pPr>
            <a:r>
              <a:rPr lang="zh-CN" altLang="en-US" sz="1800" dirty="0" smtClean="0"/>
              <a:t>充分重视</a:t>
            </a:r>
            <a:r>
              <a:rPr lang="en-US" altLang="zh-CN" sz="1800" dirty="0" smtClean="0"/>
              <a:t>DM</a:t>
            </a:r>
            <a:r>
              <a:rPr lang="zh-CN" altLang="en-US" sz="1800" dirty="0"/>
              <a:t>人群中脂肪性肝病的患病情况、严重程度及进展的筛查与</a:t>
            </a:r>
            <a:r>
              <a:rPr lang="zh-CN" altLang="en-US" sz="1800" dirty="0" smtClean="0"/>
              <a:t>评估</a:t>
            </a:r>
            <a:endParaRPr lang="en-US" altLang="zh-CN" sz="1800" dirty="0" smtClean="0"/>
          </a:p>
          <a:p>
            <a:pPr marL="723900" indent="-368300">
              <a:buClr>
                <a:schemeClr val="tx2"/>
              </a:buClr>
              <a:buFont typeface="Wingdings" panose="05000000000000000000" pitchFamily="2" charset="2"/>
              <a:buChar char="ü"/>
            </a:pPr>
            <a:r>
              <a:rPr lang="zh-CN" altLang="en-US" sz="1800" dirty="0" smtClean="0"/>
              <a:t>例如</a:t>
            </a:r>
            <a:r>
              <a:rPr lang="zh-CN" altLang="en-US" sz="1800" dirty="0"/>
              <a:t>建立规范的</a:t>
            </a:r>
            <a:r>
              <a:rPr lang="en-US" altLang="zh-CN" sz="1800" dirty="0"/>
              <a:t>NAFLD</a:t>
            </a:r>
            <a:r>
              <a:rPr lang="zh-CN" altLang="en-US" sz="1800" dirty="0"/>
              <a:t>筛查流程、评估方案、诊疗</a:t>
            </a:r>
            <a:r>
              <a:rPr lang="zh-CN" altLang="en-US" sz="1800" dirty="0" smtClean="0"/>
              <a:t>指南</a:t>
            </a:r>
            <a:r>
              <a:rPr lang="zh-CN" altLang="en-US" sz="1800" dirty="0"/>
              <a:t>，对所有</a:t>
            </a:r>
            <a:r>
              <a:rPr lang="en-US" altLang="zh-CN" sz="1800" dirty="0"/>
              <a:t>T2DM</a:t>
            </a:r>
            <a:r>
              <a:rPr lang="zh-CN" altLang="en-US" sz="1800" dirty="0"/>
              <a:t>应常规筛查肝功能、肝脏超声，</a:t>
            </a:r>
            <a:r>
              <a:rPr lang="zh-CN" altLang="en-US" sz="1800" dirty="0" smtClean="0"/>
              <a:t>早期</a:t>
            </a:r>
            <a:r>
              <a:rPr lang="zh-CN" altLang="en-US" sz="1800" dirty="0"/>
              <a:t>发现</a:t>
            </a:r>
            <a:r>
              <a:rPr lang="en-US" altLang="zh-CN" sz="1800" dirty="0"/>
              <a:t>NAFLD</a:t>
            </a:r>
            <a:r>
              <a:rPr lang="zh-CN" altLang="en-US" sz="1800" dirty="0"/>
              <a:t>，并利用无创性的</a:t>
            </a:r>
            <a:r>
              <a:rPr lang="en-US" altLang="zh-CN" sz="1800" dirty="0"/>
              <a:t>MRS</a:t>
            </a:r>
            <a:r>
              <a:rPr lang="zh-CN" altLang="en-US" sz="1800" dirty="0"/>
              <a:t>、评分系统</a:t>
            </a:r>
            <a:r>
              <a:rPr lang="zh-CN" altLang="en-US" sz="1800" dirty="0" smtClean="0"/>
              <a:t>等对</a:t>
            </a:r>
            <a:r>
              <a:rPr lang="en-US" altLang="zh-CN" sz="1800" dirty="0"/>
              <a:t>NAFLD</a:t>
            </a:r>
            <a:r>
              <a:rPr lang="zh-CN" altLang="en-US" sz="1800" dirty="0"/>
              <a:t>进行随访监测，评估肝病进展情况，</a:t>
            </a:r>
            <a:r>
              <a:rPr lang="zh-CN" altLang="en-US" sz="1800" dirty="0" smtClean="0"/>
              <a:t>必要时行</a:t>
            </a:r>
            <a:r>
              <a:rPr lang="zh-CN" altLang="en-US" sz="1800" dirty="0"/>
              <a:t>肝脏活</a:t>
            </a:r>
            <a:r>
              <a:rPr lang="zh-CN" altLang="en-US" sz="1800" dirty="0" smtClean="0"/>
              <a:t>组织病理学</a:t>
            </a:r>
            <a:r>
              <a:rPr lang="zh-CN" altLang="en-US" sz="1800" dirty="0"/>
              <a:t>检查，及时进行干预延缓</a:t>
            </a:r>
            <a:r>
              <a:rPr lang="zh-CN" altLang="en-US" sz="1800" dirty="0" smtClean="0"/>
              <a:t>肝病进展</a:t>
            </a:r>
            <a:endParaRPr lang="en-US" altLang="zh-CN" sz="1800" dirty="0" smtClean="0"/>
          </a:p>
          <a:p>
            <a:pPr marL="723900" indent="-368300">
              <a:buClr>
                <a:schemeClr val="tx2"/>
              </a:buClr>
              <a:buFont typeface="Wingdings" panose="05000000000000000000" pitchFamily="2" charset="2"/>
              <a:buChar char="ü"/>
            </a:pPr>
            <a:r>
              <a:rPr lang="zh-CN" altLang="en-US" sz="1800" dirty="0" smtClean="0"/>
              <a:t>深入</a:t>
            </a:r>
            <a:r>
              <a:rPr lang="zh-CN" altLang="en-US" sz="1800" dirty="0"/>
              <a:t>了解</a:t>
            </a:r>
            <a:r>
              <a:rPr lang="en-US" altLang="zh-CN" sz="1800" dirty="0"/>
              <a:t>NAFLD</a:t>
            </a:r>
            <a:r>
              <a:rPr lang="zh-CN" altLang="en-US" sz="1800" dirty="0"/>
              <a:t>与</a:t>
            </a:r>
            <a:r>
              <a:rPr lang="en-US" altLang="zh-CN" sz="1800" dirty="0" smtClean="0"/>
              <a:t>T2DM</a:t>
            </a:r>
            <a:r>
              <a:rPr lang="zh-CN" altLang="en-US" sz="1800" dirty="0" smtClean="0"/>
              <a:t>共</a:t>
            </a:r>
            <a:r>
              <a:rPr lang="zh-CN" altLang="en-US" sz="1800" dirty="0"/>
              <a:t>患的发展规律和机制，为早期防治</a:t>
            </a:r>
            <a:r>
              <a:rPr lang="en-US" altLang="zh-CN" sz="1800" dirty="0"/>
              <a:t>NAFLD</a:t>
            </a:r>
            <a:r>
              <a:rPr lang="zh-CN" altLang="en-US" sz="1800" dirty="0"/>
              <a:t>及进</a:t>
            </a:r>
            <a:r>
              <a:rPr lang="zh-CN" altLang="en-US" sz="1800" dirty="0" smtClean="0"/>
              <a:t>展期</a:t>
            </a:r>
            <a:r>
              <a:rPr lang="zh-CN" altLang="en-US" sz="1800" dirty="0"/>
              <a:t>肝病提供科学依据，使</a:t>
            </a:r>
            <a:r>
              <a:rPr lang="en-US" altLang="zh-CN" sz="1800" dirty="0"/>
              <a:t>T2DM</a:t>
            </a:r>
            <a:r>
              <a:rPr lang="zh-CN" altLang="en-US" sz="1800" dirty="0"/>
              <a:t>患者不仅在</a:t>
            </a:r>
            <a:r>
              <a:rPr lang="zh-CN" altLang="en-US" sz="1800" dirty="0" smtClean="0"/>
              <a:t>代谢控制和</a:t>
            </a:r>
            <a:r>
              <a:rPr lang="zh-CN" altLang="en-US" sz="1800" dirty="0"/>
              <a:t>降低心血管风险获益，同样考虑相关肝病</a:t>
            </a:r>
            <a:r>
              <a:rPr lang="zh-CN" altLang="en-US" sz="1800" dirty="0" smtClean="0"/>
              <a:t>获益</a:t>
            </a:r>
            <a:endParaRPr lang="en-US" altLang="zh-CN" sz="1800" dirty="0" smtClean="0"/>
          </a:p>
          <a:p>
            <a:pPr>
              <a:buClr>
                <a:schemeClr val="tx2"/>
              </a:buClr>
              <a:buFont typeface="Wingdings" panose="05000000000000000000" pitchFamily="2" charset="2"/>
              <a:buChar char=""/>
            </a:pP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13</a:t>
            </a:fld>
            <a:endParaRPr lang="zh-CN" altLang="en-US"/>
          </a:p>
        </p:txBody>
      </p:sp>
      <p:sp>
        <p:nvSpPr>
          <p:cNvPr id="5" name="矩形 4"/>
          <p:cNvSpPr/>
          <p:nvPr/>
        </p:nvSpPr>
        <p:spPr>
          <a:xfrm>
            <a:off x="428596" y="6550968"/>
            <a:ext cx="8250933" cy="230832"/>
          </a:xfrm>
          <a:prstGeom prst="rect">
            <a:avLst/>
          </a:prstGeom>
        </p:spPr>
        <p:txBody>
          <a:bodyPr wrap="square">
            <a:spAutoFit/>
          </a:bodyPr>
          <a:lstStyle/>
          <a:p>
            <a:r>
              <a:rPr lang="zh-CN" altLang="en-US" sz="900" dirty="0" smtClean="0">
                <a:solidFill>
                  <a:schemeClr val="tx2"/>
                </a:solidFill>
                <a:latin typeface="Arial" panose="020B0604020202020204" pitchFamily="34" charset="0"/>
                <a:cs typeface="Arial" panose="020B0604020202020204" pitchFamily="34" charset="0"/>
              </a:rPr>
              <a:t>高鑫</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smtClean="0">
                <a:solidFill>
                  <a:schemeClr val="tx2"/>
                </a:solidFill>
                <a:latin typeface="Arial" panose="020B0604020202020204" pitchFamily="34" charset="0"/>
                <a:cs typeface="Arial" panose="020B0604020202020204" pitchFamily="34" charset="0"/>
              </a:rPr>
              <a:t>等</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a:solidFill>
                  <a:schemeClr val="tx2"/>
                </a:solidFill>
                <a:latin typeface="Arial" panose="020B0604020202020204" pitchFamily="34" charset="0"/>
                <a:cs typeface="Arial" panose="020B0604020202020204" pitchFamily="34" charset="0"/>
              </a:rPr>
              <a:t>中华肝脏病</a:t>
            </a:r>
            <a:r>
              <a:rPr lang="zh-CN" altLang="en-US" sz="900" dirty="0" smtClean="0">
                <a:solidFill>
                  <a:schemeClr val="tx2"/>
                </a:solidFill>
                <a:latin typeface="Arial" panose="020B0604020202020204" pitchFamily="34" charset="0"/>
                <a:cs typeface="Arial" panose="020B0604020202020204" pitchFamily="34" charset="0"/>
              </a:rPr>
              <a:t>杂志</a:t>
            </a:r>
            <a:r>
              <a:rPr lang="en-US" altLang="zh-CN" sz="900" dirty="0" smtClean="0">
                <a:solidFill>
                  <a:schemeClr val="tx2"/>
                </a:solidFill>
                <a:latin typeface="Arial" panose="020B0604020202020204" pitchFamily="34" charset="0"/>
                <a:cs typeface="Arial" panose="020B0604020202020204" pitchFamily="34" charset="0"/>
              </a:rPr>
              <a:t>.2014;22(3):161-166</a:t>
            </a:r>
            <a:endParaRPr lang="en-US" altLang="zh-CN" sz="9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941955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主要内容</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14</a:t>
            </a:fld>
            <a:endParaRPr lang="zh-CN" altLang="en-US"/>
          </a:p>
        </p:txBody>
      </p:sp>
      <p:sp>
        <p:nvSpPr>
          <p:cNvPr id="5" name="空心弧 4"/>
          <p:cNvSpPr/>
          <p:nvPr/>
        </p:nvSpPr>
        <p:spPr>
          <a:xfrm>
            <a:off x="-3564904" y="1052736"/>
            <a:ext cx="5472816" cy="5472816"/>
          </a:xfrm>
          <a:prstGeom prst="blockArc">
            <a:avLst>
              <a:gd name="adj1" fmla="val 18900000"/>
              <a:gd name="adj2" fmla="val 2700000"/>
              <a:gd name="adj3" fmla="val 395"/>
            </a:avLst>
          </a:prstGeom>
          <a:noFill/>
          <a:ln w="25400" cap="flat" cmpd="sng" algn="ctr">
            <a:solidFill>
              <a:srgbClr val="F68426"/>
            </a:solidFill>
            <a:prstDash val="solid"/>
          </a:ln>
          <a:effectLst/>
        </p:spPr>
      </p:sp>
      <p:grpSp>
        <p:nvGrpSpPr>
          <p:cNvPr id="6" name="组合 5"/>
          <p:cNvGrpSpPr/>
          <p:nvPr/>
        </p:nvGrpSpPr>
        <p:grpSpPr>
          <a:xfrm>
            <a:off x="1177051" y="2034400"/>
            <a:ext cx="6707316" cy="781507"/>
            <a:chOff x="1537511" y="1631288"/>
            <a:chExt cx="6707316" cy="781507"/>
          </a:xfrm>
        </p:grpSpPr>
        <p:grpSp>
          <p:nvGrpSpPr>
            <p:cNvPr id="7" name="组合 6"/>
            <p:cNvGrpSpPr/>
            <p:nvPr/>
          </p:nvGrpSpPr>
          <p:grpSpPr>
            <a:xfrm>
              <a:off x="1537511" y="1631288"/>
              <a:ext cx="6595218" cy="781507"/>
              <a:chOff x="1537511" y="1631288"/>
              <a:chExt cx="6595218" cy="781507"/>
            </a:xfrm>
          </p:grpSpPr>
          <p:grpSp>
            <p:nvGrpSpPr>
              <p:cNvPr id="9" name="组合 8"/>
              <p:cNvGrpSpPr/>
              <p:nvPr/>
            </p:nvGrpSpPr>
            <p:grpSpPr>
              <a:xfrm>
                <a:off x="1928263" y="1709439"/>
                <a:ext cx="6204466" cy="625205"/>
                <a:chOff x="460127" y="312440"/>
                <a:chExt cx="6204466" cy="625205"/>
              </a:xfrm>
            </p:grpSpPr>
            <p:sp>
              <p:nvSpPr>
                <p:cNvPr id="13" name="矩形 12"/>
                <p:cNvSpPr/>
                <p:nvPr/>
              </p:nvSpPr>
              <p:spPr>
                <a:xfrm>
                  <a:off x="460127" y="312440"/>
                  <a:ext cx="620446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p>
              </p:txBody>
            </p:sp>
            <p:sp>
              <p:nvSpPr>
                <p:cNvPr id="14" name="矩形 13"/>
                <p:cNvSpPr/>
                <p:nvPr/>
              </p:nvSpPr>
              <p:spPr>
                <a:xfrm>
                  <a:off x="460128" y="312440"/>
                  <a:ext cx="589257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800" b="0" i="0" u="none" strike="noStrike" kern="1200" cap="none" spc="0" normalizeH="0" baseline="0" noProof="0" dirty="0" smtClean="0">
                      <a:ln>
                        <a:noFill/>
                      </a:ln>
                      <a:solidFill>
                        <a:srgbClr val="646464"/>
                      </a:solidFill>
                      <a:effectLst/>
                      <a:uLnTx/>
                      <a:uFillTx/>
                      <a:latin typeface="Calibri"/>
                      <a:ea typeface="微软雅黑" pitchFamily="34" charset="-122"/>
                      <a:cs typeface="+mn-cs"/>
                    </a:rPr>
                    <a:t>单击此处添加文字内容</a:t>
                  </a:r>
                  <a:endParaRPr kumimoji="0" lang="zh-CN" altLang="en-US" sz="2800" b="0" i="0" u="none" strike="noStrike" kern="1200" cap="none" spc="0" normalizeH="0" baseline="0" noProof="0" dirty="0">
                    <a:ln>
                      <a:noFill/>
                    </a:ln>
                    <a:solidFill>
                      <a:sysClr val="window" lastClr="FFFFFF"/>
                    </a:solidFill>
                    <a:effectLst/>
                    <a:uLnTx/>
                    <a:uFillTx/>
                    <a:latin typeface="Calibri"/>
                    <a:ea typeface="宋体"/>
                    <a:cs typeface="+mn-cs"/>
                  </a:endParaRPr>
                </a:p>
              </p:txBody>
            </p:sp>
            <p:sp>
              <p:nvSpPr>
                <p:cNvPr id="15" name="矩形 14"/>
                <p:cNvSpPr/>
                <p:nvPr/>
              </p:nvSpPr>
              <p:spPr>
                <a:xfrm>
                  <a:off x="597235" y="339123"/>
                  <a:ext cx="6067358"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a:p>
              </p:txBody>
            </p:sp>
          </p:grpSp>
          <p:grpSp>
            <p:nvGrpSpPr>
              <p:cNvPr id="10" name="组合 9"/>
              <p:cNvGrpSpPr/>
              <p:nvPr/>
            </p:nvGrpSpPr>
            <p:grpSpPr>
              <a:xfrm>
                <a:off x="1537511" y="1631288"/>
                <a:ext cx="781507" cy="781507"/>
                <a:chOff x="1537511" y="1631288"/>
                <a:chExt cx="781507" cy="781507"/>
              </a:xfrm>
            </p:grpSpPr>
            <p:sp>
              <p:nvSpPr>
                <p:cNvPr id="11" name="椭圆 1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600" b="0" i="0" u="none" strike="noStrike" kern="0" cap="none" spc="0" normalizeH="0" baseline="0" noProof="0" dirty="0" smtClean="0">
                      <a:ln>
                        <a:noFill/>
                      </a:ln>
                      <a:solidFill>
                        <a:schemeClr val="bg1">
                          <a:lumMod val="65000"/>
                        </a:schemeClr>
                      </a:solidFill>
                      <a:effectLst/>
                      <a:uLnTx/>
                      <a:uFillTx/>
                      <a:latin typeface="Impact" pitchFamily="34" charset="0"/>
                    </a:rPr>
                    <a:t>1</a:t>
                  </a:r>
                  <a:endParaRPr kumimoji="0" lang="zh-CN" altLang="en-US" sz="3600" b="0" i="0" u="none" strike="noStrike" kern="0" cap="none" spc="0" normalizeH="0" baseline="0" noProof="0" dirty="0">
                    <a:ln>
                      <a:noFill/>
                    </a:ln>
                    <a:solidFill>
                      <a:schemeClr val="bg1">
                        <a:lumMod val="65000"/>
                      </a:schemeClr>
                    </a:solidFill>
                    <a:effectLst/>
                    <a:uLnTx/>
                    <a:uFillTx/>
                    <a:latin typeface="Impact" pitchFamily="34" charset="0"/>
                  </a:endParaRPr>
                </a:p>
              </p:txBody>
            </p:sp>
            <p:sp>
              <p:nvSpPr>
                <p:cNvPr id="1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smtClean="0">
                    <a:ln>
                      <a:noFill/>
                    </a:ln>
                    <a:solidFill>
                      <a:sysClr val="windowText" lastClr="000000"/>
                    </a:solidFill>
                    <a:effectLst/>
                    <a:uLnTx/>
                    <a:uFillTx/>
                    <a:ea typeface="微软雅黑" pitchFamily="34" charset="-122"/>
                  </a:endParaRPr>
                </a:p>
              </p:txBody>
            </p:sp>
          </p:grpSp>
        </p:grpSp>
        <p:sp>
          <p:nvSpPr>
            <p:cNvPr id="8" name="Rectangle 38"/>
            <p:cNvSpPr>
              <a:spLocks noChangeArrowheads="1"/>
            </p:cNvSpPr>
            <p:nvPr/>
          </p:nvSpPr>
          <p:spPr bwMode="auto">
            <a:xfrm>
              <a:off x="2275536" y="1687078"/>
              <a:ext cx="5969291"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defTabSz="914400">
                <a:lnSpc>
                  <a:spcPct val="150000"/>
                </a:lnSpc>
                <a:defRPr/>
              </a:pPr>
              <a:r>
                <a:rPr lang="en-US" altLang="zh-CN" sz="2000" b="1" kern="0" dirty="0" smtClean="0">
                  <a:solidFill>
                    <a:schemeClr val="bg1">
                      <a:lumMod val="65000"/>
                    </a:schemeClr>
                  </a:solidFill>
                  <a:ea typeface="微软雅黑" pitchFamily="34" charset="-122"/>
                </a:rPr>
                <a:t>2</a:t>
              </a:r>
              <a:r>
                <a:rPr lang="zh-CN" altLang="en-US" sz="2000" b="1" kern="0" dirty="0" smtClean="0">
                  <a:solidFill>
                    <a:schemeClr val="bg1">
                      <a:lumMod val="65000"/>
                    </a:schemeClr>
                  </a:solidFill>
                  <a:ea typeface="微软雅黑" pitchFamily="34" charset="-122"/>
                </a:rPr>
                <a:t>型糖尿病高发非酒精性脂肪肝需加强重视</a:t>
              </a:r>
              <a:endParaRPr kumimoji="0" lang="zh-CN" altLang="en-US" sz="2000" b="1" i="0" u="none" strike="noStrike" kern="0" cap="none" spc="0" normalizeH="0" baseline="0" noProof="0" dirty="0" smtClean="0">
                <a:ln>
                  <a:noFill/>
                </a:ln>
                <a:solidFill>
                  <a:schemeClr val="bg1">
                    <a:lumMod val="65000"/>
                  </a:schemeClr>
                </a:solidFill>
                <a:effectLst/>
                <a:uLnTx/>
                <a:uFillTx/>
                <a:ea typeface="微软雅黑" pitchFamily="34" charset="-122"/>
              </a:endParaRPr>
            </a:p>
          </p:txBody>
        </p:sp>
      </p:grpSp>
      <p:grpSp>
        <p:nvGrpSpPr>
          <p:cNvPr id="16" name="组合 15"/>
          <p:cNvGrpSpPr/>
          <p:nvPr/>
        </p:nvGrpSpPr>
        <p:grpSpPr>
          <a:xfrm>
            <a:off x="1573009" y="3178092"/>
            <a:ext cx="6671399" cy="781507"/>
            <a:chOff x="1537511" y="1631288"/>
            <a:chExt cx="6671399" cy="781507"/>
          </a:xfrm>
        </p:grpSpPr>
        <p:grpSp>
          <p:nvGrpSpPr>
            <p:cNvPr id="17" name="组合 16"/>
            <p:cNvGrpSpPr/>
            <p:nvPr/>
          </p:nvGrpSpPr>
          <p:grpSpPr>
            <a:xfrm>
              <a:off x="1537511" y="1631288"/>
              <a:ext cx="6671399" cy="781507"/>
              <a:chOff x="1537511" y="1631288"/>
              <a:chExt cx="6671399" cy="781507"/>
            </a:xfrm>
          </p:grpSpPr>
          <p:grpSp>
            <p:nvGrpSpPr>
              <p:cNvPr id="19" name="组合 18"/>
              <p:cNvGrpSpPr/>
              <p:nvPr/>
            </p:nvGrpSpPr>
            <p:grpSpPr>
              <a:xfrm>
                <a:off x="1928264" y="1709439"/>
                <a:ext cx="6280646" cy="625205"/>
                <a:chOff x="460128" y="312440"/>
                <a:chExt cx="6280646" cy="625205"/>
              </a:xfrm>
            </p:grpSpPr>
            <p:sp>
              <p:nvSpPr>
                <p:cNvPr id="23" name="矩形 22"/>
                <p:cNvSpPr/>
                <p:nvPr/>
              </p:nvSpPr>
              <p:spPr>
                <a:xfrm>
                  <a:off x="460128" y="312440"/>
                  <a:ext cx="628064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p>
              </p:txBody>
            </p:sp>
            <p:sp>
              <p:nvSpPr>
                <p:cNvPr id="24" name="矩形 2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chemeClr val="bg1">
                          <a:lumMod val="65000"/>
                        </a:schemeClr>
                      </a:solidFill>
                      <a:effectLst/>
                      <a:uLnTx/>
                      <a:uFillTx/>
                      <a:latin typeface="Calibri"/>
                      <a:ea typeface="微软雅黑" pitchFamily="34" charset="-122"/>
                      <a:cs typeface="+mn-cs"/>
                    </a:rPr>
                    <a:t>单击此处添加文字内容</a:t>
                  </a:r>
                  <a:endParaRPr kumimoji="0" lang="zh-CN" altLang="en-US" sz="2400" b="1" i="0" u="none" strike="noStrike" kern="1200" cap="none" spc="0" normalizeH="0" baseline="0" noProof="0" dirty="0">
                    <a:ln>
                      <a:noFill/>
                    </a:ln>
                    <a:solidFill>
                      <a:schemeClr val="bg1">
                        <a:lumMod val="65000"/>
                      </a:schemeClr>
                    </a:solidFill>
                    <a:effectLst/>
                    <a:uLnTx/>
                    <a:uFillTx/>
                    <a:latin typeface="Calibri"/>
                    <a:ea typeface="宋体"/>
                    <a:cs typeface="+mn-cs"/>
                  </a:endParaRPr>
                </a:p>
              </p:txBody>
            </p:sp>
            <p:sp>
              <p:nvSpPr>
                <p:cNvPr id="25" name="矩形 24"/>
                <p:cNvSpPr/>
                <p:nvPr/>
              </p:nvSpPr>
              <p:spPr>
                <a:xfrm>
                  <a:off x="503540" y="341314"/>
                  <a:ext cx="5505450"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b="1">
                    <a:solidFill>
                      <a:schemeClr val="bg1">
                        <a:lumMod val="65000"/>
                      </a:schemeClr>
                    </a:solidFill>
                  </a:endParaRPr>
                </a:p>
              </p:txBody>
            </p:sp>
          </p:grpSp>
          <p:grpSp>
            <p:nvGrpSpPr>
              <p:cNvPr id="20" name="组合 19"/>
              <p:cNvGrpSpPr/>
              <p:nvPr/>
            </p:nvGrpSpPr>
            <p:grpSpPr>
              <a:xfrm>
                <a:off x="1537511" y="1631288"/>
                <a:ext cx="781507" cy="781507"/>
                <a:chOff x="1537511" y="1631288"/>
                <a:chExt cx="781507" cy="781507"/>
              </a:xfrm>
            </p:grpSpPr>
            <p:sp>
              <p:nvSpPr>
                <p:cNvPr id="21" name="椭圆 2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solidFill>
                      <a:effectLst/>
                      <a:uLnTx/>
                      <a:uFillTx/>
                      <a:latin typeface="Impact" pitchFamily="34" charset="0"/>
                    </a:rPr>
                    <a:t>2</a:t>
                  </a:r>
                  <a:endParaRPr kumimoji="0" lang="zh-CN" altLang="en-US" sz="3200" b="1" i="0" u="none" strike="noStrike" kern="0" cap="none" spc="0" normalizeH="0" baseline="0" noProof="0" dirty="0">
                    <a:ln>
                      <a:noFill/>
                    </a:ln>
                    <a:solidFill>
                      <a:schemeClr val="bg1"/>
                    </a:solidFill>
                    <a:effectLst/>
                    <a:uLnTx/>
                    <a:uFillTx/>
                    <a:latin typeface="Impact" pitchFamily="34" charset="0"/>
                  </a:endParaRPr>
                </a:p>
              </p:txBody>
            </p:sp>
            <p:sp>
              <p:nvSpPr>
                <p:cNvPr id="2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ea typeface="微软雅黑" pitchFamily="34" charset="-122"/>
                  </a:endParaRPr>
                </a:p>
              </p:txBody>
            </p:sp>
          </p:grpSp>
        </p:grpSp>
        <p:sp>
          <p:nvSpPr>
            <p:cNvPr id="18" name="Rectangle 38"/>
            <p:cNvSpPr>
              <a:spLocks noChangeArrowheads="1"/>
            </p:cNvSpPr>
            <p:nvPr/>
          </p:nvSpPr>
          <p:spPr bwMode="auto">
            <a:xfrm>
              <a:off x="2405128" y="1699914"/>
              <a:ext cx="5803782"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lang="zh-CN" altLang="en-US" sz="2000" b="1" kern="0" dirty="0" smtClean="0">
                  <a:solidFill>
                    <a:srgbClr val="0070C0"/>
                  </a:solidFill>
                  <a:ea typeface="微软雅黑" pitchFamily="34" charset="-122"/>
                </a:rPr>
                <a:t>规范</a:t>
              </a:r>
              <a:r>
                <a:rPr lang="en-US" altLang="zh-CN" sz="2000" b="1" kern="0" dirty="0" smtClean="0">
                  <a:solidFill>
                    <a:srgbClr val="0070C0"/>
                  </a:solidFill>
                  <a:ea typeface="微软雅黑" pitchFamily="34" charset="-122"/>
                </a:rPr>
                <a:t>T2DM</a:t>
              </a:r>
              <a:r>
                <a:rPr lang="zh-CN" altLang="en-US" sz="2000" b="1" kern="0" dirty="0" smtClean="0">
                  <a:solidFill>
                    <a:srgbClr val="0070C0"/>
                  </a:solidFill>
                  <a:ea typeface="微软雅黑" pitchFamily="34" charset="-122"/>
                </a:rPr>
                <a:t>合并</a:t>
              </a:r>
              <a:r>
                <a:rPr lang="en-US" altLang="zh-CN" sz="2000" b="1" kern="0" dirty="0" smtClean="0">
                  <a:solidFill>
                    <a:srgbClr val="0070C0"/>
                  </a:solidFill>
                  <a:ea typeface="微软雅黑" pitchFamily="34" charset="-122"/>
                </a:rPr>
                <a:t>NAFLD</a:t>
              </a:r>
              <a:r>
                <a:rPr lang="zh-CN" altLang="en-US" sz="2000" b="1" kern="0" dirty="0" smtClean="0">
                  <a:solidFill>
                    <a:srgbClr val="0070C0"/>
                  </a:solidFill>
                  <a:ea typeface="微软雅黑" pitchFamily="34" charset="-122"/>
                </a:rPr>
                <a:t>的诊治并关注抗炎保肝</a:t>
              </a:r>
              <a:endParaRPr kumimoji="0" lang="zh-CN" altLang="en-US" sz="2000" b="1" i="0" u="none" strike="noStrike" kern="0" cap="none" spc="0" normalizeH="0" baseline="0" noProof="0" dirty="0" smtClean="0">
                <a:ln>
                  <a:noFill/>
                </a:ln>
                <a:solidFill>
                  <a:srgbClr val="0070C0"/>
                </a:solidFill>
                <a:effectLst/>
                <a:uLnTx/>
                <a:uFillTx/>
                <a:ea typeface="微软雅黑" pitchFamily="34" charset="-122"/>
              </a:endParaRPr>
            </a:p>
          </p:txBody>
        </p:sp>
      </p:grpSp>
      <p:grpSp>
        <p:nvGrpSpPr>
          <p:cNvPr id="26" name="组合 25"/>
          <p:cNvGrpSpPr/>
          <p:nvPr/>
        </p:nvGrpSpPr>
        <p:grpSpPr>
          <a:xfrm>
            <a:off x="1264875" y="4303781"/>
            <a:ext cx="6538720" cy="781507"/>
            <a:chOff x="1537511" y="1631288"/>
            <a:chExt cx="6538720" cy="781507"/>
          </a:xfrm>
        </p:grpSpPr>
        <p:grpSp>
          <p:nvGrpSpPr>
            <p:cNvPr id="27" name="组合 26"/>
            <p:cNvGrpSpPr/>
            <p:nvPr/>
          </p:nvGrpSpPr>
          <p:grpSpPr>
            <a:xfrm>
              <a:off x="1537511" y="1631288"/>
              <a:ext cx="6507393" cy="781507"/>
              <a:chOff x="1537511" y="1631288"/>
              <a:chExt cx="6507393" cy="781507"/>
            </a:xfrm>
          </p:grpSpPr>
          <p:grpSp>
            <p:nvGrpSpPr>
              <p:cNvPr id="29" name="组合 28"/>
              <p:cNvGrpSpPr/>
              <p:nvPr/>
            </p:nvGrpSpPr>
            <p:grpSpPr>
              <a:xfrm>
                <a:off x="1928263" y="1709439"/>
                <a:ext cx="6116641" cy="625205"/>
                <a:chOff x="460127" y="312440"/>
                <a:chExt cx="6116641" cy="625205"/>
              </a:xfrm>
            </p:grpSpPr>
            <p:sp>
              <p:nvSpPr>
                <p:cNvPr id="33" name="矩形 32"/>
                <p:cNvSpPr/>
                <p:nvPr/>
              </p:nvSpPr>
              <p:spPr>
                <a:xfrm>
                  <a:off x="460127" y="312440"/>
                  <a:ext cx="6116641"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sp>
            <p:sp>
              <p:nvSpPr>
                <p:cNvPr id="34" name="矩形 3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chemeClr val="bg1">
                          <a:lumMod val="65000"/>
                        </a:schemeClr>
                      </a:solidFill>
                      <a:effectLst/>
                      <a:uLnTx/>
                      <a:uFillTx/>
                      <a:latin typeface="Calibri"/>
                      <a:ea typeface="微软雅黑" pitchFamily="34" charset="-122"/>
                      <a:cs typeface="+mn-cs"/>
                    </a:rPr>
                    <a:t>单击此处添加文字内容</a:t>
                  </a:r>
                  <a:endParaRPr kumimoji="0" lang="zh-CN" altLang="en-US" sz="2400" b="1" i="0" u="none" strike="noStrike" kern="1200" cap="none" spc="0" normalizeH="0" baseline="0" noProof="0" dirty="0">
                    <a:ln>
                      <a:noFill/>
                    </a:ln>
                    <a:solidFill>
                      <a:schemeClr val="bg1">
                        <a:lumMod val="65000"/>
                      </a:schemeClr>
                    </a:solidFill>
                    <a:effectLst/>
                    <a:uLnTx/>
                    <a:uFillTx/>
                    <a:latin typeface="Calibri"/>
                    <a:ea typeface="宋体"/>
                    <a:cs typeface="+mn-cs"/>
                  </a:endParaRPr>
                </a:p>
              </p:txBody>
            </p:sp>
            <p:sp>
              <p:nvSpPr>
                <p:cNvPr id="35" name="矩形 34"/>
                <p:cNvSpPr/>
                <p:nvPr/>
              </p:nvSpPr>
              <p:spPr>
                <a:xfrm>
                  <a:off x="503539" y="341314"/>
                  <a:ext cx="6073229"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b="1">
                    <a:solidFill>
                      <a:schemeClr val="bg1">
                        <a:lumMod val="65000"/>
                      </a:schemeClr>
                    </a:solidFill>
                  </a:endParaRPr>
                </a:p>
              </p:txBody>
            </p:sp>
          </p:grpSp>
          <p:grpSp>
            <p:nvGrpSpPr>
              <p:cNvPr id="30" name="组合 29"/>
              <p:cNvGrpSpPr/>
              <p:nvPr/>
            </p:nvGrpSpPr>
            <p:grpSpPr>
              <a:xfrm>
                <a:off x="1537511" y="1631288"/>
                <a:ext cx="781507" cy="781507"/>
                <a:chOff x="1537511" y="1631288"/>
                <a:chExt cx="781507" cy="781507"/>
              </a:xfrm>
            </p:grpSpPr>
            <p:sp>
              <p:nvSpPr>
                <p:cNvPr id="31" name="椭圆 3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lumMod val="65000"/>
                        </a:schemeClr>
                      </a:solidFill>
                      <a:effectLst/>
                      <a:uLnTx/>
                      <a:uFillTx/>
                      <a:latin typeface="Impact" pitchFamily="34" charset="0"/>
                    </a:rPr>
                    <a:t>3</a:t>
                  </a:r>
                  <a:endParaRPr kumimoji="0" lang="zh-CN" altLang="en-US" sz="3200" b="1" i="0" u="none" strike="noStrike" kern="0" cap="none" spc="0" normalizeH="0" baseline="0" noProof="0" dirty="0">
                    <a:ln>
                      <a:noFill/>
                    </a:ln>
                    <a:solidFill>
                      <a:schemeClr val="bg1">
                        <a:lumMod val="65000"/>
                      </a:schemeClr>
                    </a:solidFill>
                    <a:effectLst/>
                    <a:uLnTx/>
                    <a:uFillTx/>
                    <a:latin typeface="Impact" pitchFamily="34" charset="0"/>
                  </a:endParaRPr>
                </a:p>
              </p:txBody>
            </p:sp>
            <p:sp>
              <p:nvSpPr>
                <p:cNvPr id="3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ea typeface="微软雅黑" pitchFamily="34" charset="-122"/>
                  </a:endParaRPr>
                </a:p>
              </p:txBody>
            </p:sp>
          </p:grpSp>
        </p:grpSp>
        <p:sp>
          <p:nvSpPr>
            <p:cNvPr id="28" name="Rectangle 38"/>
            <p:cNvSpPr>
              <a:spLocks noChangeArrowheads="1"/>
            </p:cNvSpPr>
            <p:nvPr/>
          </p:nvSpPr>
          <p:spPr bwMode="auto">
            <a:xfrm>
              <a:off x="2324356" y="1699914"/>
              <a:ext cx="5751875"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kumimoji="0" lang="zh-CN" altLang="en-US" sz="2000" b="1" i="0" u="none" strike="noStrike" kern="0" cap="none" spc="0" normalizeH="0" baseline="0" noProof="0" dirty="0" smtClean="0">
                  <a:ln>
                    <a:noFill/>
                  </a:ln>
                  <a:solidFill>
                    <a:schemeClr val="bg1">
                      <a:lumMod val="65000"/>
                    </a:schemeClr>
                  </a:solidFill>
                  <a:effectLst/>
                  <a:uLnTx/>
                  <a:uFillTx/>
                  <a:ea typeface="微软雅黑" pitchFamily="34" charset="-122"/>
                </a:rPr>
                <a:t>甘草酸制剂用于</a:t>
              </a:r>
              <a:r>
                <a:rPr lang="en-US" altLang="zh-CN" sz="2000" b="1" kern="0" dirty="0" smtClean="0">
                  <a:solidFill>
                    <a:schemeClr val="bg1">
                      <a:lumMod val="65000"/>
                    </a:schemeClr>
                  </a:solidFill>
                  <a:ea typeface="微软雅黑" pitchFamily="34" charset="-122"/>
                </a:rPr>
                <a:t>T2DM</a:t>
              </a:r>
              <a:r>
                <a:rPr lang="zh-CN" altLang="en-US" sz="2000" b="1" kern="0" dirty="0">
                  <a:solidFill>
                    <a:schemeClr val="bg1">
                      <a:lumMod val="65000"/>
                    </a:schemeClr>
                  </a:solidFill>
                  <a:ea typeface="微软雅黑" pitchFamily="34" charset="-122"/>
                </a:rPr>
                <a:t>合并</a:t>
              </a:r>
              <a:r>
                <a:rPr lang="en-US" altLang="zh-CN" sz="2000" b="1" kern="0" dirty="0" smtClean="0">
                  <a:solidFill>
                    <a:schemeClr val="bg1">
                      <a:lumMod val="65000"/>
                    </a:schemeClr>
                  </a:solidFill>
                  <a:ea typeface="微软雅黑" pitchFamily="34" charset="-122"/>
                </a:rPr>
                <a:t>NAFLD</a:t>
              </a:r>
              <a:r>
                <a:rPr lang="zh-CN" altLang="en-US" sz="2000" b="1" kern="0" dirty="0" smtClean="0">
                  <a:solidFill>
                    <a:schemeClr val="bg1">
                      <a:lumMod val="65000"/>
                    </a:schemeClr>
                  </a:solidFill>
                  <a:ea typeface="微软雅黑" pitchFamily="34" charset="-122"/>
                </a:rPr>
                <a:t>的获益和进展</a:t>
              </a:r>
              <a:endParaRPr kumimoji="0" lang="zh-CN" altLang="en-US" sz="2000" b="1" i="0" u="none" strike="noStrike" kern="0" cap="none" spc="0" normalizeH="0" baseline="0" noProof="0" dirty="0" smtClean="0">
                <a:ln>
                  <a:noFill/>
                </a:ln>
                <a:solidFill>
                  <a:schemeClr val="bg1">
                    <a:lumMod val="65000"/>
                  </a:schemeClr>
                </a:solidFill>
                <a:effectLst/>
                <a:uLnTx/>
                <a:uFillTx/>
                <a:ea typeface="微软雅黑" pitchFamily="34" charset="-122"/>
              </a:endParaRPr>
            </a:p>
          </p:txBody>
        </p:sp>
      </p:grpSp>
    </p:spTree>
    <p:extLst>
      <p:ext uri="{BB962C8B-B14F-4D97-AF65-F5344CB8AC3E}">
        <p14:creationId xmlns:p14="http://schemas.microsoft.com/office/powerpoint/2010/main" val="1305705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2016</a:t>
            </a:r>
            <a:r>
              <a:rPr lang="zh-CN" altLang="en-US" dirty="0" smtClean="0"/>
              <a:t>年最新</a:t>
            </a:r>
            <a:r>
              <a:rPr lang="en-US" altLang="zh-CN" dirty="0" smtClean="0"/>
              <a:t>NFALD</a:t>
            </a:r>
            <a:r>
              <a:rPr lang="zh-CN" altLang="en-US" dirty="0" smtClean="0"/>
              <a:t>指南提供权威意见</a:t>
            </a:r>
            <a:endParaRPr lang="zh-CN" altLang="en-US" dirty="0"/>
          </a:p>
        </p:txBody>
      </p:sp>
      <p:sp>
        <p:nvSpPr>
          <p:cNvPr id="3" name="内容占位符 2"/>
          <p:cNvSpPr>
            <a:spLocks noGrp="1"/>
          </p:cNvSpPr>
          <p:nvPr>
            <p:ph idx="1"/>
          </p:nvPr>
        </p:nvSpPr>
        <p:spPr>
          <a:xfrm>
            <a:off x="2519393" y="2044564"/>
            <a:ext cx="6048672" cy="3240360"/>
          </a:xfrm>
        </p:spPr>
        <p:txBody>
          <a:bodyPr/>
          <a:lstStyle/>
          <a:p>
            <a:pPr>
              <a:buClr>
                <a:schemeClr val="tx2"/>
              </a:buClr>
              <a:buFont typeface="Wingdings" panose="05000000000000000000" pitchFamily="2" charset="2"/>
              <a:buChar char=""/>
            </a:pPr>
            <a:r>
              <a:rPr lang="en-US" altLang="zh-CN" dirty="0" smtClean="0"/>
              <a:t>2015</a:t>
            </a:r>
            <a:r>
              <a:rPr lang="zh-CN" altLang="en-US" dirty="0" smtClean="0"/>
              <a:t>年，第</a:t>
            </a:r>
            <a:r>
              <a:rPr lang="en-US" altLang="zh-CN" dirty="0" smtClean="0"/>
              <a:t>51</a:t>
            </a:r>
            <a:r>
              <a:rPr lang="zh-CN" altLang="en-US" dirty="0"/>
              <a:t>届欧洲糖尿病学会</a:t>
            </a:r>
            <a:r>
              <a:rPr lang="en-US" altLang="zh-CN" dirty="0"/>
              <a:t>(EASD)</a:t>
            </a:r>
            <a:r>
              <a:rPr lang="zh-CN" altLang="en-US" dirty="0"/>
              <a:t>年会糖尿病性脂肪肝病</a:t>
            </a:r>
            <a:r>
              <a:rPr lang="zh-CN" altLang="en-US" dirty="0" smtClean="0"/>
              <a:t>会场主席、来自</a:t>
            </a:r>
            <a:r>
              <a:rPr lang="zh-CN" altLang="en-US" dirty="0"/>
              <a:t>德国的</a:t>
            </a:r>
            <a:r>
              <a:rPr lang="en-US" altLang="zh-CN" dirty="0" err="1"/>
              <a:t>M.Roden</a:t>
            </a:r>
            <a:r>
              <a:rPr lang="zh-CN" altLang="en-US" dirty="0"/>
              <a:t>教授介绍，欧洲肝病学会</a:t>
            </a:r>
            <a:r>
              <a:rPr lang="en-US" altLang="zh-CN" dirty="0"/>
              <a:t>(EASL)</a:t>
            </a:r>
            <a:r>
              <a:rPr lang="zh-CN" altLang="en-US" dirty="0"/>
              <a:t>、国际肥胖研究学会</a:t>
            </a:r>
            <a:r>
              <a:rPr lang="en-US" altLang="zh-CN" dirty="0"/>
              <a:t>(IASO)</a:t>
            </a:r>
            <a:r>
              <a:rPr lang="zh-CN" altLang="en-US" dirty="0"/>
              <a:t>和</a:t>
            </a:r>
            <a:r>
              <a:rPr lang="zh-CN" altLang="en-US" dirty="0" smtClean="0"/>
              <a:t>欧洲糖尿病学会</a:t>
            </a:r>
            <a:r>
              <a:rPr lang="en-US" altLang="zh-CN" dirty="0"/>
              <a:t>(EASD)</a:t>
            </a:r>
            <a:r>
              <a:rPr lang="zh-CN" altLang="en-US" dirty="0" smtClean="0"/>
              <a:t>关于</a:t>
            </a:r>
            <a:r>
              <a:rPr lang="en-US" altLang="zh-CN" dirty="0">
                <a:solidFill>
                  <a:srgbClr val="C00000"/>
                </a:solidFill>
              </a:rPr>
              <a:t>NFALD</a:t>
            </a:r>
            <a:r>
              <a:rPr lang="zh-CN" altLang="en-US" dirty="0">
                <a:solidFill>
                  <a:srgbClr val="C00000"/>
                </a:solidFill>
              </a:rPr>
              <a:t>的联合</a:t>
            </a:r>
            <a:r>
              <a:rPr lang="zh-CN" altLang="en-US" dirty="0" smtClean="0">
                <a:solidFill>
                  <a:srgbClr val="C00000"/>
                </a:solidFill>
              </a:rPr>
              <a:t>指南</a:t>
            </a:r>
            <a:endParaRPr lang="en-US" altLang="zh-CN" dirty="0" smtClean="0">
              <a:solidFill>
                <a:srgbClr val="C00000"/>
              </a:solidFill>
            </a:endParaRPr>
          </a:p>
          <a:p>
            <a:pPr>
              <a:buClr>
                <a:schemeClr val="tx2"/>
              </a:buClr>
              <a:buFont typeface="Wingdings" panose="05000000000000000000" pitchFamily="2" charset="2"/>
              <a:buChar char=""/>
            </a:pPr>
            <a:r>
              <a:rPr lang="zh-CN" altLang="en-US" dirty="0">
                <a:latin typeface="Microsoft YaHei" panose="020B0503020204020204" pitchFamily="34" charset="-122"/>
                <a:ea typeface="Microsoft YaHei" panose="020B0503020204020204" pitchFamily="34" charset="-122"/>
              </a:rPr>
              <a:t>联合指南的发布说明糖尿病专家、肝病专家和肥胖症专家已认识到</a:t>
            </a:r>
            <a:r>
              <a:rPr lang="zh-CN" altLang="en-US" dirty="0">
                <a:solidFill>
                  <a:srgbClr val="C00000"/>
                </a:solidFill>
                <a:latin typeface="Microsoft YaHei" panose="020B0503020204020204" pitchFamily="34" charset="-122"/>
                <a:ea typeface="Microsoft YaHei" panose="020B0503020204020204" pitchFamily="34" charset="-122"/>
              </a:rPr>
              <a:t>肝病作为糖尿病和肥胖症并发症的重要性</a:t>
            </a:r>
            <a:endParaRPr lang="zh-CN" altLang="en-US" dirty="0">
              <a:solidFill>
                <a:srgbClr val="C00000"/>
              </a:solidFill>
            </a:endParaRPr>
          </a:p>
          <a:p>
            <a:pPr>
              <a:buClr>
                <a:schemeClr val="tx2"/>
              </a:buClr>
              <a:buFont typeface="Wingdings" panose="05000000000000000000" pitchFamily="2" charset="2"/>
              <a:buChar char=""/>
            </a:pPr>
            <a:endParaRPr lang="zh-CN" altLang="en-US" dirty="0">
              <a:solidFill>
                <a:srgbClr val="C0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15</a:t>
            </a:fld>
            <a:endParaRPr lang="zh-CN" altLang="en-US"/>
          </a:p>
        </p:txBody>
      </p:sp>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68744" y="2225333"/>
            <a:ext cx="1600684" cy="20472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110" y="2171168"/>
            <a:ext cx="2155399" cy="2987152"/>
          </a:xfrm>
          <a:prstGeom prst="rect">
            <a:avLst/>
          </a:prstGeom>
        </p:spPr>
      </p:pic>
    </p:spTree>
    <p:extLst>
      <p:ext uri="{BB962C8B-B14F-4D97-AF65-F5344CB8AC3E}">
        <p14:creationId xmlns:p14="http://schemas.microsoft.com/office/powerpoint/2010/main" val="33725474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5576" y="228600"/>
            <a:ext cx="7332550" cy="563563"/>
          </a:xfrm>
        </p:spPr>
        <p:txBody>
          <a:bodyPr/>
          <a:lstStyle/>
          <a:p>
            <a:r>
              <a:rPr lang="en-US" altLang="zh-CN" dirty="0" smtClean="0"/>
              <a:t>T2DM</a:t>
            </a:r>
            <a:r>
              <a:rPr lang="zh-CN" altLang="en-US" dirty="0" smtClean="0"/>
              <a:t>患者合并</a:t>
            </a:r>
            <a:r>
              <a:rPr lang="en-US" altLang="zh-CN" dirty="0" smtClean="0"/>
              <a:t>NAFLD</a:t>
            </a:r>
            <a:r>
              <a:rPr lang="zh-CN" altLang="en-US" dirty="0" smtClean="0"/>
              <a:t>的诊断筛查流程</a:t>
            </a:r>
            <a:endParaRPr lang="zh-CN" altLang="en-US" dirty="0"/>
          </a:p>
        </p:txBody>
      </p:sp>
      <p:sp>
        <p:nvSpPr>
          <p:cNvPr id="3" name="内容占位符 2"/>
          <p:cNvSpPr>
            <a:spLocks noGrp="1"/>
          </p:cNvSpPr>
          <p:nvPr>
            <p:ph idx="1"/>
          </p:nvPr>
        </p:nvSpPr>
        <p:spPr>
          <a:xfrm>
            <a:off x="428596" y="1071546"/>
            <a:ext cx="8229600" cy="739651"/>
          </a:xfrm>
        </p:spPr>
        <p:txBody>
          <a:bodyPr/>
          <a:lstStyle/>
          <a:p>
            <a:r>
              <a:rPr lang="zh-CN" altLang="en-US" dirty="0"/>
              <a:t>通过肝酶</a:t>
            </a:r>
            <a:r>
              <a:rPr lang="en-US" altLang="zh-CN" dirty="0"/>
              <a:t>(ALT</a:t>
            </a:r>
            <a:r>
              <a:rPr lang="zh-CN" altLang="en-US" dirty="0"/>
              <a:t>、</a:t>
            </a:r>
            <a:r>
              <a:rPr lang="en-US" altLang="zh-CN" dirty="0"/>
              <a:t>AST</a:t>
            </a:r>
            <a:r>
              <a:rPr lang="zh-CN" altLang="en-US" dirty="0"/>
              <a:t>、</a:t>
            </a:r>
            <a:r>
              <a:rPr lang="en-US" altLang="zh-CN" dirty="0"/>
              <a:t>GGT)</a:t>
            </a:r>
            <a:r>
              <a:rPr lang="zh-CN" altLang="en-US" dirty="0"/>
              <a:t>和肝脏脂肪变性生物标志物和</a:t>
            </a:r>
            <a:r>
              <a:rPr lang="en-US" altLang="zh-CN" dirty="0"/>
              <a:t>(</a:t>
            </a:r>
            <a:r>
              <a:rPr lang="zh-CN" altLang="en-US" dirty="0"/>
              <a:t>或</a:t>
            </a:r>
            <a:r>
              <a:rPr lang="en-US" altLang="zh-CN" dirty="0"/>
              <a:t>)</a:t>
            </a:r>
            <a:r>
              <a:rPr lang="zh-CN" altLang="en-US" dirty="0"/>
              <a:t>肝脏超声进行</a:t>
            </a:r>
            <a:r>
              <a:rPr lang="en-US" altLang="zh-CN" dirty="0"/>
              <a:t>NAFLD</a:t>
            </a:r>
            <a:r>
              <a:rPr lang="zh-CN" altLang="en-US" dirty="0"/>
              <a:t>筛查应该</a:t>
            </a:r>
            <a:r>
              <a:rPr lang="zh-CN" altLang="en-US" dirty="0" smtClean="0"/>
              <a:t>纳入</a:t>
            </a:r>
            <a:r>
              <a:rPr lang="en-US" altLang="zh-CN" dirty="0"/>
              <a:t>T2DM</a:t>
            </a:r>
            <a:r>
              <a:rPr lang="zh-CN" altLang="en-US" dirty="0" smtClean="0"/>
              <a:t>患者</a:t>
            </a:r>
            <a:r>
              <a:rPr lang="zh-CN" altLang="en-US" dirty="0"/>
              <a:t>的诊疗</a:t>
            </a:r>
            <a:r>
              <a:rPr lang="zh-CN" altLang="en-US" dirty="0" smtClean="0"/>
              <a:t>常规</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16</a:t>
            </a:fld>
            <a:endParaRPr lang="zh-CN" altLang="en-US"/>
          </a:p>
        </p:txBody>
      </p:sp>
      <p:sp>
        <p:nvSpPr>
          <p:cNvPr id="6" name="矩形 5"/>
          <p:cNvSpPr/>
          <p:nvPr/>
        </p:nvSpPr>
        <p:spPr>
          <a:xfrm>
            <a:off x="179512" y="6520520"/>
            <a:ext cx="8280920" cy="230832"/>
          </a:xfrm>
          <a:prstGeom prst="rect">
            <a:avLst/>
          </a:prstGeom>
        </p:spPr>
        <p:txBody>
          <a:bodyPr wrap="square">
            <a:spAutoFit/>
          </a:bodyPr>
          <a:lstStyle/>
          <a:p>
            <a:r>
              <a:rPr lang="en-US" altLang="zh-CN" sz="900" dirty="0">
                <a:solidFill>
                  <a:schemeClr val="tx2"/>
                </a:solidFill>
                <a:latin typeface="Arial" panose="020B0604020202020204" pitchFamily="34" charset="0"/>
                <a:cs typeface="Arial" panose="020B0604020202020204" pitchFamily="34" charset="0"/>
              </a:rPr>
              <a:t>EASL-EASD-EASO Clinical practice guidelines for the management of nonalcoholic fatty liver disease</a:t>
            </a:r>
            <a:endParaRPr lang="zh-CN" altLang="en-US" sz="900" dirty="0">
              <a:solidFill>
                <a:schemeClr val="tx2"/>
              </a:solidFill>
              <a:latin typeface="Arial" panose="020B0604020202020204" pitchFamily="34" charset="0"/>
              <a:cs typeface="Arial" panose="020B0604020202020204" pitchFamily="34" charset="0"/>
            </a:endParaRPr>
          </a:p>
        </p:txBody>
      </p:sp>
      <p:sp>
        <p:nvSpPr>
          <p:cNvPr id="8" name="圆角矩形 7"/>
          <p:cNvSpPr/>
          <p:nvPr/>
        </p:nvSpPr>
        <p:spPr>
          <a:xfrm>
            <a:off x="588975" y="4889260"/>
            <a:ext cx="911096" cy="408623"/>
          </a:xfrm>
          <a:prstGeom prst="roundRect">
            <a:avLst/>
          </a:prstGeom>
          <a:solidFill>
            <a:srgbClr val="419E8C"/>
          </a:solidFill>
        </p:spPr>
        <p:style>
          <a:lnRef idx="2">
            <a:schemeClr val="accent1"/>
          </a:lnRef>
          <a:fillRef idx="1">
            <a:schemeClr val="lt1"/>
          </a:fillRef>
          <a:effectRef idx="0">
            <a:schemeClr val="accent1"/>
          </a:effectRef>
          <a:fontRef idx="minor">
            <a:schemeClr val="dk1"/>
          </a:fontRef>
        </p:style>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低风险</a:t>
            </a:r>
          </a:p>
        </p:txBody>
      </p:sp>
      <p:sp>
        <p:nvSpPr>
          <p:cNvPr id="9" name="圆角矩形 8"/>
          <p:cNvSpPr/>
          <p:nvPr/>
        </p:nvSpPr>
        <p:spPr>
          <a:xfrm>
            <a:off x="1984572" y="4889260"/>
            <a:ext cx="1140143" cy="408623"/>
          </a:xfrm>
          <a:prstGeom prst="roundRect">
            <a:avLst/>
          </a:prstGeom>
          <a:solidFill>
            <a:srgbClr val="D6582B"/>
          </a:solidFill>
          <a:ln w="28575">
            <a:solidFill>
              <a:srgbClr val="D6582B"/>
            </a:solidFill>
          </a:ln>
        </p:spPr>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中高风险</a:t>
            </a:r>
          </a:p>
        </p:txBody>
      </p:sp>
      <p:sp>
        <p:nvSpPr>
          <p:cNvPr id="10" name="圆角矩形 9"/>
          <p:cNvSpPr/>
          <p:nvPr/>
        </p:nvSpPr>
        <p:spPr>
          <a:xfrm>
            <a:off x="3666389" y="4889260"/>
            <a:ext cx="1600021" cy="408623"/>
          </a:xfrm>
          <a:prstGeom prst="roundRect">
            <a:avLst/>
          </a:prstGeom>
          <a:solidFill>
            <a:srgbClr val="D6582B"/>
          </a:solidFill>
          <a:ln w="28575">
            <a:solidFill>
              <a:srgbClr val="D6582B"/>
            </a:solidFill>
          </a:ln>
        </p:spPr>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肝病专科医生</a:t>
            </a:r>
          </a:p>
        </p:txBody>
      </p:sp>
      <p:sp>
        <p:nvSpPr>
          <p:cNvPr id="11" name="圆角矩形 10"/>
          <p:cNvSpPr/>
          <p:nvPr/>
        </p:nvSpPr>
        <p:spPr>
          <a:xfrm>
            <a:off x="5587616" y="2878329"/>
            <a:ext cx="1432819" cy="408623"/>
          </a:xfrm>
          <a:prstGeom prst="roundRect">
            <a:avLst/>
          </a:prstGeom>
          <a:solidFill>
            <a:srgbClr val="419E8C"/>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rPr>
              <a:t>非</a:t>
            </a:r>
            <a:r>
              <a:rPr lang="en-US" altLang="zh-CN" b="1" dirty="0">
                <a:solidFill>
                  <a:schemeClr val="bg1"/>
                </a:solidFill>
                <a:latin typeface="微软雅黑" panose="020B0503020204020204" pitchFamily="34" charset="-122"/>
                <a:ea typeface="微软雅黑" panose="020B0503020204020204" pitchFamily="34" charset="-122"/>
              </a:rPr>
              <a:t>NAFLD</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837585" y="4237282"/>
            <a:ext cx="2159566" cy="307777"/>
          </a:xfrm>
          <a:prstGeom prst="rect">
            <a:avLst/>
          </a:prstGeom>
        </p:spPr>
        <p:txBody>
          <a:bodyPr wrap="none">
            <a:spAutoFit/>
          </a:bodyPr>
          <a:lstStyle/>
          <a:p>
            <a:r>
              <a:rPr lang="zh-CN" altLang="en-US" sz="1400" b="1" dirty="0">
                <a:solidFill>
                  <a:srgbClr val="0070C0"/>
                </a:solidFill>
                <a:latin typeface="微软雅黑" panose="020B0503020204020204" pitchFamily="34" charset="-122"/>
                <a:ea typeface="微软雅黑" panose="020B0503020204020204" pitchFamily="34" charset="-122"/>
              </a:rPr>
              <a:t>检测肝纤维化生物标志物</a:t>
            </a:r>
          </a:p>
        </p:txBody>
      </p:sp>
      <p:sp>
        <p:nvSpPr>
          <p:cNvPr id="14" name="矩形 13"/>
          <p:cNvSpPr/>
          <p:nvPr/>
        </p:nvSpPr>
        <p:spPr>
          <a:xfrm>
            <a:off x="256889" y="5653099"/>
            <a:ext cx="2028773" cy="523220"/>
          </a:xfrm>
          <a:prstGeom prst="rect">
            <a:avLst/>
          </a:prstGeom>
        </p:spPr>
        <p:txBody>
          <a:bodyPr wrap="square">
            <a:spAutoFit/>
          </a:bodyPr>
          <a:lstStyle/>
          <a:p>
            <a:r>
              <a:rPr lang="zh-CN" altLang="en-US" sz="1400" b="1" dirty="0">
                <a:solidFill>
                  <a:srgbClr val="0070C0"/>
                </a:solidFill>
                <a:latin typeface="微软雅黑" panose="020B0503020204020204" pitchFamily="34" charset="-122"/>
                <a:ea typeface="微软雅黑" panose="020B0503020204020204" pitchFamily="34" charset="-122"/>
              </a:rPr>
              <a:t>每</a:t>
            </a:r>
            <a:r>
              <a:rPr lang="en-US" altLang="zh-CN" sz="1400" b="1" dirty="0">
                <a:solidFill>
                  <a:srgbClr val="0070C0"/>
                </a:solidFill>
                <a:latin typeface="微软雅黑" panose="020B0503020204020204" pitchFamily="34" charset="-122"/>
                <a:ea typeface="微软雅黑" panose="020B0503020204020204" pitchFamily="34" charset="-122"/>
              </a:rPr>
              <a:t>2</a:t>
            </a:r>
            <a:r>
              <a:rPr lang="zh-CN" altLang="en-US" sz="1400" b="1" dirty="0">
                <a:solidFill>
                  <a:srgbClr val="0070C0"/>
                </a:solidFill>
                <a:latin typeface="微软雅黑" panose="020B0503020204020204" pitchFamily="34" charset="-122"/>
                <a:ea typeface="微软雅黑" panose="020B0503020204020204" pitchFamily="34" charset="-122"/>
              </a:rPr>
              <a:t>年检测一次肝酶和肝纤维化生物标志物</a:t>
            </a:r>
          </a:p>
        </p:txBody>
      </p:sp>
      <p:sp>
        <p:nvSpPr>
          <p:cNvPr id="16" name="矩形 15"/>
          <p:cNvSpPr/>
          <p:nvPr/>
        </p:nvSpPr>
        <p:spPr>
          <a:xfrm>
            <a:off x="6503667" y="5642084"/>
            <a:ext cx="2028773" cy="523220"/>
          </a:xfrm>
          <a:prstGeom prst="rect">
            <a:avLst/>
          </a:prstGeom>
        </p:spPr>
        <p:txBody>
          <a:bodyPr wrap="square">
            <a:spAutoFit/>
          </a:bodyPr>
          <a:lstStyle/>
          <a:p>
            <a:r>
              <a:rPr lang="zh-CN" altLang="en-US" sz="1400" b="1" dirty="0">
                <a:solidFill>
                  <a:srgbClr val="0070C0"/>
                </a:solidFill>
                <a:latin typeface="微软雅黑" panose="020B0503020204020204" pitchFamily="34" charset="-122"/>
                <a:ea typeface="微软雅黑" panose="020B0503020204020204" pitchFamily="34" charset="-122"/>
              </a:rPr>
              <a:t>每</a:t>
            </a:r>
            <a:r>
              <a:rPr lang="en-US" altLang="zh-CN" sz="1400" b="1" dirty="0">
                <a:solidFill>
                  <a:srgbClr val="0070C0"/>
                </a:solidFill>
                <a:latin typeface="微软雅黑" panose="020B0503020204020204" pitchFamily="34" charset="-122"/>
                <a:ea typeface="微软雅黑" panose="020B0503020204020204" pitchFamily="34" charset="-122"/>
              </a:rPr>
              <a:t>3~5</a:t>
            </a:r>
            <a:r>
              <a:rPr lang="zh-CN" altLang="en-US" sz="1400" b="1" dirty="0">
                <a:solidFill>
                  <a:srgbClr val="0070C0"/>
                </a:solidFill>
                <a:latin typeface="微软雅黑" panose="020B0503020204020204" pitchFamily="34" charset="-122"/>
                <a:ea typeface="微软雅黑" panose="020B0503020204020204" pitchFamily="34" charset="-122"/>
              </a:rPr>
              <a:t>年检测一次肝酶和</a:t>
            </a:r>
            <a:r>
              <a:rPr lang="en-US" altLang="zh-CN" sz="1400" b="1" dirty="0">
                <a:solidFill>
                  <a:srgbClr val="0070C0"/>
                </a:solidFill>
                <a:latin typeface="微软雅黑" panose="020B0503020204020204" pitchFamily="34" charset="-122"/>
                <a:ea typeface="微软雅黑" panose="020B0503020204020204" pitchFamily="34" charset="-122"/>
              </a:rPr>
              <a:t>(</a:t>
            </a:r>
            <a:r>
              <a:rPr lang="zh-CN" altLang="en-US" sz="1400" b="1" dirty="0">
                <a:solidFill>
                  <a:srgbClr val="0070C0"/>
                </a:solidFill>
                <a:latin typeface="微软雅黑" panose="020B0503020204020204" pitchFamily="34" charset="-122"/>
                <a:ea typeface="微软雅黑" panose="020B0503020204020204" pitchFamily="34" charset="-122"/>
              </a:rPr>
              <a:t>或</a:t>
            </a:r>
            <a:r>
              <a:rPr lang="en-US" altLang="zh-CN" sz="1400" b="1" dirty="0">
                <a:solidFill>
                  <a:srgbClr val="0070C0"/>
                </a:solidFill>
                <a:latin typeface="微软雅黑" panose="020B0503020204020204" pitchFamily="34" charset="-122"/>
                <a:ea typeface="微软雅黑" panose="020B0503020204020204" pitchFamily="34" charset="-122"/>
              </a:rPr>
              <a:t>)</a:t>
            </a:r>
            <a:r>
              <a:rPr lang="zh-CN" altLang="en-US" sz="1400" b="1" dirty="0">
                <a:solidFill>
                  <a:srgbClr val="0070C0"/>
                </a:solidFill>
                <a:latin typeface="微软雅黑" panose="020B0503020204020204" pitchFamily="34" charset="-122"/>
                <a:ea typeface="微软雅黑" panose="020B0503020204020204" pitchFamily="34" charset="-122"/>
              </a:rPr>
              <a:t>肝脏超声</a:t>
            </a:r>
          </a:p>
        </p:txBody>
      </p:sp>
      <p:sp>
        <p:nvSpPr>
          <p:cNvPr id="17" name="圆角矩形 16"/>
          <p:cNvSpPr/>
          <p:nvPr/>
        </p:nvSpPr>
        <p:spPr>
          <a:xfrm>
            <a:off x="2359649" y="2813640"/>
            <a:ext cx="1353344" cy="408623"/>
          </a:xfrm>
          <a:prstGeom prst="roundRect">
            <a:avLst/>
          </a:prstGeom>
          <a:solidFill>
            <a:srgbClr val="D6582B"/>
          </a:solidFill>
          <a:ln>
            <a:solidFill>
              <a:srgbClr val="D6582B"/>
            </a:solidFill>
          </a:ln>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NAFLD</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8" name="圆角矩形 17"/>
          <p:cNvSpPr/>
          <p:nvPr/>
        </p:nvSpPr>
        <p:spPr>
          <a:xfrm>
            <a:off x="1259541" y="3609969"/>
            <a:ext cx="1140143" cy="408623"/>
          </a:xfrm>
          <a:prstGeom prst="roundRect">
            <a:avLst/>
          </a:prstGeom>
          <a:solidFill>
            <a:srgbClr val="419E8C"/>
          </a:solidFill>
        </p:spPr>
        <p:style>
          <a:lnRef idx="2">
            <a:schemeClr val="accent1"/>
          </a:lnRef>
          <a:fillRef idx="1">
            <a:schemeClr val="lt1"/>
          </a:fillRef>
          <a:effectRef idx="0">
            <a:schemeClr val="accent1"/>
          </a:effectRef>
          <a:fontRef idx="minor">
            <a:schemeClr val="dk1"/>
          </a:fontRef>
        </p:style>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肝</a:t>
            </a:r>
            <a:r>
              <a:rPr lang="zh-CN" altLang="en-US" b="1" dirty="0" smtClean="0">
                <a:solidFill>
                  <a:schemeClr val="bg1"/>
                </a:solidFill>
                <a:latin typeface="微软雅黑" panose="020B0503020204020204" pitchFamily="34" charset="-122"/>
                <a:ea typeface="微软雅黑" panose="020B0503020204020204" pitchFamily="34" charset="-122"/>
              </a:rPr>
              <a:t>酶正常</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9" name="圆角矩形 18"/>
          <p:cNvSpPr/>
          <p:nvPr/>
        </p:nvSpPr>
        <p:spPr>
          <a:xfrm>
            <a:off x="3937156" y="3680883"/>
            <a:ext cx="1140143" cy="408623"/>
          </a:xfrm>
          <a:prstGeom prst="roundRect">
            <a:avLst/>
          </a:prstGeom>
          <a:solidFill>
            <a:srgbClr val="D6582B"/>
          </a:solidFill>
          <a:ln w="28575">
            <a:solidFill>
              <a:srgbClr val="D6582B"/>
            </a:solidFill>
          </a:ln>
        </p:spPr>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肝</a:t>
            </a:r>
            <a:r>
              <a:rPr lang="zh-CN" altLang="en-US" b="1" dirty="0" smtClean="0">
                <a:solidFill>
                  <a:schemeClr val="bg1"/>
                </a:solidFill>
                <a:latin typeface="微软雅黑" panose="020B0503020204020204" pitchFamily="34" charset="-122"/>
                <a:ea typeface="微软雅黑" panose="020B0503020204020204" pitchFamily="34" charset="-122"/>
              </a:rPr>
              <a:t>酶异常</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14536623" y="4114985"/>
            <a:ext cx="1107996" cy="369332"/>
          </a:xfrm>
          <a:prstGeom prst="rect">
            <a:avLst/>
          </a:prstGeom>
        </p:spPr>
        <p:txBody>
          <a:bodyPr wrap="none">
            <a:spAutoFit/>
          </a:bodyPr>
          <a:lstStyle/>
          <a:p>
            <a:r>
              <a:rPr lang="zh-CN" altLang="en-US" dirty="0">
                <a:solidFill>
                  <a:schemeClr val="tx2"/>
                </a:solidFill>
              </a:rPr>
              <a:t>肝</a:t>
            </a:r>
            <a:r>
              <a:rPr lang="zh-CN" altLang="en-US" dirty="0" smtClean="0">
                <a:solidFill>
                  <a:schemeClr val="tx2"/>
                </a:solidFill>
              </a:rPr>
              <a:t>酶正常</a:t>
            </a:r>
            <a:endParaRPr lang="zh-CN" altLang="en-US" dirty="0">
              <a:solidFill>
                <a:schemeClr val="tx2"/>
              </a:solidFill>
            </a:endParaRPr>
          </a:p>
        </p:txBody>
      </p:sp>
      <p:sp>
        <p:nvSpPr>
          <p:cNvPr id="22" name="圆角矩形 21"/>
          <p:cNvSpPr/>
          <p:nvPr/>
        </p:nvSpPr>
        <p:spPr>
          <a:xfrm>
            <a:off x="4026880" y="2129369"/>
            <a:ext cx="1403940" cy="408623"/>
          </a:xfrm>
          <a:prstGeom prst="roundRect">
            <a:avLst/>
          </a:prstGeom>
          <a:solidFill>
            <a:srgbClr val="419E8C"/>
          </a:solidFill>
        </p:spPr>
        <p:style>
          <a:lnRef idx="2">
            <a:schemeClr val="accent1"/>
          </a:lnRef>
          <a:fillRef idx="1">
            <a:schemeClr val="lt1"/>
          </a:fillRef>
          <a:effectRef idx="0">
            <a:schemeClr val="accent1"/>
          </a:effectRef>
          <a:fontRef idx="minor">
            <a:schemeClr val="dk1"/>
          </a:fontRef>
        </p:style>
        <p:txBody>
          <a:bodyPr wrap="none">
            <a:spAutoFit/>
          </a:bodyPr>
          <a:lstStyle/>
          <a:p>
            <a:r>
              <a:rPr lang="en-US" altLang="zh-CN" b="1" dirty="0" smtClean="0">
                <a:solidFill>
                  <a:schemeClr val="bg1"/>
                </a:solidFill>
                <a:latin typeface="微软雅黑" panose="020B0503020204020204" pitchFamily="34" charset="-122"/>
                <a:ea typeface="微软雅黑" panose="020B0503020204020204" pitchFamily="34" charset="-122"/>
              </a:rPr>
              <a:t>T2DM</a:t>
            </a:r>
            <a:r>
              <a:rPr lang="zh-CN" altLang="en-US" b="1" dirty="0" smtClean="0">
                <a:solidFill>
                  <a:schemeClr val="bg1"/>
                </a:solidFill>
                <a:latin typeface="微软雅黑" panose="020B0503020204020204" pitchFamily="34" charset="-122"/>
                <a:ea typeface="微软雅黑" panose="020B0503020204020204" pitchFamily="34" charset="-122"/>
              </a:rPr>
              <a:t>患者</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23" name="圆角矩形 22"/>
          <p:cNvSpPr/>
          <p:nvPr/>
        </p:nvSpPr>
        <p:spPr>
          <a:xfrm>
            <a:off x="6947983" y="3715674"/>
            <a:ext cx="1140143" cy="408623"/>
          </a:xfrm>
          <a:prstGeom prst="roundRect">
            <a:avLst/>
          </a:prstGeom>
          <a:solidFill>
            <a:srgbClr val="419E8C"/>
          </a:solidFill>
        </p:spPr>
        <p:style>
          <a:lnRef idx="2">
            <a:schemeClr val="accent1"/>
          </a:lnRef>
          <a:fillRef idx="1">
            <a:schemeClr val="lt1"/>
          </a:fillRef>
          <a:effectRef idx="0">
            <a:schemeClr val="accent1"/>
          </a:effectRef>
          <a:fontRef idx="minor">
            <a:schemeClr val="dk1"/>
          </a:fontRef>
        </p:style>
        <p:txBody>
          <a:bodyPr wrap="none">
            <a:spAutoFit/>
          </a:bodyPr>
          <a:lstStyle/>
          <a:p>
            <a:r>
              <a:rPr lang="zh-CN" altLang="en-US" b="1" dirty="0">
                <a:solidFill>
                  <a:schemeClr val="bg1"/>
                </a:solidFill>
                <a:latin typeface="微软雅黑" panose="020B0503020204020204" pitchFamily="34" charset="-122"/>
                <a:ea typeface="微软雅黑" panose="020B0503020204020204" pitchFamily="34" charset="-122"/>
              </a:rPr>
              <a:t>肝</a:t>
            </a:r>
            <a:r>
              <a:rPr lang="zh-CN" altLang="en-US" b="1" dirty="0" smtClean="0">
                <a:solidFill>
                  <a:schemeClr val="bg1"/>
                </a:solidFill>
                <a:latin typeface="微软雅黑" panose="020B0503020204020204" pitchFamily="34" charset="-122"/>
                <a:ea typeface="微软雅黑" panose="020B0503020204020204" pitchFamily="34" charset="-122"/>
              </a:rPr>
              <a:t>酶正常</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6" name="肘形连接符 25"/>
          <p:cNvCxnSpPr>
            <a:stCxn id="22" idx="1"/>
            <a:endCxn id="17" idx="0"/>
          </p:cNvCxnSpPr>
          <p:nvPr/>
        </p:nvCxnSpPr>
        <p:spPr bwMode="auto">
          <a:xfrm rot="10800000" flipV="1">
            <a:off x="3036322" y="2333680"/>
            <a:ext cx="990559" cy="479959"/>
          </a:xfrm>
          <a:prstGeom prst="bentConnector2">
            <a:avLst/>
          </a:prstGeom>
          <a:solidFill>
            <a:schemeClr val="accent1"/>
          </a:solidFill>
          <a:ln w="9525" cap="flat" cmpd="sng" algn="ctr">
            <a:solidFill>
              <a:schemeClr val="tx2"/>
            </a:solidFill>
            <a:prstDash val="solid"/>
            <a:round/>
            <a:headEnd type="none" w="med" len="med"/>
            <a:tailEnd type="triangle"/>
          </a:ln>
          <a:effectLst/>
        </p:spPr>
      </p:cxnSp>
      <p:cxnSp>
        <p:nvCxnSpPr>
          <p:cNvPr id="28" name="肘形连接符 27"/>
          <p:cNvCxnSpPr>
            <a:stCxn id="22" idx="3"/>
            <a:endCxn id="11" idx="0"/>
          </p:cNvCxnSpPr>
          <p:nvPr/>
        </p:nvCxnSpPr>
        <p:spPr bwMode="auto">
          <a:xfrm>
            <a:off x="5430820" y="2333681"/>
            <a:ext cx="873206" cy="544648"/>
          </a:xfrm>
          <a:prstGeom prst="bentConnector2">
            <a:avLst/>
          </a:prstGeom>
          <a:solidFill>
            <a:schemeClr val="accent1"/>
          </a:solidFill>
          <a:ln w="9525" cap="flat" cmpd="sng" algn="ctr">
            <a:solidFill>
              <a:schemeClr val="tx2"/>
            </a:solidFill>
            <a:prstDash val="solid"/>
            <a:round/>
            <a:headEnd type="none" w="med" len="med"/>
            <a:tailEnd type="triangle"/>
          </a:ln>
          <a:effectLst/>
        </p:spPr>
      </p:cxnSp>
      <p:cxnSp>
        <p:nvCxnSpPr>
          <p:cNvPr id="33" name="肘形连接符 32"/>
          <p:cNvCxnSpPr/>
          <p:nvPr/>
        </p:nvCxnSpPr>
        <p:spPr bwMode="auto">
          <a:xfrm rot="10800000" flipV="1">
            <a:off x="1790696" y="2979962"/>
            <a:ext cx="510130" cy="628568"/>
          </a:xfrm>
          <a:prstGeom prst="bentConnector2">
            <a:avLst/>
          </a:prstGeom>
          <a:solidFill>
            <a:schemeClr val="accent1"/>
          </a:solidFill>
          <a:ln w="9525" cap="flat" cmpd="sng" algn="ctr">
            <a:solidFill>
              <a:schemeClr val="tx2"/>
            </a:solidFill>
            <a:prstDash val="solid"/>
            <a:round/>
            <a:headEnd type="none" w="med" len="med"/>
            <a:tailEnd type="triangle"/>
          </a:ln>
          <a:effectLst/>
        </p:spPr>
      </p:cxnSp>
      <p:cxnSp>
        <p:nvCxnSpPr>
          <p:cNvPr id="48" name="直接箭头连接符 47"/>
          <p:cNvCxnSpPr>
            <a:stCxn id="17" idx="3"/>
            <a:endCxn id="19" idx="0"/>
          </p:cNvCxnSpPr>
          <p:nvPr/>
        </p:nvCxnSpPr>
        <p:spPr bwMode="auto">
          <a:xfrm>
            <a:off x="3712993" y="3017952"/>
            <a:ext cx="794235" cy="662931"/>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51" name="直接箭头连接符 50"/>
          <p:cNvCxnSpPr>
            <a:stCxn id="11" idx="1"/>
          </p:cNvCxnSpPr>
          <p:nvPr/>
        </p:nvCxnSpPr>
        <p:spPr bwMode="auto">
          <a:xfrm flipH="1">
            <a:off x="4535597" y="3082641"/>
            <a:ext cx="1052019" cy="598242"/>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53" name="肘形连接符 52"/>
          <p:cNvCxnSpPr>
            <a:stCxn id="11" idx="3"/>
            <a:endCxn id="23" idx="0"/>
          </p:cNvCxnSpPr>
          <p:nvPr/>
        </p:nvCxnSpPr>
        <p:spPr bwMode="auto">
          <a:xfrm>
            <a:off x="7020435" y="3082641"/>
            <a:ext cx="497620" cy="633033"/>
          </a:xfrm>
          <a:prstGeom prst="bentConnector2">
            <a:avLst/>
          </a:prstGeom>
          <a:solidFill>
            <a:schemeClr val="accent1"/>
          </a:solidFill>
          <a:ln w="9525" cap="flat" cmpd="sng" algn="ctr">
            <a:solidFill>
              <a:schemeClr val="tx2"/>
            </a:solidFill>
            <a:prstDash val="solid"/>
            <a:round/>
            <a:headEnd type="none" w="med" len="med"/>
            <a:tailEnd type="triangle"/>
          </a:ln>
          <a:effectLst/>
        </p:spPr>
      </p:cxnSp>
      <p:cxnSp>
        <p:nvCxnSpPr>
          <p:cNvPr id="57" name="直接箭头连接符 56"/>
          <p:cNvCxnSpPr/>
          <p:nvPr/>
        </p:nvCxnSpPr>
        <p:spPr bwMode="auto">
          <a:xfrm>
            <a:off x="4504118" y="4089912"/>
            <a:ext cx="0" cy="756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59" name="直接箭头连接符 58"/>
          <p:cNvCxnSpPr/>
          <p:nvPr/>
        </p:nvCxnSpPr>
        <p:spPr bwMode="auto">
          <a:xfrm>
            <a:off x="7518054" y="4133260"/>
            <a:ext cx="0" cy="1512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60" name="直接箭头连接符 59"/>
          <p:cNvCxnSpPr/>
          <p:nvPr/>
        </p:nvCxnSpPr>
        <p:spPr bwMode="auto">
          <a:xfrm>
            <a:off x="1044523" y="5297883"/>
            <a:ext cx="0" cy="360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61" name="直接箭头连接符 60"/>
          <p:cNvCxnSpPr/>
          <p:nvPr/>
        </p:nvCxnSpPr>
        <p:spPr bwMode="auto">
          <a:xfrm flipH="1">
            <a:off x="1062934" y="4511260"/>
            <a:ext cx="727762" cy="360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62" name="直接箭头连接符 61"/>
          <p:cNvCxnSpPr>
            <a:stCxn id="13" idx="2"/>
          </p:cNvCxnSpPr>
          <p:nvPr/>
        </p:nvCxnSpPr>
        <p:spPr bwMode="auto">
          <a:xfrm>
            <a:off x="1917368" y="4545059"/>
            <a:ext cx="625000" cy="360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68" name="直接箭头连接符 67"/>
          <p:cNvCxnSpPr/>
          <p:nvPr/>
        </p:nvCxnSpPr>
        <p:spPr bwMode="auto">
          <a:xfrm>
            <a:off x="1834843" y="4031974"/>
            <a:ext cx="0" cy="25200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69" name="直接箭头连接符 68"/>
          <p:cNvCxnSpPr/>
          <p:nvPr/>
        </p:nvCxnSpPr>
        <p:spPr bwMode="auto">
          <a:xfrm>
            <a:off x="3124715" y="5093571"/>
            <a:ext cx="468000" cy="0"/>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spTree>
    <p:extLst>
      <p:ext uri="{BB962C8B-B14F-4D97-AF65-F5344CB8AC3E}">
        <p14:creationId xmlns:p14="http://schemas.microsoft.com/office/powerpoint/2010/main" val="24677717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T2DM</a:t>
            </a:r>
            <a:r>
              <a:rPr lang="zh-CN" altLang="en-US" dirty="0" smtClean="0"/>
              <a:t>合并</a:t>
            </a:r>
            <a:r>
              <a:rPr lang="en-US" altLang="zh-CN" dirty="0" smtClean="0"/>
              <a:t>NAFLD</a:t>
            </a:r>
            <a:r>
              <a:rPr lang="zh-CN" altLang="en-US" dirty="0" smtClean="0"/>
              <a:t>筛查工具研究进展</a:t>
            </a:r>
            <a:endParaRPr lang="zh-CN" altLang="en-US" dirty="0"/>
          </a:p>
        </p:txBody>
      </p:sp>
      <p:sp>
        <p:nvSpPr>
          <p:cNvPr id="3" name="内容占位符 2"/>
          <p:cNvSpPr>
            <a:spLocks noGrp="1"/>
          </p:cNvSpPr>
          <p:nvPr>
            <p:ph idx="1"/>
          </p:nvPr>
        </p:nvSpPr>
        <p:spPr/>
        <p:txBody>
          <a:bodyPr/>
          <a:lstStyle/>
          <a:p>
            <a:pPr>
              <a:buClr>
                <a:schemeClr val="tx2"/>
              </a:buClr>
              <a:buFont typeface="Wingdings" panose="05000000000000000000" pitchFamily="2" charset="2"/>
              <a:buChar char=""/>
            </a:pPr>
            <a:r>
              <a:rPr lang="zh-CN" altLang="en-US" dirty="0" smtClean="0"/>
              <a:t>临床需要一</a:t>
            </a:r>
            <a:r>
              <a:rPr lang="zh-CN" altLang="en-US" dirty="0"/>
              <a:t>种简单、无创的肝脏脂肪变性筛查工具极为</a:t>
            </a:r>
            <a:r>
              <a:rPr lang="zh-CN" altLang="en-US" dirty="0" smtClean="0"/>
              <a:t>重要</a:t>
            </a:r>
            <a:r>
              <a:rPr lang="en-US" altLang="zh-CN" baseline="30000" dirty="0" smtClean="0"/>
              <a:t>1</a:t>
            </a:r>
            <a:endParaRPr lang="en-US" altLang="zh-CN" dirty="0"/>
          </a:p>
          <a:p>
            <a:pPr marL="723900" indent="-368300">
              <a:buFont typeface="Wingdings" panose="05000000000000000000" pitchFamily="2" charset="2"/>
              <a:buChar char="ü"/>
            </a:pPr>
            <a:r>
              <a:rPr lang="en-US" altLang="zh-CN" sz="1800" dirty="0" smtClean="0"/>
              <a:t>B</a:t>
            </a:r>
            <a:r>
              <a:rPr lang="zh-CN" altLang="en-US" sz="1800" dirty="0"/>
              <a:t>超是临床上诊断脂肪肝的重要手段，但</a:t>
            </a:r>
            <a:r>
              <a:rPr lang="en-US" altLang="zh-CN" sz="1800" dirty="0"/>
              <a:t>B</a:t>
            </a:r>
            <a:r>
              <a:rPr lang="zh-CN" altLang="en-US" sz="1800" dirty="0"/>
              <a:t>超</a:t>
            </a:r>
            <a:r>
              <a:rPr lang="zh-CN" altLang="en-US" sz="1800" dirty="0" smtClean="0"/>
              <a:t>检查需要</a:t>
            </a:r>
            <a:r>
              <a:rPr lang="zh-CN" altLang="en-US" sz="1800" dirty="0"/>
              <a:t>专业医师，且只能对脂肪肝定性诊断，需要</a:t>
            </a:r>
            <a:r>
              <a:rPr lang="zh-CN" altLang="en-US" sz="1800" dirty="0" smtClean="0"/>
              <a:t>参考</a:t>
            </a:r>
            <a:r>
              <a:rPr lang="zh-CN" altLang="en-US" sz="1800" dirty="0"/>
              <a:t>多个参数确定，缺乏量化</a:t>
            </a:r>
            <a:r>
              <a:rPr lang="zh-CN" altLang="en-US" sz="1800" dirty="0" smtClean="0"/>
              <a:t>标准</a:t>
            </a:r>
            <a:r>
              <a:rPr lang="en-US" altLang="zh-CN" sz="1800" baseline="30000" dirty="0" smtClean="0"/>
              <a:t>1</a:t>
            </a:r>
            <a:endParaRPr lang="en-US" altLang="zh-CN" sz="1800" dirty="0" smtClean="0"/>
          </a:p>
          <a:p>
            <a:pPr marL="723900" indent="-368300">
              <a:buFont typeface="Wingdings" panose="05000000000000000000" pitchFamily="2" charset="2"/>
              <a:buChar char="ü"/>
            </a:pPr>
            <a:r>
              <a:rPr lang="zh-CN" altLang="en-US" sz="1800" dirty="0" smtClean="0"/>
              <a:t>瞬时</a:t>
            </a:r>
            <a:r>
              <a:rPr lang="zh-CN" altLang="en-US" sz="1800" dirty="0"/>
              <a:t>弹性成像等可以非侵袭性检查</a:t>
            </a:r>
            <a:r>
              <a:rPr lang="zh-CN" altLang="en-US" sz="1800" dirty="0" smtClean="0"/>
              <a:t>肝脏纤维化</a:t>
            </a:r>
            <a:r>
              <a:rPr lang="zh-CN" altLang="en-US" sz="1800" dirty="0"/>
              <a:t>情况，但成本</a:t>
            </a:r>
            <a:r>
              <a:rPr lang="zh-CN" altLang="en-US" sz="1800" dirty="0" smtClean="0"/>
              <a:t>较高</a:t>
            </a:r>
            <a:r>
              <a:rPr lang="en-US" altLang="zh-CN" sz="1800" baseline="30000" dirty="0" smtClean="0"/>
              <a:t>2</a:t>
            </a:r>
            <a:endParaRPr lang="en-US" altLang="zh-CN" sz="1800" dirty="0" smtClean="0"/>
          </a:p>
          <a:p>
            <a:pPr marL="723900" indent="-368300">
              <a:buFont typeface="Wingdings" panose="05000000000000000000" pitchFamily="2" charset="2"/>
              <a:buChar char="ü"/>
            </a:pPr>
            <a:r>
              <a:rPr lang="zh-CN" altLang="en-US" sz="1800" dirty="0" smtClean="0"/>
              <a:t>临床上也可用一些评分系统评估肝脏脂肪变性及纤维化情况，但是多涉及血生化，而且非常复杂</a:t>
            </a:r>
            <a:r>
              <a:rPr lang="en-US" altLang="zh-CN" sz="1800" baseline="30000" dirty="0"/>
              <a:t>2</a:t>
            </a:r>
            <a:endParaRPr lang="zh-CN" altLang="en-US" sz="1800" dirty="0"/>
          </a:p>
          <a:p>
            <a:pPr>
              <a:buClr>
                <a:schemeClr val="tx2"/>
              </a:buClr>
              <a:buFont typeface="Wingdings" panose="05000000000000000000" pitchFamily="2" charset="2"/>
              <a:buChar char=""/>
            </a:pPr>
            <a:r>
              <a:rPr lang="zh-CN" altLang="en-US" dirty="0" smtClean="0"/>
              <a:t>糖尿病</a:t>
            </a:r>
            <a:r>
              <a:rPr lang="zh-CN" altLang="en-US" dirty="0"/>
              <a:t>风险</a:t>
            </a:r>
            <a:r>
              <a:rPr lang="zh-CN" altLang="en-US" dirty="0" smtClean="0"/>
              <a:t>评分是</a:t>
            </a:r>
            <a:r>
              <a:rPr lang="zh-CN" altLang="en-US" dirty="0"/>
              <a:t>一项快速、经济、非侵入性的糖尿病预测</a:t>
            </a:r>
            <a:r>
              <a:rPr lang="zh-CN" altLang="en-US" dirty="0" smtClean="0"/>
              <a:t>方法，国内外</a:t>
            </a:r>
            <a:r>
              <a:rPr lang="zh-CN" altLang="en-US" dirty="0"/>
              <a:t>已有研究用糖尿病风险评分筛查肝</a:t>
            </a:r>
            <a:r>
              <a:rPr lang="zh-CN" altLang="en-US" dirty="0" smtClean="0"/>
              <a:t>脂肪变性</a:t>
            </a:r>
            <a:r>
              <a:rPr lang="en-US" altLang="zh-CN" baseline="30000" dirty="0" smtClean="0"/>
              <a:t>1</a:t>
            </a: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17</a:t>
            </a:fld>
            <a:endParaRPr lang="zh-CN" altLang="en-US"/>
          </a:p>
        </p:txBody>
      </p:sp>
      <p:sp>
        <p:nvSpPr>
          <p:cNvPr id="6" name="矩形 5"/>
          <p:cNvSpPr/>
          <p:nvPr/>
        </p:nvSpPr>
        <p:spPr>
          <a:xfrm>
            <a:off x="428596" y="6405546"/>
            <a:ext cx="3999388" cy="507831"/>
          </a:xfrm>
          <a:prstGeom prst="rect">
            <a:avLst/>
          </a:prstGeom>
        </p:spPr>
        <p:txBody>
          <a:bodyPr wrap="square">
            <a:spAutoFit/>
          </a:bodyPr>
          <a:lstStyle/>
          <a:p>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1.</a:t>
            </a:r>
            <a:r>
              <a:rPr lang="zh-CN" altLang="en-US"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王玉</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a:t>
            </a:r>
            <a:r>
              <a:rPr lang="zh-CN" altLang="en-US"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等</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a:t>
            </a:r>
            <a:r>
              <a:rPr lang="zh-CN" altLang="en-US"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中华</a:t>
            </a:r>
            <a:r>
              <a:rPr lang="zh-CN" altLang="en-US" sz="900" dirty="0">
                <a:solidFill>
                  <a:schemeClr val="tx2"/>
                </a:solidFill>
                <a:latin typeface="Arial" panose="020B0604020202020204" pitchFamily="34" charset="0"/>
                <a:ea typeface="微软雅黑" panose="020B0503020204020204" pitchFamily="34" charset="-122"/>
                <a:cs typeface="Arial" panose="020B0604020202020204" pitchFamily="34" charset="0"/>
              </a:rPr>
              <a:t>糖尿病</a:t>
            </a:r>
            <a:r>
              <a:rPr lang="zh-CN" altLang="en-US"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杂志</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.2015;7(8):498-503</a:t>
            </a:r>
          </a:p>
          <a:p>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2.</a:t>
            </a:r>
            <a:r>
              <a:rPr lang="it-IT"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 Gyuri Kim, et al. Medicine (Baltimore). 2015; 94(27): e1103</a:t>
            </a:r>
            <a:endParaRPr lang="zh-CN" altLang="en-US" sz="900" dirty="0">
              <a:solidFill>
                <a:schemeClr val="tx2"/>
              </a:solidFill>
              <a:latin typeface="Arial" panose="020B0604020202020204" pitchFamily="34" charset="0"/>
              <a:ea typeface="微软雅黑" panose="020B0503020204020204" pitchFamily="34" charset="-122"/>
              <a:cs typeface="Arial" panose="020B0604020202020204" pitchFamily="34" charset="0"/>
            </a:endParaRPr>
          </a:p>
          <a:p>
            <a:endParaRPr lang="zh-CN" altLang="en-US" sz="900" dirty="0">
              <a:solidFill>
                <a:schemeClr val="tx2"/>
              </a:solidFill>
              <a:latin typeface="Arial" panose="020B0604020202020204" pitchFamily="34" charset="0"/>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666594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中国糖尿病</a:t>
            </a:r>
            <a:r>
              <a:rPr lang="zh-CN" altLang="en-US" dirty="0"/>
              <a:t>风险</a:t>
            </a:r>
            <a:r>
              <a:rPr lang="zh-CN" altLang="en-US" dirty="0" smtClean="0"/>
              <a:t>评分</a:t>
            </a:r>
            <a:endParaRPr lang="zh-CN" altLang="en-US" dirty="0"/>
          </a:p>
        </p:txBody>
      </p:sp>
      <p:sp>
        <p:nvSpPr>
          <p:cNvPr id="3" name="内容占位符 2"/>
          <p:cNvSpPr>
            <a:spLocks noGrp="1"/>
          </p:cNvSpPr>
          <p:nvPr>
            <p:ph idx="1"/>
          </p:nvPr>
        </p:nvSpPr>
        <p:spPr>
          <a:xfrm>
            <a:off x="457200" y="1065092"/>
            <a:ext cx="8229600" cy="5334000"/>
          </a:xfrm>
        </p:spPr>
        <p:txBody>
          <a:bodyPr/>
          <a:lstStyle/>
          <a:p>
            <a:r>
              <a:rPr lang="zh-CN" altLang="en-US" dirty="0"/>
              <a:t>糖尿病风险</a:t>
            </a:r>
            <a:r>
              <a:rPr lang="zh-CN" altLang="en-US" dirty="0" smtClean="0"/>
              <a:t>评分：</a:t>
            </a:r>
            <a:r>
              <a:rPr lang="zh-CN" altLang="en-US" dirty="0"/>
              <a:t>对</a:t>
            </a:r>
            <a:r>
              <a:rPr lang="en-US" altLang="zh-CN" dirty="0"/>
              <a:t>7</a:t>
            </a:r>
            <a:r>
              <a:rPr lang="zh-CN" altLang="en-US" dirty="0"/>
              <a:t>个危险因素进行</a:t>
            </a:r>
            <a:r>
              <a:rPr lang="zh-CN" altLang="en-US" dirty="0" smtClean="0"/>
              <a:t>量化评分</a:t>
            </a:r>
            <a:r>
              <a:rPr lang="zh-CN" altLang="en-US" dirty="0"/>
              <a:t>，包括年龄、体质指数、腰围、体力活动、饮食</a:t>
            </a:r>
            <a:r>
              <a:rPr lang="zh-CN" altLang="en-US" dirty="0" smtClean="0"/>
              <a:t>习惯</a:t>
            </a:r>
            <a:r>
              <a:rPr lang="zh-CN" altLang="en-US" dirty="0"/>
              <a:t>、有否高血压或服降压药史、有否血糖升高</a:t>
            </a:r>
            <a:r>
              <a:rPr lang="zh-CN" altLang="en-US" dirty="0" smtClean="0"/>
              <a:t>史</a:t>
            </a:r>
            <a:endParaRPr lang="zh-CN" altLang="en-US" dirty="0"/>
          </a:p>
          <a:p>
            <a:r>
              <a:rPr lang="zh-CN" altLang="en-US" dirty="0"/>
              <a:t>危险因素的分值分布情况如下</a:t>
            </a:r>
            <a:r>
              <a:rPr lang="zh-CN" altLang="en-US" dirty="0" smtClean="0"/>
              <a:t>：</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18</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3742607534"/>
              </p:ext>
            </p:extLst>
          </p:nvPr>
        </p:nvGraphicFramePr>
        <p:xfrm>
          <a:off x="535650" y="2849245"/>
          <a:ext cx="4108359" cy="3352800"/>
        </p:xfrm>
        <a:graphic>
          <a:graphicData uri="http://schemas.openxmlformats.org/drawingml/2006/table">
            <a:tbl>
              <a:tblPr firstRow="1" bandRow="1">
                <a:tableStyleId>{C083E6E3-FA7D-4D7B-A595-EF9225AFEA82}</a:tableStyleId>
              </a:tblPr>
              <a:tblGrid>
                <a:gridCol w="757771"/>
                <a:gridCol w="2690954"/>
                <a:gridCol w="659634"/>
              </a:tblGrid>
              <a:tr h="234064">
                <a:tc gridSpan="2">
                  <a:txBody>
                    <a:bodyPr/>
                    <a:lstStyle/>
                    <a:p>
                      <a:r>
                        <a:rPr lang="zh-CN" altLang="en-US" sz="1600" dirty="0" smtClean="0">
                          <a:solidFill>
                            <a:srgbClr val="0070C0"/>
                          </a:solidFill>
                          <a:latin typeface="微软雅黑" panose="020B0503020204020204" pitchFamily="34" charset="-122"/>
                          <a:ea typeface="微软雅黑" panose="020B0503020204020204" pitchFamily="34" charset="-122"/>
                        </a:rPr>
                        <a:t>危险因素</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sz="1200" b="1" dirty="0">
                        <a:solidFill>
                          <a:schemeClr val="tx2"/>
                        </a:solidFill>
                      </a:endParaRPr>
                    </a:p>
                  </a:txBody>
                  <a:tcPr/>
                </a:tc>
                <a:tc>
                  <a:txBody>
                    <a:bodyPr/>
                    <a:lstStyle/>
                    <a:p>
                      <a:r>
                        <a:rPr lang="zh-CN" altLang="en-US" sz="1600" dirty="0" smtClean="0">
                          <a:solidFill>
                            <a:srgbClr val="0070C0"/>
                          </a:solidFill>
                          <a:latin typeface="微软雅黑" panose="020B0503020204020204" pitchFamily="34" charset="-122"/>
                          <a:ea typeface="微软雅黑" panose="020B0503020204020204" pitchFamily="34" charset="-122"/>
                        </a:rPr>
                        <a:t>评分</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rowSpan="3">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年龄</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&lt;45</a:t>
                      </a:r>
                      <a:r>
                        <a:rPr lang="zh-CN" altLang="en-US" sz="1200" dirty="0" smtClean="0">
                          <a:solidFill>
                            <a:srgbClr val="0070C0"/>
                          </a:solidFill>
                          <a:latin typeface="微软雅黑" panose="020B0503020204020204" pitchFamily="34" charset="-122"/>
                          <a:ea typeface="微软雅黑" panose="020B0503020204020204" pitchFamily="34" charset="-122"/>
                        </a:rPr>
                        <a:t>岁</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vMerge="1">
                  <a:txBody>
                    <a:bodyPr/>
                    <a:lstStyle/>
                    <a:p>
                      <a:endParaRPr lang="zh-CN" altLang="en-US" dirty="0"/>
                    </a:p>
                  </a:txBody>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45~54</a:t>
                      </a:r>
                      <a:r>
                        <a:rPr lang="zh-CN" altLang="en-US" sz="1200" dirty="0" smtClean="0">
                          <a:solidFill>
                            <a:srgbClr val="0070C0"/>
                          </a:solidFill>
                          <a:latin typeface="微软雅黑" panose="020B0503020204020204" pitchFamily="34" charset="-122"/>
                          <a:ea typeface="微软雅黑" panose="020B0503020204020204" pitchFamily="34" charset="-122"/>
                        </a:rPr>
                        <a:t>岁</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vMerge="1">
                  <a:txBody>
                    <a:bodyPr/>
                    <a:lstStyle/>
                    <a:p>
                      <a:endParaRPr lang="zh-CN" altLang="en-US" dirty="0"/>
                    </a:p>
                  </a:txBody>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55~64</a:t>
                      </a:r>
                      <a:r>
                        <a:rPr lang="zh-CN" altLang="en-US" sz="1200" dirty="0" smtClean="0">
                          <a:solidFill>
                            <a:srgbClr val="0070C0"/>
                          </a:solidFill>
                          <a:latin typeface="微软雅黑" panose="020B0503020204020204" pitchFamily="34" charset="-122"/>
                          <a:ea typeface="微软雅黑" panose="020B0503020204020204" pitchFamily="34" charset="-122"/>
                        </a:rPr>
                        <a:t>岁</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3</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rowSpan="3">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体质</a:t>
                      </a:r>
                      <a:endParaRPr lang="en-US" altLang="zh-CN" sz="1200" dirty="0" smtClean="0">
                        <a:solidFill>
                          <a:srgbClr val="0070C0"/>
                        </a:solidFill>
                        <a:latin typeface="微软雅黑" panose="020B0503020204020204" pitchFamily="34" charset="-122"/>
                        <a:ea typeface="微软雅黑" panose="020B0503020204020204" pitchFamily="34" charset="-122"/>
                      </a:endParaRPr>
                    </a:p>
                    <a:p>
                      <a:r>
                        <a:rPr lang="zh-CN" altLang="en-US" sz="1200" dirty="0" smtClean="0">
                          <a:solidFill>
                            <a:srgbClr val="0070C0"/>
                          </a:solidFill>
                          <a:latin typeface="微软雅黑" panose="020B0503020204020204" pitchFamily="34" charset="-122"/>
                          <a:ea typeface="微软雅黑" panose="020B0503020204020204" pitchFamily="34" charset="-122"/>
                        </a:rPr>
                        <a:t>指数</a:t>
                      </a:r>
                      <a:endParaRPr lang="zh-CN" altLang="en-US" sz="1200" b="1" baseline="3000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&lt;25kg/m</a:t>
                      </a:r>
                      <a:r>
                        <a:rPr lang="en-US" altLang="zh-CN" sz="1200" baseline="30000" dirty="0" smtClean="0">
                          <a:solidFill>
                            <a:srgbClr val="0070C0"/>
                          </a:solidFill>
                          <a:latin typeface="微软雅黑" panose="020B0503020204020204" pitchFamily="34" charset="-122"/>
                          <a:ea typeface="微软雅黑" panose="020B0503020204020204" pitchFamily="34" charset="-122"/>
                        </a:rPr>
                        <a:t>2</a:t>
                      </a:r>
                      <a:endParaRPr lang="zh-CN" altLang="en-US" sz="1200" b="1" baseline="3000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vMerge="1">
                  <a:txBody>
                    <a:bodyPr/>
                    <a:lstStyle/>
                    <a:p>
                      <a:endParaRPr lang="zh-CN" altLang="en-US" dirty="0"/>
                    </a:p>
                  </a:txBody>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25~30kg/m</a:t>
                      </a:r>
                      <a:r>
                        <a:rPr lang="en-US" altLang="zh-CN" sz="1200" baseline="30000"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1</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785">
                <a:tc vMerge="1">
                  <a:txBody>
                    <a:bodyPr/>
                    <a:lstStyle/>
                    <a:p>
                      <a:endParaRPr lang="zh-CN" altLang="en-US" dirty="0"/>
                    </a:p>
                  </a:txBody>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&gt;30kg/m</a:t>
                      </a:r>
                      <a:r>
                        <a:rPr lang="en-US" altLang="zh-CN" sz="1200" baseline="30000"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3</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61735">
                <a:tc row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0070C0"/>
                          </a:solidFill>
                          <a:latin typeface="微软雅黑" panose="020B0503020204020204" pitchFamily="34" charset="-122"/>
                          <a:ea typeface="微软雅黑" panose="020B0503020204020204" pitchFamily="34" charset="-122"/>
                        </a:rPr>
                        <a:t>腰围</a:t>
                      </a:r>
                      <a:endParaRPr lang="en-US" altLang="zh-CN" sz="12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0070C0"/>
                          </a:solidFill>
                          <a:latin typeface="微软雅黑" panose="020B0503020204020204" pitchFamily="34" charset="-122"/>
                          <a:ea typeface="微软雅黑" panose="020B0503020204020204" pitchFamily="34" charset="-122"/>
                        </a:rPr>
                        <a:t>男性：</a:t>
                      </a:r>
                      <a:r>
                        <a:rPr lang="en-US" altLang="zh-CN" sz="1200" dirty="0" smtClean="0">
                          <a:solidFill>
                            <a:srgbClr val="0070C0"/>
                          </a:solidFill>
                          <a:latin typeface="微软雅黑" panose="020B0503020204020204" pitchFamily="34" charset="-122"/>
                          <a:ea typeface="微软雅黑" panose="020B0503020204020204" pitchFamily="34" charset="-122"/>
                        </a:rPr>
                        <a:t>&lt;94 cm /</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0070C0"/>
                          </a:solidFill>
                          <a:latin typeface="微软雅黑" panose="020B0503020204020204" pitchFamily="34" charset="-122"/>
                          <a:ea typeface="微软雅黑" panose="020B0503020204020204" pitchFamily="34" charset="-122"/>
                        </a:rPr>
                        <a:t>女性：</a:t>
                      </a:r>
                      <a:r>
                        <a:rPr lang="en-US" altLang="zh-CN" sz="1200" dirty="0" smtClean="0">
                          <a:solidFill>
                            <a:srgbClr val="0070C0"/>
                          </a:solidFill>
                          <a:latin typeface="微软雅黑" panose="020B0503020204020204" pitchFamily="34" charset="-122"/>
                          <a:ea typeface="微软雅黑" panose="020B0503020204020204" pitchFamily="34" charset="-122"/>
                        </a:rPr>
                        <a:t>&lt;80 cm</a:t>
                      </a:r>
                      <a:endParaRPr lang="en-US" altLang="zh-CN" sz="12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61735">
                <a:tc vMerge="1">
                  <a:txBody>
                    <a:bodyPr/>
                    <a:lstStyle/>
                    <a:p>
                      <a:endParaRPr lang="zh-CN" altLang="en-US" dirty="0"/>
                    </a:p>
                  </a:txBody>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男性：</a:t>
                      </a:r>
                      <a:r>
                        <a:rPr lang="en-US" altLang="zh-CN" sz="1200" dirty="0" smtClean="0">
                          <a:solidFill>
                            <a:srgbClr val="0070C0"/>
                          </a:solidFill>
                          <a:latin typeface="微软雅黑" panose="020B0503020204020204" pitchFamily="34" charset="-122"/>
                          <a:ea typeface="微软雅黑" panose="020B0503020204020204" pitchFamily="34" charset="-122"/>
                        </a:rPr>
                        <a:t>94~102 cm / </a:t>
                      </a:r>
                    </a:p>
                    <a:p>
                      <a:r>
                        <a:rPr lang="zh-CN" altLang="en-US" sz="1200" dirty="0" smtClean="0">
                          <a:solidFill>
                            <a:srgbClr val="0070C0"/>
                          </a:solidFill>
                          <a:latin typeface="微软雅黑" panose="020B0503020204020204" pitchFamily="34" charset="-122"/>
                          <a:ea typeface="微软雅黑" panose="020B0503020204020204" pitchFamily="34" charset="-122"/>
                        </a:rPr>
                        <a:t>女性：</a:t>
                      </a:r>
                      <a:r>
                        <a:rPr lang="en-US" altLang="zh-CN" sz="1200" dirty="0" smtClean="0">
                          <a:solidFill>
                            <a:srgbClr val="0070C0"/>
                          </a:solidFill>
                          <a:latin typeface="微软雅黑" panose="020B0503020204020204" pitchFamily="34" charset="-122"/>
                          <a:ea typeface="微软雅黑" panose="020B0503020204020204" pitchFamily="34" charset="-122"/>
                        </a:rPr>
                        <a:t>80~88 cm</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3</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61735">
                <a:tc vMerge="1">
                  <a:txBody>
                    <a:bodyPr/>
                    <a:lstStyle/>
                    <a:p>
                      <a:endParaRPr lang="zh-CN" altLang="en-US" dirty="0"/>
                    </a:p>
                  </a:txBody>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男性：≥</a:t>
                      </a:r>
                      <a:r>
                        <a:rPr lang="en-US" altLang="zh-CN" sz="1200" dirty="0" smtClean="0">
                          <a:solidFill>
                            <a:srgbClr val="0070C0"/>
                          </a:solidFill>
                          <a:latin typeface="微软雅黑" panose="020B0503020204020204" pitchFamily="34" charset="-122"/>
                          <a:ea typeface="微软雅黑" panose="020B0503020204020204" pitchFamily="34" charset="-122"/>
                        </a:rPr>
                        <a:t>102 cm / </a:t>
                      </a:r>
                    </a:p>
                    <a:p>
                      <a:r>
                        <a:rPr lang="zh-CN" altLang="en-US" sz="1200" dirty="0" smtClean="0">
                          <a:solidFill>
                            <a:srgbClr val="0070C0"/>
                          </a:solidFill>
                          <a:latin typeface="微软雅黑" panose="020B0503020204020204" pitchFamily="34" charset="-122"/>
                          <a:ea typeface="微软雅黑" panose="020B0503020204020204" pitchFamily="34" charset="-122"/>
                        </a:rPr>
                        <a:t>女性：≥</a:t>
                      </a:r>
                      <a:r>
                        <a:rPr lang="en-US" altLang="zh-CN" sz="1200" dirty="0" smtClean="0">
                          <a:solidFill>
                            <a:srgbClr val="0070C0"/>
                          </a:solidFill>
                          <a:latin typeface="微软雅黑" panose="020B0503020204020204" pitchFamily="34" charset="-122"/>
                          <a:ea typeface="微软雅黑" panose="020B0503020204020204" pitchFamily="34" charset="-122"/>
                        </a:rPr>
                        <a:t>88 cm</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4</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413422813"/>
              </p:ext>
            </p:extLst>
          </p:nvPr>
        </p:nvGraphicFramePr>
        <p:xfrm>
          <a:off x="4860032" y="2849245"/>
          <a:ext cx="3798164" cy="3006811"/>
        </p:xfrm>
        <a:graphic>
          <a:graphicData uri="http://schemas.openxmlformats.org/drawingml/2006/table">
            <a:tbl>
              <a:tblPr firstRow="1" bandRow="1">
                <a:tableStyleId>{C083E6E3-FA7D-4D7B-A595-EF9225AFEA82}</a:tableStyleId>
              </a:tblPr>
              <a:tblGrid>
                <a:gridCol w="1448540"/>
                <a:gridCol w="1656184"/>
                <a:gridCol w="693440"/>
              </a:tblGrid>
              <a:tr h="266906">
                <a:tc gridSpan="2">
                  <a:txBody>
                    <a:bodyPr/>
                    <a:lstStyle/>
                    <a:p>
                      <a:r>
                        <a:rPr lang="zh-CN" altLang="en-US" sz="1600" dirty="0" smtClean="0">
                          <a:solidFill>
                            <a:srgbClr val="0070C0"/>
                          </a:solidFill>
                          <a:latin typeface="微软雅黑" panose="020B0503020204020204" pitchFamily="34" charset="-122"/>
                          <a:ea typeface="微软雅黑" panose="020B0503020204020204" pitchFamily="34" charset="-122"/>
                        </a:rPr>
                        <a:t>危险因素</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sz="1200" b="1" dirty="0">
                        <a:solidFill>
                          <a:schemeClr val="tx2"/>
                        </a:solidFill>
                      </a:endParaRPr>
                    </a:p>
                  </a:txBody>
                  <a:tcPr/>
                </a:tc>
                <a:tc>
                  <a:txBody>
                    <a:bodyPr/>
                    <a:lstStyle/>
                    <a:p>
                      <a:r>
                        <a:rPr lang="zh-CN" altLang="en-US" sz="1600" dirty="0" smtClean="0">
                          <a:solidFill>
                            <a:srgbClr val="0070C0"/>
                          </a:solidFill>
                          <a:latin typeface="微软雅黑" panose="020B0503020204020204" pitchFamily="34" charset="-122"/>
                          <a:ea typeface="微软雅黑" panose="020B0503020204020204" pitchFamily="34" charset="-122"/>
                        </a:rPr>
                        <a:t>评分</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rowSpan="2">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服用降压药</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是</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vMerge="1">
                  <a:txBody>
                    <a:bodyPr/>
                    <a:lstStyle/>
                    <a:p>
                      <a:endParaRPr lang="zh-CN" altLang="en-US" sz="1400" dirty="0"/>
                    </a:p>
                  </a:txBody>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否</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rowSpan="2">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每周体育活动时间</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a:t>
                      </a:r>
                      <a:r>
                        <a:rPr lang="en-US" altLang="zh-CN" sz="1200" dirty="0" smtClean="0">
                          <a:solidFill>
                            <a:srgbClr val="0070C0"/>
                          </a:solidFill>
                          <a:latin typeface="微软雅黑" panose="020B0503020204020204" pitchFamily="34" charset="-122"/>
                          <a:ea typeface="微软雅黑" panose="020B0503020204020204" pitchFamily="34" charset="-122"/>
                        </a:rPr>
                        <a:t>4 h/</a:t>
                      </a:r>
                      <a:r>
                        <a:rPr lang="zh-CN" altLang="en-US" sz="1200" dirty="0" smtClean="0">
                          <a:solidFill>
                            <a:srgbClr val="0070C0"/>
                          </a:solidFill>
                          <a:latin typeface="微软雅黑" panose="020B0503020204020204" pitchFamily="34" charset="-122"/>
                          <a:ea typeface="微软雅黑" panose="020B0503020204020204" pitchFamily="34" charset="-122"/>
                        </a:rPr>
                        <a:t>周</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vMerge="1">
                  <a:txBody>
                    <a:bodyPr/>
                    <a:lstStyle/>
                    <a:p>
                      <a:endParaRPr lang="zh-CN" altLang="en-US" sz="1400" dirty="0"/>
                    </a:p>
                  </a:txBody>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&lt;4 h/</a:t>
                      </a:r>
                      <a:r>
                        <a:rPr lang="zh-CN" altLang="en-US" sz="1200" dirty="0" smtClean="0">
                          <a:solidFill>
                            <a:srgbClr val="0070C0"/>
                          </a:solidFill>
                          <a:latin typeface="微软雅黑" panose="020B0503020204020204" pitchFamily="34" charset="-122"/>
                          <a:ea typeface="微软雅黑" panose="020B0503020204020204" pitchFamily="34" charset="-122"/>
                        </a:rPr>
                        <a:t>周</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rowSpan="2">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每日食用蔬菜水果</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是</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vMerge="1">
                  <a:txBody>
                    <a:bodyPr/>
                    <a:lstStyle/>
                    <a:p>
                      <a:endParaRPr lang="zh-CN" altLang="en-US" sz="1400" dirty="0"/>
                    </a:p>
                  </a:txBody>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否</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1</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16333">
                <a:tc rowSpan="2">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既往血糖情况</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无异常</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0</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44843">
                <a:tc vMerge="1">
                  <a:txBody>
                    <a:bodyPr/>
                    <a:lstStyle/>
                    <a:p>
                      <a:endParaRPr lang="zh-CN" altLang="en-US" sz="1400" dirty="0"/>
                    </a:p>
                  </a:txBody>
                  <a:tcPr/>
                </a:tc>
                <a:tc>
                  <a:txBody>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诊断为糖尿病或隐性糖尿病</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5</a:t>
                      </a:r>
                      <a:endParaRPr lang="zh-CN" altLang="en-US" sz="1200" b="1"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7" name="矩形 6"/>
          <p:cNvSpPr/>
          <p:nvPr/>
        </p:nvSpPr>
        <p:spPr>
          <a:xfrm>
            <a:off x="397813" y="6627168"/>
            <a:ext cx="2613216" cy="230832"/>
          </a:xfrm>
          <a:prstGeom prst="rect">
            <a:avLst/>
          </a:prstGeom>
        </p:spPr>
        <p:txBody>
          <a:bodyPr wrap="none">
            <a:spAutoFit/>
          </a:bodyPr>
          <a:lstStyle/>
          <a:p>
            <a:r>
              <a:rPr lang="zh-CN" altLang="en-US" sz="900" dirty="0">
                <a:solidFill>
                  <a:schemeClr val="tx2"/>
                </a:solidFill>
                <a:latin typeface="Verdana" panose="020B0604030504040204" pitchFamily="34" charset="0"/>
                <a:ea typeface="微软雅黑" panose="020B0503020204020204" pitchFamily="34" charset="-122"/>
              </a:rPr>
              <a:t>王</a:t>
            </a:r>
            <a:r>
              <a:rPr lang="zh-CN" altLang="en-US" sz="900" dirty="0" smtClean="0">
                <a:solidFill>
                  <a:schemeClr val="tx2"/>
                </a:solidFill>
                <a:latin typeface="Verdana" panose="020B0604030504040204" pitchFamily="34" charset="0"/>
                <a:ea typeface="微软雅黑" panose="020B0503020204020204" pitchFamily="34" charset="-122"/>
              </a:rPr>
              <a:t>玉</a:t>
            </a:r>
            <a:r>
              <a:rPr lang="en-US" altLang="zh-CN" sz="900" dirty="0" smtClean="0">
                <a:solidFill>
                  <a:schemeClr val="tx2"/>
                </a:solidFill>
                <a:latin typeface="Verdana" panose="020B0604030504040204" pitchFamily="34" charset="0"/>
                <a:ea typeface="微软雅黑" panose="020B0503020204020204" pitchFamily="34" charset="-122"/>
              </a:rPr>
              <a:t>,</a:t>
            </a:r>
            <a:r>
              <a:rPr lang="zh-CN" altLang="en-US" sz="900" dirty="0" smtClean="0">
                <a:solidFill>
                  <a:schemeClr val="tx2"/>
                </a:solidFill>
                <a:latin typeface="Verdana" panose="020B0604030504040204" pitchFamily="34" charset="0"/>
                <a:ea typeface="微软雅黑" panose="020B0503020204020204" pitchFamily="34" charset="-122"/>
              </a:rPr>
              <a:t>等</a:t>
            </a:r>
            <a:r>
              <a:rPr lang="en-US" altLang="zh-CN" sz="900" dirty="0" smtClean="0">
                <a:solidFill>
                  <a:schemeClr val="tx2"/>
                </a:solidFill>
                <a:latin typeface="Verdana" panose="020B0604030504040204" pitchFamily="34" charset="0"/>
                <a:ea typeface="微软雅黑" panose="020B0503020204020204" pitchFamily="34" charset="-122"/>
              </a:rPr>
              <a:t>.</a:t>
            </a:r>
            <a:r>
              <a:rPr lang="zh-CN" altLang="en-US" sz="900" dirty="0" smtClean="0">
                <a:solidFill>
                  <a:schemeClr val="tx2"/>
                </a:solidFill>
                <a:latin typeface="Verdana" panose="020B0604030504040204" pitchFamily="34" charset="0"/>
                <a:ea typeface="微软雅黑" panose="020B0503020204020204" pitchFamily="34" charset="-122"/>
              </a:rPr>
              <a:t>中华</a:t>
            </a:r>
            <a:r>
              <a:rPr lang="zh-CN" altLang="en-US" sz="900" dirty="0">
                <a:solidFill>
                  <a:schemeClr val="tx2"/>
                </a:solidFill>
                <a:latin typeface="Verdana" panose="020B0604030504040204" pitchFamily="34" charset="0"/>
                <a:ea typeface="微软雅黑" panose="020B0503020204020204" pitchFamily="34" charset="-122"/>
              </a:rPr>
              <a:t>糖尿病</a:t>
            </a:r>
            <a:r>
              <a:rPr lang="zh-CN" altLang="en-US" sz="900" dirty="0" smtClean="0">
                <a:solidFill>
                  <a:schemeClr val="tx2"/>
                </a:solidFill>
                <a:latin typeface="Verdana" panose="020B0604030504040204" pitchFamily="34" charset="0"/>
                <a:ea typeface="微软雅黑" panose="020B0503020204020204" pitchFamily="34" charset="-122"/>
              </a:rPr>
              <a:t>杂志</a:t>
            </a:r>
            <a:r>
              <a:rPr lang="en-US" altLang="zh-CN" sz="900" dirty="0" smtClean="0">
                <a:solidFill>
                  <a:schemeClr val="tx2"/>
                </a:solidFill>
                <a:latin typeface="Verdana" panose="020B0604030504040204" pitchFamily="34" charset="0"/>
                <a:ea typeface="微软雅黑" panose="020B0503020204020204" pitchFamily="34" charset="-122"/>
              </a:rPr>
              <a:t>.2015;7(8):498-503</a:t>
            </a:r>
            <a:endParaRPr lang="zh-CN" altLang="en-US" sz="900" dirty="0">
              <a:solidFill>
                <a:schemeClr val="tx2"/>
              </a:solidFill>
              <a:latin typeface="Verdana" panose="020B0604030504040204" pitchFamily="34" charset="0"/>
              <a:ea typeface="微软雅黑" panose="020B0503020204020204" pitchFamily="34" charset="-122"/>
            </a:endParaRPr>
          </a:p>
        </p:txBody>
      </p:sp>
    </p:spTree>
    <p:extLst>
      <p:ext uri="{BB962C8B-B14F-4D97-AF65-F5344CB8AC3E}">
        <p14:creationId xmlns:p14="http://schemas.microsoft.com/office/powerpoint/2010/main" val="12419086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糖尿病风险</a:t>
            </a:r>
            <a:r>
              <a:rPr lang="zh-CN" altLang="en-US" dirty="0" smtClean="0"/>
              <a:t>评分可筛查</a:t>
            </a:r>
            <a:r>
              <a:rPr lang="en-US" altLang="zh-CN" dirty="0" smtClean="0"/>
              <a:t>NFLD</a:t>
            </a:r>
            <a:r>
              <a:rPr lang="zh-CN" altLang="en-US" dirty="0" smtClean="0"/>
              <a:t>肝脏脂肪变性</a:t>
            </a:r>
            <a:endParaRPr lang="zh-CN" altLang="en-US" dirty="0"/>
          </a:p>
        </p:txBody>
      </p:sp>
      <p:sp>
        <p:nvSpPr>
          <p:cNvPr id="3" name="内容占位符 2"/>
          <p:cNvSpPr>
            <a:spLocks noGrp="1"/>
          </p:cNvSpPr>
          <p:nvPr>
            <p:ph idx="1"/>
          </p:nvPr>
        </p:nvSpPr>
        <p:spPr>
          <a:xfrm>
            <a:off x="4355976" y="2142206"/>
            <a:ext cx="4302220" cy="3065253"/>
          </a:xfrm>
        </p:spPr>
        <p:txBody>
          <a:bodyPr/>
          <a:lstStyle/>
          <a:p>
            <a:pPr>
              <a:buClr>
                <a:schemeClr val="tx2"/>
              </a:buClr>
              <a:buFont typeface="Wingdings" panose="05000000000000000000" pitchFamily="2" charset="2"/>
              <a:buChar char=""/>
            </a:pPr>
            <a:r>
              <a:rPr lang="zh-CN" altLang="en-US" sz="1600" dirty="0"/>
              <a:t>用糖尿病风险评分评估肝脏脂肪变性</a:t>
            </a:r>
            <a:r>
              <a:rPr lang="zh-CN" altLang="en-US" sz="1600" dirty="0" smtClean="0"/>
              <a:t>患病率的</a:t>
            </a:r>
            <a:r>
              <a:rPr lang="en-US" altLang="zh-CN" sz="1600" dirty="0"/>
              <a:t>ROC </a:t>
            </a:r>
            <a:r>
              <a:rPr lang="zh-CN" altLang="en-US" sz="1600" dirty="0"/>
              <a:t>曲线下面积为</a:t>
            </a:r>
            <a:r>
              <a:rPr lang="en-US" altLang="zh-CN" sz="1600" dirty="0"/>
              <a:t>0.77[95% </a:t>
            </a:r>
            <a:r>
              <a:rPr lang="zh-CN" altLang="en-US" sz="1600" dirty="0"/>
              <a:t>可信区间</a:t>
            </a:r>
            <a:r>
              <a:rPr lang="en-US" altLang="zh-CN" sz="1600" dirty="0"/>
              <a:t>(CI</a:t>
            </a:r>
            <a:r>
              <a:rPr lang="en-US" altLang="zh-CN" sz="1600" dirty="0" smtClean="0"/>
              <a:t>):0.74</a:t>
            </a:r>
            <a:r>
              <a:rPr lang="zh-CN" altLang="en-US" sz="1600" dirty="0"/>
              <a:t>～</a:t>
            </a:r>
            <a:r>
              <a:rPr lang="en-US" altLang="zh-CN" sz="1600" dirty="0"/>
              <a:t>0.78]</a:t>
            </a:r>
            <a:r>
              <a:rPr lang="zh-CN" altLang="en-US" sz="1600" dirty="0"/>
              <a:t>，男性</a:t>
            </a:r>
            <a:r>
              <a:rPr lang="zh-CN" altLang="en-US" sz="1600" dirty="0" smtClean="0"/>
              <a:t>为</a:t>
            </a:r>
            <a:r>
              <a:rPr lang="en-US" altLang="zh-CN" sz="1600" dirty="0" smtClean="0"/>
              <a:t>0.75(95%CI:0.70</a:t>
            </a:r>
            <a:r>
              <a:rPr lang="zh-CN" altLang="en-US" sz="1600" dirty="0"/>
              <a:t>～</a:t>
            </a:r>
            <a:r>
              <a:rPr lang="en-US" altLang="zh-CN" sz="1600" dirty="0"/>
              <a:t>0.79)</a:t>
            </a:r>
            <a:r>
              <a:rPr lang="zh-CN" altLang="en-US" sz="1600" dirty="0"/>
              <a:t>，</a:t>
            </a:r>
            <a:r>
              <a:rPr lang="zh-CN" altLang="en-US" sz="1600" dirty="0" smtClean="0"/>
              <a:t>女性为</a:t>
            </a:r>
            <a:r>
              <a:rPr lang="en-US" altLang="zh-CN" sz="1600" dirty="0"/>
              <a:t>0.80(95%CI:0.79</a:t>
            </a:r>
            <a:r>
              <a:rPr lang="zh-CN" altLang="en-US" sz="1600" dirty="0"/>
              <a:t>～</a:t>
            </a:r>
            <a:r>
              <a:rPr lang="en-US" altLang="zh-CN" sz="1600" dirty="0"/>
              <a:t>0.84</a:t>
            </a:r>
            <a:r>
              <a:rPr lang="en-US" altLang="zh-CN" sz="1600" dirty="0" smtClean="0"/>
              <a:t>)</a:t>
            </a:r>
          </a:p>
          <a:p>
            <a:pPr>
              <a:buClr>
                <a:schemeClr val="tx2"/>
              </a:buClr>
              <a:buFont typeface="Wingdings" panose="05000000000000000000" pitchFamily="2" charset="2"/>
              <a:buChar char=""/>
            </a:pPr>
            <a:r>
              <a:rPr lang="zh-CN" altLang="en-US" sz="1600" dirty="0" smtClean="0"/>
              <a:t>在</a:t>
            </a:r>
            <a:r>
              <a:rPr lang="zh-CN" altLang="en-US" sz="1600" dirty="0"/>
              <a:t>最佳诊断截点（</a:t>
            </a:r>
            <a:r>
              <a:rPr lang="zh-CN" altLang="en-US" sz="1600" dirty="0" smtClean="0"/>
              <a:t>糖尿病</a:t>
            </a:r>
            <a:r>
              <a:rPr lang="zh-CN" altLang="en-US" sz="1600" dirty="0"/>
              <a:t>风险评分</a:t>
            </a:r>
            <a:r>
              <a:rPr lang="en-US" altLang="zh-CN" sz="1600" dirty="0"/>
              <a:t>=7</a:t>
            </a:r>
            <a:r>
              <a:rPr lang="zh-CN" altLang="en-US" sz="1600" dirty="0"/>
              <a:t>分），</a:t>
            </a:r>
            <a:r>
              <a:rPr lang="zh-CN" altLang="en-US" sz="1600" dirty="0">
                <a:solidFill>
                  <a:srgbClr val="C00000"/>
                </a:solidFill>
              </a:rPr>
              <a:t>诊断肝脏脂肪变性的敏感度</a:t>
            </a:r>
            <a:r>
              <a:rPr lang="zh-CN" altLang="en-US" sz="1600" dirty="0" smtClean="0">
                <a:solidFill>
                  <a:srgbClr val="C00000"/>
                </a:solidFill>
              </a:rPr>
              <a:t>为</a:t>
            </a:r>
            <a:r>
              <a:rPr lang="en-US" altLang="zh-CN" sz="1600" dirty="0" smtClean="0">
                <a:solidFill>
                  <a:srgbClr val="C00000"/>
                </a:solidFill>
              </a:rPr>
              <a:t>71.0</a:t>
            </a:r>
            <a:r>
              <a:rPr lang="en-US" altLang="zh-CN" sz="1600" dirty="0">
                <a:solidFill>
                  <a:srgbClr val="C00000"/>
                </a:solidFill>
              </a:rPr>
              <a:t>%</a:t>
            </a:r>
            <a:r>
              <a:rPr lang="zh-CN" altLang="en-US" sz="1600" dirty="0">
                <a:solidFill>
                  <a:srgbClr val="C00000"/>
                </a:solidFill>
              </a:rPr>
              <a:t>，特异度为</a:t>
            </a:r>
            <a:r>
              <a:rPr lang="en-US" altLang="zh-CN" sz="1600" dirty="0">
                <a:solidFill>
                  <a:srgbClr val="C00000"/>
                </a:solidFill>
              </a:rPr>
              <a:t>72.4%</a:t>
            </a:r>
            <a:endParaRPr lang="zh-CN" altLang="en-US" sz="1600" dirty="0">
              <a:solidFill>
                <a:srgbClr val="C0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19</a:t>
            </a:fld>
            <a:endParaRPr lang="zh-CN" altLang="en-US"/>
          </a:p>
        </p:txBody>
      </p:sp>
      <p:pic>
        <p:nvPicPr>
          <p:cNvPr id="5" name="图片 4"/>
          <p:cNvPicPr>
            <a:picLocks noChangeAspect="1"/>
          </p:cNvPicPr>
          <p:nvPr/>
        </p:nvPicPr>
        <p:blipFill rotWithShape="1">
          <a:blip r:embed="rId3"/>
          <a:srcRect l="5334" t="8650" r="2668"/>
          <a:stretch/>
        </p:blipFill>
        <p:spPr>
          <a:xfrm>
            <a:off x="683568" y="2142207"/>
            <a:ext cx="3600400" cy="2983895"/>
          </a:xfrm>
          <a:prstGeom prst="rect">
            <a:avLst/>
          </a:prstGeom>
        </p:spPr>
      </p:pic>
      <p:sp>
        <p:nvSpPr>
          <p:cNvPr id="7" name="矩形 6"/>
          <p:cNvSpPr/>
          <p:nvPr/>
        </p:nvSpPr>
        <p:spPr>
          <a:xfrm>
            <a:off x="683568" y="1360031"/>
            <a:ext cx="7776864" cy="400110"/>
          </a:xfrm>
          <a:prstGeom prst="rect">
            <a:avLst/>
          </a:prstGeom>
        </p:spPr>
        <p:txBody>
          <a:bodyPr wrap="square">
            <a:spAutoFit/>
          </a:bodyPr>
          <a:lstStyle/>
          <a:p>
            <a:r>
              <a:rPr lang="zh-CN" altLang="en-US" sz="2000" b="1" dirty="0">
                <a:solidFill>
                  <a:srgbClr val="0070C0"/>
                </a:solidFill>
                <a:latin typeface="微软雅黑" panose="020B0503020204020204" pitchFamily="34" charset="-122"/>
                <a:ea typeface="微软雅黑" panose="020B0503020204020204" pitchFamily="34" charset="-122"/>
              </a:rPr>
              <a:t>用糖尿病风险评分评估肝脏脂肪变性患病率的</a:t>
            </a:r>
            <a:r>
              <a:rPr lang="zh-CN" altLang="en-US" sz="2000" b="1" dirty="0" smtClean="0">
                <a:solidFill>
                  <a:srgbClr val="0070C0"/>
                </a:solidFill>
                <a:latin typeface="微软雅黑" panose="020B0503020204020204" pitchFamily="34" charset="-122"/>
                <a:ea typeface="微软雅黑" panose="020B0503020204020204" pitchFamily="34" charset="-122"/>
              </a:rPr>
              <a:t>受试者</a:t>
            </a:r>
            <a:r>
              <a:rPr lang="zh-CN" altLang="en-US" sz="2000" b="1" dirty="0">
                <a:solidFill>
                  <a:srgbClr val="0070C0"/>
                </a:solidFill>
                <a:latin typeface="微软雅黑" panose="020B0503020204020204" pitchFamily="34" charset="-122"/>
                <a:ea typeface="微软雅黑" panose="020B0503020204020204" pitchFamily="34" charset="-122"/>
              </a:rPr>
              <a:t>工作特征曲线</a:t>
            </a:r>
          </a:p>
        </p:txBody>
      </p:sp>
      <p:sp>
        <p:nvSpPr>
          <p:cNvPr id="9" name="矩形 8"/>
          <p:cNvSpPr/>
          <p:nvPr/>
        </p:nvSpPr>
        <p:spPr>
          <a:xfrm>
            <a:off x="611560" y="5354921"/>
            <a:ext cx="8046636" cy="600164"/>
          </a:xfrm>
          <a:prstGeom prst="rect">
            <a:avLst/>
          </a:prstGeom>
        </p:spPr>
        <p:txBody>
          <a:bodyPr wrap="square">
            <a:spAutoFit/>
          </a:bodyPr>
          <a:lstStyle/>
          <a:p>
            <a:r>
              <a:rPr lang="zh-CN" altLang="en-US" sz="1100" dirty="0" smtClean="0">
                <a:solidFill>
                  <a:srgbClr val="0070C0"/>
                </a:solidFill>
                <a:latin typeface="微软雅黑" panose="020B0503020204020204" pitchFamily="34" charset="-122"/>
                <a:ea typeface="微软雅黑" panose="020B0503020204020204" pitchFamily="34" charset="-122"/>
              </a:rPr>
              <a:t>以</a:t>
            </a:r>
            <a:r>
              <a:rPr lang="en-US" altLang="zh-CN" sz="1100" dirty="0" smtClean="0">
                <a:solidFill>
                  <a:srgbClr val="0070C0"/>
                </a:solidFill>
                <a:latin typeface="微软雅黑" panose="020B0503020204020204" pitchFamily="34" charset="-122"/>
                <a:ea typeface="微软雅黑" panose="020B0503020204020204" pitchFamily="34" charset="-122"/>
              </a:rPr>
              <a:t>2397</a:t>
            </a:r>
            <a:r>
              <a:rPr lang="zh-CN" altLang="en-US" sz="1100" dirty="0" smtClean="0">
                <a:solidFill>
                  <a:srgbClr val="0070C0"/>
                </a:solidFill>
                <a:latin typeface="微软雅黑" panose="020B0503020204020204" pitchFamily="34" charset="-122"/>
                <a:ea typeface="微软雅黑" panose="020B0503020204020204" pitchFamily="34" charset="-122"/>
              </a:rPr>
              <a:t>名社区人群为研究对象（其中男性</a:t>
            </a:r>
            <a:r>
              <a:rPr lang="en-US" altLang="zh-CN" sz="1100" dirty="0" smtClean="0">
                <a:solidFill>
                  <a:srgbClr val="0070C0"/>
                </a:solidFill>
                <a:latin typeface="微软雅黑" panose="020B0503020204020204" pitchFamily="34" charset="-122"/>
                <a:ea typeface="微软雅黑" panose="020B0503020204020204" pitchFamily="34" charset="-122"/>
              </a:rPr>
              <a:t>1365</a:t>
            </a:r>
            <a:r>
              <a:rPr lang="zh-CN" altLang="en-US" sz="1100" dirty="0" smtClean="0">
                <a:solidFill>
                  <a:srgbClr val="0070C0"/>
                </a:solidFill>
                <a:latin typeface="微软雅黑" panose="020B0503020204020204" pitchFamily="34" charset="-122"/>
                <a:ea typeface="微软雅黑" panose="020B0503020204020204" pitchFamily="34" charset="-122"/>
              </a:rPr>
              <a:t>名，女性</a:t>
            </a:r>
            <a:r>
              <a:rPr lang="en-US" altLang="zh-CN" sz="1100" dirty="0" smtClean="0">
                <a:solidFill>
                  <a:srgbClr val="0070C0"/>
                </a:solidFill>
                <a:latin typeface="微软雅黑" panose="020B0503020204020204" pitchFamily="34" charset="-122"/>
                <a:ea typeface="微软雅黑" panose="020B0503020204020204" pitchFamily="34" charset="-122"/>
              </a:rPr>
              <a:t>1032</a:t>
            </a:r>
            <a:r>
              <a:rPr lang="zh-CN" altLang="en-US" sz="1100" dirty="0">
                <a:solidFill>
                  <a:srgbClr val="0070C0"/>
                </a:solidFill>
                <a:latin typeface="微软雅黑" panose="020B0503020204020204" pitchFamily="34" charset="-122"/>
                <a:ea typeface="微软雅黑" panose="020B0503020204020204" pitchFamily="34" charset="-122"/>
              </a:rPr>
              <a:t>名），检测其血清甘油三酯、总胆固醇、高密度脂蛋白胆固醇、低密度脂蛋白胆固醇、血糖等相关生化</a:t>
            </a:r>
            <a:r>
              <a:rPr lang="zh-CN" altLang="en-US" sz="1100" dirty="0" smtClean="0">
                <a:solidFill>
                  <a:srgbClr val="0070C0"/>
                </a:solidFill>
                <a:latin typeface="微软雅黑" panose="020B0503020204020204" pitchFamily="34" charset="-122"/>
                <a:ea typeface="微软雅黑" panose="020B0503020204020204" pitchFamily="34" charset="-122"/>
              </a:rPr>
              <a:t>指标，糖尿病</a:t>
            </a:r>
            <a:r>
              <a:rPr lang="zh-CN" altLang="en-US" sz="1100" dirty="0">
                <a:solidFill>
                  <a:srgbClr val="0070C0"/>
                </a:solidFill>
                <a:latin typeface="微软雅黑" panose="020B0503020204020204" pitchFamily="34" charset="-122"/>
                <a:ea typeface="微软雅黑" panose="020B0503020204020204" pitchFamily="34" charset="-122"/>
              </a:rPr>
              <a:t>风险评分问卷调查由专业的营养学专家</a:t>
            </a:r>
            <a:r>
              <a:rPr lang="zh-CN" altLang="en-US" sz="1100" dirty="0" smtClean="0">
                <a:solidFill>
                  <a:srgbClr val="0070C0"/>
                </a:solidFill>
                <a:latin typeface="微软雅黑" panose="020B0503020204020204" pitchFamily="34" charset="-122"/>
                <a:ea typeface="微软雅黑" panose="020B0503020204020204" pitchFamily="34" charset="-122"/>
              </a:rPr>
              <a:t>进行，肝脏</a:t>
            </a:r>
            <a:r>
              <a:rPr lang="zh-CN" altLang="en-US" sz="1100" dirty="0">
                <a:solidFill>
                  <a:srgbClr val="0070C0"/>
                </a:solidFill>
                <a:latin typeface="微软雅黑" panose="020B0503020204020204" pitchFamily="34" charset="-122"/>
                <a:ea typeface="微软雅黑" panose="020B0503020204020204" pitchFamily="34" charset="-122"/>
              </a:rPr>
              <a:t>脂肪变性由腹部超声进行</a:t>
            </a:r>
            <a:r>
              <a:rPr lang="zh-CN" altLang="en-US" sz="1100" dirty="0" smtClean="0">
                <a:solidFill>
                  <a:srgbClr val="0070C0"/>
                </a:solidFill>
                <a:latin typeface="微软雅黑" panose="020B0503020204020204" pitchFamily="34" charset="-122"/>
                <a:ea typeface="微软雅黑" panose="020B0503020204020204" pitchFamily="34" charset="-122"/>
              </a:rPr>
              <a:t>诊断，用</a:t>
            </a:r>
            <a:r>
              <a:rPr lang="zh-CN" altLang="en-US" sz="1100" dirty="0">
                <a:solidFill>
                  <a:srgbClr val="0070C0"/>
                </a:solidFill>
                <a:latin typeface="微软雅黑" panose="020B0503020204020204" pitchFamily="34" charset="-122"/>
                <a:ea typeface="微软雅黑" panose="020B0503020204020204" pitchFamily="34" charset="-122"/>
              </a:rPr>
              <a:t>糖尿病风险评分评价肝脏</a:t>
            </a:r>
            <a:r>
              <a:rPr lang="zh-CN" altLang="en-US" sz="1100" dirty="0" smtClean="0">
                <a:solidFill>
                  <a:srgbClr val="0070C0"/>
                </a:solidFill>
                <a:latin typeface="微软雅黑" panose="020B0503020204020204" pitchFamily="34" charset="-122"/>
                <a:ea typeface="微软雅黑" panose="020B0503020204020204" pitchFamily="34" charset="-122"/>
              </a:rPr>
              <a:t>脂肪变性，探讨</a:t>
            </a:r>
            <a:r>
              <a:rPr lang="zh-CN" altLang="en-US" sz="1100" dirty="0">
                <a:solidFill>
                  <a:srgbClr val="0070C0"/>
                </a:solidFill>
                <a:latin typeface="微软雅黑" panose="020B0503020204020204" pitchFamily="34" charset="-122"/>
                <a:ea typeface="微软雅黑" panose="020B0503020204020204" pitchFamily="34" charset="-122"/>
              </a:rPr>
              <a:t>用糖尿病风险评分筛查社区人群非酒精性脂肪肝肝脂肪变性的</a:t>
            </a:r>
            <a:r>
              <a:rPr lang="zh-CN" altLang="en-US" sz="1100" dirty="0" smtClean="0">
                <a:solidFill>
                  <a:srgbClr val="0070C0"/>
                </a:solidFill>
                <a:latin typeface="微软雅黑" panose="020B0503020204020204" pitchFamily="34" charset="-122"/>
                <a:ea typeface="微软雅黑" panose="020B0503020204020204" pitchFamily="34" charset="-122"/>
              </a:rPr>
              <a:t>有效性</a:t>
            </a:r>
            <a:endParaRPr lang="zh-CN" altLang="en-US" sz="1100" dirty="0">
              <a:solidFill>
                <a:srgbClr val="0070C0"/>
              </a:solidFill>
              <a:latin typeface="微软雅黑" panose="020B0503020204020204" pitchFamily="34" charset="-122"/>
              <a:ea typeface="微软雅黑" panose="020B0503020204020204" pitchFamily="34" charset="-122"/>
            </a:endParaRPr>
          </a:p>
        </p:txBody>
      </p:sp>
      <p:sp>
        <p:nvSpPr>
          <p:cNvPr id="10" name="矩形 9"/>
          <p:cNvSpPr/>
          <p:nvPr/>
        </p:nvSpPr>
        <p:spPr>
          <a:xfrm>
            <a:off x="611560" y="6581001"/>
            <a:ext cx="2808312" cy="230832"/>
          </a:xfrm>
          <a:prstGeom prst="rect">
            <a:avLst/>
          </a:prstGeom>
        </p:spPr>
        <p:txBody>
          <a:bodyPr wrap="square">
            <a:spAutoFit/>
          </a:bodyPr>
          <a:lstStyle/>
          <a:p>
            <a:r>
              <a:rPr lang="zh-CN" altLang="en-US" sz="900" dirty="0">
                <a:solidFill>
                  <a:schemeClr val="tx2"/>
                </a:solidFill>
                <a:latin typeface="微软雅黑" panose="020B0503020204020204" pitchFamily="34" charset="-122"/>
                <a:ea typeface="微软雅黑" panose="020B0503020204020204" pitchFamily="34" charset="-122"/>
              </a:rPr>
              <a:t>王</a:t>
            </a:r>
            <a:r>
              <a:rPr lang="zh-CN" altLang="en-US" sz="900" dirty="0" smtClean="0">
                <a:solidFill>
                  <a:schemeClr val="tx2"/>
                </a:solidFill>
                <a:latin typeface="微软雅黑" panose="020B0503020204020204" pitchFamily="34" charset="-122"/>
                <a:ea typeface="微软雅黑" panose="020B0503020204020204" pitchFamily="34" charset="-122"/>
              </a:rPr>
              <a:t>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中华</a:t>
            </a:r>
            <a:r>
              <a:rPr lang="zh-CN" altLang="en-US" sz="900" dirty="0">
                <a:solidFill>
                  <a:schemeClr val="tx2"/>
                </a:solidFill>
                <a:latin typeface="微软雅黑" panose="020B0503020204020204" pitchFamily="34" charset="-122"/>
                <a:ea typeface="微软雅黑" panose="020B0503020204020204" pitchFamily="34" charset="-122"/>
              </a:rPr>
              <a:t>糖尿病</a:t>
            </a:r>
            <a:r>
              <a:rPr lang="zh-CN" altLang="en-US" sz="900" dirty="0" smtClean="0">
                <a:solidFill>
                  <a:schemeClr val="tx2"/>
                </a:solidFill>
                <a:latin typeface="微软雅黑" panose="020B0503020204020204" pitchFamily="34" charset="-122"/>
                <a:ea typeface="微软雅黑" panose="020B0503020204020204" pitchFamily="34" charset="-122"/>
              </a:rPr>
              <a:t>杂志</a:t>
            </a:r>
            <a:r>
              <a:rPr lang="en-US" altLang="zh-CN" sz="900" dirty="0" smtClean="0">
                <a:solidFill>
                  <a:schemeClr val="tx2"/>
                </a:solidFill>
                <a:latin typeface="微软雅黑" panose="020B0503020204020204" pitchFamily="34" charset="-122"/>
                <a:ea typeface="微软雅黑" panose="020B0503020204020204" pitchFamily="34" charset="-122"/>
              </a:rPr>
              <a:t>.2015;7(8):498-503</a:t>
            </a:r>
            <a:endParaRPr lang="zh-CN" altLang="en-US" sz="900"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66329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主要内容</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a:t>
            </a:fld>
            <a:endParaRPr lang="zh-CN" altLang="en-US"/>
          </a:p>
        </p:txBody>
      </p:sp>
      <p:sp>
        <p:nvSpPr>
          <p:cNvPr id="5" name="空心弧 4"/>
          <p:cNvSpPr/>
          <p:nvPr/>
        </p:nvSpPr>
        <p:spPr>
          <a:xfrm>
            <a:off x="-3564904" y="1052736"/>
            <a:ext cx="5472816" cy="5472816"/>
          </a:xfrm>
          <a:prstGeom prst="blockArc">
            <a:avLst>
              <a:gd name="adj1" fmla="val 18900000"/>
              <a:gd name="adj2" fmla="val 2700000"/>
              <a:gd name="adj3" fmla="val 395"/>
            </a:avLst>
          </a:prstGeom>
          <a:noFill/>
          <a:ln w="25400" cap="flat" cmpd="sng" algn="ctr">
            <a:solidFill>
              <a:srgbClr val="F68426"/>
            </a:solidFill>
            <a:prstDash val="solid"/>
          </a:ln>
          <a:effectLst/>
        </p:spPr>
      </p:sp>
      <p:grpSp>
        <p:nvGrpSpPr>
          <p:cNvPr id="6" name="组合 5"/>
          <p:cNvGrpSpPr/>
          <p:nvPr/>
        </p:nvGrpSpPr>
        <p:grpSpPr>
          <a:xfrm>
            <a:off x="1177051" y="2034400"/>
            <a:ext cx="6707316" cy="781507"/>
            <a:chOff x="1537511" y="1631288"/>
            <a:chExt cx="6707316" cy="781507"/>
          </a:xfrm>
        </p:grpSpPr>
        <p:grpSp>
          <p:nvGrpSpPr>
            <p:cNvPr id="7" name="组合 6"/>
            <p:cNvGrpSpPr/>
            <p:nvPr/>
          </p:nvGrpSpPr>
          <p:grpSpPr>
            <a:xfrm>
              <a:off x="1537511" y="1631288"/>
              <a:ext cx="6595218" cy="781507"/>
              <a:chOff x="1537511" y="1631288"/>
              <a:chExt cx="6595218" cy="781507"/>
            </a:xfrm>
          </p:grpSpPr>
          <p:grpSp>
            <p:nvGrpSpPr>
              <p:cNvPr id="9" name="组合 8"/>
              <p:cNvGrpSpPr/>
              <p:nvPr/>
            </p:nvGrpSpPr>
            <p:grpSpPr>
              <a:xfrm>
                <a:off x="1928263" y="1709439"/>
                <a:ext cx="6204466" cy="625205"/>
                <a:chOff x="460127" y="312440"/>
                <a:chExt cx="6204466" cy="625205"/>
              </a:xfrm>
            </p:grpSpPr>
            <p:sp>
              <p:nvSpPr>
                <p:cNvPr id="13" name="矩形 12"/>
                <p:cNvSpPr/>
                <p:nvPr/>
              </p:nvSpPr>
              <p:spPr>
                <a:xfrm>
                  <a:off x="460127" y="312440"/>
                  <a:ext cx="620446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14" name="矩形 13"/>
                <p:cNvSpPr/>
                <p:nvPr/>
              </p:nvSpPr>
              <p:spPr>
                <a:xfrm>
                  <a:off x="460128" y="312440"/>
                  <a:ext cx="589257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800" b="0"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800" b="0"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15" name="矩形 14"/>
                <p:cNvSpPr/>
                <p:nvPr/>
              </p:nvSpPr>
              <p:spPr>
                <a:xfrm>
                  <a:off x="597235" y="339123"/>
                  <a:ext cx="6067358"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a:solidFill>
                      <a:srgbClr val="0070C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1537511" y="1631288"/>
                <a:ext cx="781507" cy="781507"/>
                <a:chOff x="1537511" y="1631288"/>
                <a:chExt cx="781507" cy="781507"/>
              </a:xfrm>
            </p:grpSpPr>
            <p:sp>
              <p:nvSpPr>
                <p:cNvPr id="11" name="椭圆 1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600" b="0"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1</a:t>
                  </a:r>
                  <a:endParaRPr kumimoji="0" lang="zh-CN" altLang="en-US" sz="36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1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endParaRPr>
                </a:p>
              </p:txBody>
            </p:sp>
          </p:grpSp>
        </p:grpSp>
        <p:sp>
          <p:nvSpPr>
            <p:cNvPr id="8" name="Rectangle 38"/>
            <p:cNvSpPr>
              <a:spLocks noChangeArrowheads="1"/>
            </p:cNvSpPr>
            <p:nvPr/>
          </p:nvSpPr>
          <p:spPr bwMode="auto">
            <a:xfrm>
              <a:off x="2275536" y="1687078"/>
              <a:ext cx="5969291"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defTabSz="914400">
                <a:lnSpc>
                  <a:spcPct val="150000"/>
                </a:lnSpc>
                <a:defRPr/>
              </a:pPr>
              <a:r>
                <a:rPr lang="en-US" altLang="zh-CN" sz="2000" b="1" kern="0" dirty="0" smtClean="0">
                  <a:solidFill>
                    <a:srgbClr val="0070C0"/>
                  </a:solidFill>
                  <a:latin typeface="微软雅黑" panose="020B0503020204020204" pitchFamily="34" charset="-122"/>
                  <a:ea typeface="微软雅黑" panose="020B0503020204020204" pitchFamily="34" charset="-122"/>
                </a:rPr>
                <a:t>2</a:t>
              </a:r>
              <a:r>
                <a:rPr lang="zh-CN" altLang="en-US" sz="2000" b="1" kern="0" dirty="0" smtClean="0">
                  <a:solidFill>
                    <a:srgbClr val="0070C0"/>
                  </a:solidFill>
                  <a:latin typeface="微软雅黑" panose="020B0503020204020204" pitchFamily="34" charset="-122"/>
                  <a:ea typeface="微软雅黑" panose="020B0503020204020204" pitchFamily="34" charset="-122"/>
                </a:rPr>
                <a:t>型糖尿病</a:t>
              </a:r>
              <a:r>
                <a:rPr lang="zh-CN" altLang="en-US" sz="2000" b="1" kern="0" dirty="0">
                  <a:solidFill>
                    <a:srgbClr val="0070C0"/>
                  </a:solidFill>
                  <a:latin typeface="微软雅黑" panose="020B0503020204020204" pitchFamily="34" charset="-122"/>
                  <a:ea typeface="微软雅黑" panose="020B0503020204020204" pitchFamily="34" charset="-122"/>
                </a:rPr>
                <a:t>伴</a:t>
              </a:r>
              <a:r>
                <a:rPr lang="zh-CN" altLang="en-US" sz="2000" b="1" kern="0" dirty="0" smtClean="0">
                  <a:solidFill>
                    <a:srgbClr val="0070C0"/>
                  </a:solidFill>
                  <a:latin typeface="微软雅黑" panose="020B0503020204020204" pitchFamily="34" charset="-122"/>
                  <a:ea typeface="微软雅黑" panose="020B0503020204020204" pitchFamily="34" charset="-122"/>
                </a:rPr>
                <a:t>发非酒精性脂肪肝需加强重视</a:t>
              </a:r>
              <a:endParaRPr kumimoji="0" lang="zh-CN" altLang="en-US" sz="2000" b="1" i="0" u="none" strike="noStrike" kern="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573009" y="3178092"/>
            <a:ext cx="6671399" cy="781507"/>
            <a:chOff x="1537511" y="1631288"/>
            <a:chExt cx="6671399" cy="781507"/>
          </a:xfrm>
        </p:grpSpPr>
        <p:grpSp>
          <p:nvGrpSpPr>
            <p:cNvPr id="17" name="组合 16"/>
            <p:cNvGrpSpPr/>
            <p:nvPr/>
          </p:nvGrpSpPr>
          <p:grpSpPr>
            <a:xfrm>
              <a:off x="1537511" y="1631288"/>
              <a:ext cx="6671399" cy="781507"/>
              <a:chOff x="1537511" y="1631288"/>
              <a:chExt cx="6671399" cy="781507"/>
            </a:xfrm>
          </p:grpSpPr>
          <p:grpSp>
            <p:nvGrpSpPr>
              <p:cNvPr id="19" name="组合 18"/>
              <p:cNvGrpSpPr/>
              <p:nvPr/>
            </p:nvGrpSpPr>
            <p:grpSpPr>
              <a:xfrm>
                <a:off x="1928264" y="1709439"/>
                <a:ext cx="6280646" cy="625205"/>
                <a:chOff x="460128" y="312440"/>
                <a:chExt cx="6280646" cy="625205"/>
              </a:xfrm>
            </p:grpSpPr>
            <p:sp>
              <p:nvSpPr>
                <p:cNvPr id="23" name="矩形 22"/>
                <p:cNvSpPr/>
                <p:nvPr/>
              </p:nvSpPr>
              <p:spPr>
                <a:xfrm>
                  <a:off x="460128" y="312440"/>
                  <a:ext cx="628064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24" name="矩形 2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4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endParaRPr>
                </a:p>
              </p:txBody>
            </p:sp>
            <p:sp>
              <p:nvSpPr>
                <p:cNvPr id="25" name="矩形 24"/>
                <p:cNvSpPr/>
                <p:nvPr/>
              </p:nvSpPr>
              <p:spPr>
                <a:xfrm>
                  <a:off x="503540" y="341314"/>
                  <a:ext cx="5505450"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b="1">
                    <a:solidFill>
                      <a:srgbClr val="0070C0"/>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1537511" y="1631288"/>
                <a:ext cx="781507" cy="781507"/>
                <a:chOff x="1537511" y="1631288"/>
                <a:chExt cx="781507" cy="781507"/>
              </a:xfrm>
            </p:grpSpPr>
            <p:sp>
              <p:nvSpPr>
                <p:cNvPr id="21" name="椭圆 2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2</a:t>
                  </a:r>
                  <a:endParaRPr kumimoji="0" lang="zh-CN" altLang="en-US" sz="3200" b="1" i="0" u="none" strike="noStrike" kern="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2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sp>
          <p:nvSpPr>
            <p:cNvPr id="18" name="Rectangle 38"/>
            <p:cNvSpPr>
              <a:spLocks noChangeArrowheads="1"/>
            </p:cNvSpPr>
            <p:nvPr/>
          </p:nvSpPr>
          <p:spPr bwMode="auto">
            <a:xfrm>
              <a:off x="2405128" y="1699914"/>
              <a:ext cx="5803782"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规范</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T2DM</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合并</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NAFLD</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的诊治并关注抗炎保肝</a:t>
              </a:r>
              <a:endParaRPr kumimoji="0" lang="zh-CN" altLang="en-US" sz="20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1264875" y="4303781"/>
            <a:ext cx="6538720" cy="781507"/>
            <a:chOff x="1537511" y="1631288"/>
            <a:chExt cx="6538720" cy="781507"/>
          </a:xfrm>
        </p:grpSpPr>
        <p:grpSp>
          <p:nvGrpSpPr>
            <p:cNvPr id="27" name="组合 26"/>
            <p:cNvGrpSpPr/>
            <p:nvPr/>
          </p:nvGrpSpPr>
          <p:grpSpPr>
            <a:xfrm>
              <a:off x="1537511" y="1631288"/>
              <a:ext cx="6507393" cy="781507"/>
              <a:chOff x="1537511" y="1631288"/>
              <a:chExt cx="6507393" cy="781507"/>
            </a:xfrm>
          </p:grpSpPr>
          <p:grpSp>
            <p:nvGrpSpPr>
              <p:cNvPr id="29" name="组合 28"/>
              <p:cNvGrpSpPr/>
              <p:nvPr/>
            </p:nvGrpSpPr>
            <p:grpSpPr>
              <a:xfrm>
                <a:off x="1928263" y="1709439"/>
                <a:ext cx="6116641" cy="625205"/>
                <a:chOff x="460127" y="312440"/>
                <a:chExt cx="6116641" cy="625205"/>
              </a:xfrm>
            </p:grpSpPr>
            <p:sp>
              <p:nvSpPr>
                <p:cNvPr id="33" name="矩形 32"/>
                <p:cNvSpPr/>
                <p:nvPr/>
              </p:nvSpPr>
              <p:spPr>
                <a:xfrm>
                  <a:off x="460127" y="312440"/>
                  <a:ext cx="6116641"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sp>
            <p:sp>
              <p:nvSpPr>
                <p:cNvPr id="34" name="矩形 3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400" b="1" i="0" u="none" strike="noStrike" kern="120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35" name="矩形 34"/>
                <p:cNvSpPr/>
                <p:nvPr/>
              </p:nvSpPr>
              <p:spPr>
                <a:xfrm>
                  <a:off x="503539" y="341314"/>
                  <a:ext cx="6073229"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b="1">
                    <a:solidFill>
                      <a:schemeClr val="bg1">
                        <a:lumMod val="65000"/>
                      </a:schemeClr>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1537511" y="1631288"/>
                <a:ext cx="781507" cy="781507"/>
                <a:chOff x="1537511" y="1631288"/>
                <a:chExt cx="781507" cy="781507"/>
              </a:xfrm>
            </p:grpSpPr>
            <p:sp>
              <p:nvSpPr>
                <p:cNvPr id="31" name="椭圆 3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3</a:t>
                  </a:r>
                  <a:endParaRPr kumimoji="0" lang="zh-CN" altLang="en-US" sz="3200" b="1" i="0" u="none" strike="noStrike" kern="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3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sp>
          <p:nvSpPr>
            <p:cNvPr id="28" name="Rectangle 38"/>
            <p:cNvSpPr>
              <a:spLocks noChangeArrowheads="1"/>
            </p:cNvSpPr>
            <p:nvPr/>
          </p:nvSpPr>
          <p:spPr bwMode="auto">
            <a:xfrm>
              <a:off x="2324356" y="1699914"/>
              <a:ext cx="5751875"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kumimoji="0" lang="zh-CN" altLang="en-US" sz="20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甘草酸制剂用于</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T2DM</a:t>
              </a:r>
              <a:r>
                <a:rPr lang="zh-CN" altLang="en-US" sz="2000" b="1" kern="0" dirty="0">
                  <a:solidFill>
                    <a:schemeClr val="bg1">
                      <a:lumMod val="65000"/>
                    </a:schemeClr>
                  </a:solidFill>
                  <a:latin typeface="微软雅黑" panose="020B0503020204020204" pitchFamily="34" charset="-122"/>
                  <a:ea typeface="微软雅黑" panose="020B0503020204020204" pitchFamily="34" charset="-122"/>
                </a:rPr>
                <a:t>合并</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NAFLD</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的获益和进展</a:t>
              </a:r>
              <a:endParaRPr kumimoji="0" lang="zh-CN" altLang="en-US" sz="20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49748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20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par>
                                <p:cTn id="12" presetID="22" presetClass="entr" presetSubtype="8" fill="hold" nodeType="withEffect">
                                  <p:stCondLst>
                                    <p:cond delay="40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par>
                                <p:cTn id="15" presetID="22" presetClass="entr" presetSubtype="8" fill="hold" nodeType="withEffect">
                                  <p:stCondLst>
                                    <p:cond delay="60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韩国糖尿病自我评分</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20</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289009044"/>
              </p:ext>
            </p:extLst>
          </p:nvPr>
        </p:nvGraphicFramePr>
        <p:xfrm>
          <a:off x="611560" y="1037075"/>
          <a:ext cx="7704856" cy="4937760"/>
        </p:xfrm>
        <a:graphic>
          <a:graphicData uri="http://schemas.openxmlformats.org/drawingml/2006/table">
            <a:tbl>
              <a:tblPr firstRow="1" bandRow="1">
                <a:tableStyleId>{C083E6E3-FA7D-4D7B-A595-EF9225AFEA82}</a:tableStyleId>
              </a:tblPr>
              <a:tblGrid>
                <a:gridCol w="2825345"/>
                <a:gridCol w="3014125"/>
                <a:gridCol w="1865386"/>
              </a:tblGrid>
              <a:tr h="264406">
                <a:tc gridSpan="2">
                  <a:txBody>
                    <a:bodyPr/>
                    <a:lstStyle/>
                    <a:p>
                      <a:pPr algn="ctr"/>
                      <a:r>
                        <a:rPr lang="zh-CN" altLang="en-US" sz="1800" dirty="0" smtClean="0">
                          <a:solidFill>
                            <a:srgbClr val="0070C0"/>
                          </a:solidFill>
                          <a:latin typeface="微软雅黑" panose="020B0503020204020204" pitchFamily="34" charset="-122"/>
                          <a:ea typeface="微软雅黑" panose="020B0503020204020204" pitchFamily="34" charset="-122"/>
                        </a:rPr>
                        <a:t>危险因素</a:t>
                      </a:r>
                      <a:endParaRPr lang="zh-CN" altLang="en-US" sz="18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sz="1200" b="1" dirty="0">
                        <a:solidFill>
                          <a:schemeClr val="tx2"/>
                        </a:solidFill>
                      </a:endParaRPr>
                    </a:p>
                  </a:txBody>
                  <a:tcPr/>
                </a:tc>
                <a:tc>
                  <a:txBody>
                    <a:bodyPr/>
                    <a:lstStyle/>
                    <a:p>
                      <a:pPr algn="ctr"/>
                      <a:r>
                        <a:rPr lang="zh-CN" altLang="en-US" sz="1800" dirty="0" smtClean="0">
                          <a:solidFill>
                            <a:srgbClr val="0070C0"/>
                          </a:solidFill>
                          <a:latin typeface="微软雅黑" panose="020B0503020204020204" pitchFamily="34" charset="-122"/>
                          <a:ea typeface="微软雅黑" panose="020B0503020204020204" pitchFamily="34" charset="-122"/>
                        </a:rPr>
                        <a:t>评分</a:t>
                      </a:r>
                      <a:endParaRPr lang="zh-CN" altLang="en-US" sz="18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rowSpan="3">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年龄</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altLang="zh-CN" sz="1400" dirty="0" smtClean="0">
                          <a:solidFill>
                            <a:srgbClr val="0070C0"/>
                          </a:solidFill>
                          <a:latin typeface="微软雅黑" panose="020B0503020204020204" pitchFamily="34" charset="-122"/>
                          <a:ea typeface="微软雅黑" panose="020B0503020204020204" pitchFamily="34" charset="-122"/>
                        </a:rPr>
                        <a:t>&lt;35</a:t>
                      </a:r>
                      <a:r>
                        <a:rPr lang="zh-CN" altLang="en-US" sz="1400" dirty="0" smtClean="0">
                          <a:solidFill>
                            <a:srgbClr val="0070C0"/>
                          </a:solidFill>
                          <a:latin typeface="微软雅黑" panose="020B0503020204020204" pitchFamily="34" charset="-122"/>
                          <a:ea typeface="微软雅黑" panose="020B0503020204020204" pitchFamily="34" charset="-122"/>
                        </a:rPr>
                        <a:t>岁</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vMerge="1">
                  <a:txBody>
                    <a:bodyPr/>
                    <a:lstStyle/>
                    <a:p>
                      <a:endParaRPr lang="zh-CN" altLang="en-US" dirty="0"/>
                    </a:p>
                  </a:txBody>
                  <a:tcPr/>
                </a:tc>
                <a:tc>
                  <a:txBody>
                    <a:bodyPr/>
                    <a:lstStyle/>
                    <a:p>
                      <a:pPr algn="l"/>
                      <a:r>
                        <a:rPr lang="en-US" altLang="zh-CN" sz="1400" dirty="0" smtClean="0">
                          <a:solidFill>
                            <a:srgbClr val="0070C0"/>
                          </a:solidFill>
                          <a:latin typeface="微软雅黑" panose="020B0503020204020204" pitchFamily="34" charset="-122"/>
                          <a:ea typeface="微软雅黑" panose="020B0503020204020204" pitchFamily="34" charset="-122"/>
                        </a:rPr>
                        <a:t>35~45</a:t>
                      </a:r>
                      <a:r>
                        <a:rPr lang="zh-CN" altLang="en-US" sz="1400" dirty="0" smtClean="0">
                          <a:solidFill>
                            <a:srgbClr val="0070C0"/>
                          </a:solidFill>
                          <a:latin typeface="微软雅黑" panose="020B0503020204020204" pitchFamily="34" charset="-122"/>
                          <a:ea typeface="微软雅黑" panose="020B0503020204020204" pitchFamily="34" charset="-122"/>
                        </a:rPr>
                        <a:t>岁</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2</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vMerge="1">
                  <a:txBody>
                    <a:bodyPr/>
                    <a:lstStyle/>
                    <a:p>
                      <a:endParaRPr lang="zh-CN" altLang="en-US" dirty="0"/>
                    </a:p>
                  </a:txBody>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a:t>
                      </a:r>
                      <a:r>
                        <a:rPr lang="en-US" altLang="zh-CN" sz="1400" dirty="0" smtClean="0">
                          <a:solidFill>
                            <a:srgbClr val="0070C0"/>
                          </a:solidFill>
                          <a:latin typeface="微软雅黑" panose="020B0503020204020204" pitchFamily="34" charset="-122"/>
                          <a:ea typeface="微软雅黑" panose="020B0503020204020204" pitchFamily="34" charset="-122"/>
                        </a:rPr>
                        <a:t>45</a:t>
                      </a:r>
                      <a:r>
                        <a:rPr lang="zh-CN" altLang="en-US" sz="1400" dirty="0" smtClean="0">
                          <a:solidFill>
                            <a:srgbClr val="0070C0"/>
                          </a:solidFill>
                          <a:latin typeface="微软雅黑" panose="020B0503020204020204" pitchFamily="34" charset="-122"/>
                          <a:ea typeface="微软雅黑" panose="020B0503020204020204" pitchFamily="34" charset="-122"/>
                        </a:rPr>
                        <a:t>岁</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3</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rowSpan="3">
                  <a:txBody>
                    <a:bodyPr/>
                    <a:lstStyle/>
                    <a:p>
                      <a:pPr algn="l"/>
                      <a:r>
                        <a:rPr lang="zh-CN" altLang="en-US" sz="1400" kern="1200" dirty="0" smtClean="0">
                          <a:solidFill>
                            <a:srgbClr val="0070C0"/>
                          </a:solidFill>
                          <a:latin typeface="微软雅黑" panose="020B0503020204020204" pitchFamily="34" charset="-122"/>
                          <a:ea typeface="微软雅黑" panose="020B0503020204020204" pitchFamily="34" charset="-122"/>
                        </a:rPr>
                        <a:t>腰围</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sz="1400" kern="1200" dirty="0" smtClean="0">
                          <a:solidFill>
                            <a:srgbClr val="0070C0"/>
                          </a:solidFill>
                          <a:latin typeface="微软雅黑" panose="020B0503020204020204" pitchFamily="34" charset="-122"/>
                          <a:ea typeface="微软雅黑" panose="020B0503020204020204" pitchFamily="34" charset="-122"/>
                        </a:rPr>
                        <a:t>第</a:t>
                      </a:r>
                      <a:r>
                        <a:rPr lang="en-US" altLang="zh-CN" sz="1400" kern="1200" dirty="0" smtClean="0">
                          <a:solidFill>
                            <a:srgbClr val="0070C0"/>
                          </a:solidFill>
                          <a:latin typeface="微软雅黑" panose="020B0503020204020204" pitchFamily="34" charset="-122"/>
                          <a:ea typeface="微软雅黑" panose="020B0503020204020204" pitchFamily="34" charset="-122"/>
                        </a:rPr>
                        <a:t>1-50</a:t>
                      </a:r>
                      <a:r>
                        <a:rPr lang="zh-CN" altLang="en-US" sz="1400" kern="1200" dirty="0" smtClean="0">
                          <a:solidFill>
                            <a:srgbClr val="0070C0"/>
                          </a:solidFill>
                          <a:latin typeface="微软雅黑" panose="020B0503020204020204" pitchFamily="34" charset="-122"/>
                          <a:ea typeface="微软雅黑" panose="020B0503020204020204" pitchFamily="34" charset="-122"/>
                        </a:rPr>
                        <a:t>百分位</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vMerge="1">
                  <a:txBody>
                    <a:bodyPr/>
                    <a:lstStyle/>
                    <a:p>
                      <a:endParaRPr lang="zh-CN" altLang="en-US" dirty="0"/>
                    </a:p>
                  </a:txBody>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第</a:t>
                      </a:r>
                      <a:r>
                        <a:rPr lang="en-US" altLang="zh-CN" sz="1400" dirty="0" smtClean="0">
                          <a:solidFill>
                            <a:srgbClr val="0070C0"/>
                          </a:solidFill>
                          <a:latin typeface="微软雅黑" panose="020B0503020204020204" pitchFamily="34" charset="-122"/>
                          <a:ea typeface="微软雅黑" panose="020B0503020204020204" pitchFamily="34" charset="-122"/>
                        </a:rPr>
                        <a:t>51-74</a:t>
                      </a:r>
                      <a:r>
                        <a:rPr lang="zh-CN" altLang="en-US" sz="1400" dirty="0" smtClean="0">
                          <a:solidFill>
                            <a:srgbClr val="0070C0"/>
                          </a:solidFill>
                          <a:latin typeface="微软雅黑" panose="020B0503020204020204" pitchFamily="34" charset="-122"/>
                          <a:ea typeface="微软雅黑" panose="020B0503020204020204" pitchFamily="34" charset="-122"/>
                        </a:rPr>
                        <a:t>百分位</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2</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372">
                <a:tc vMerge="1">
                  <a:txBody>
                    <a:bodyPr/>
                    <a:lstStyle/>
                    <a:p>
                      <a:endParaRPr lang="zh-CN" altLang="en-US" dirty="0"/>
                    </a:p>
                  </a:txBody>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第</a:t>
                      </a:r>
                      <a:r>
                        <a:rPr lang="en-US" altLang="zh-CN" sz="1400" dirty="0" smtClean="0">
                          <a:solidFill>
                            <a:srgbClr val="0070C0"/>
                          </a:solidFill>
                          <a:latin typeface="微软雅黑" panose="020B0503020204020204" pitchFamily="34" charset="-122"/>
                          <a:ea typeface="微软雅黑" panose="020B0503020204020204" pitchFamily="34" charset="-122"/>
                        </a:rPr>
                        <a:t>75-100</a:t>
                      </a:r>
                      <a:r>
                        <a:rPr lang="zh-CN" altLang="en-US" sz="1400" dirty="0" smtClean="0">
                          <a:solidFill>
                            <a:srgbClr val="0070C0"/>
                          </a:solidFill>
                          <a:latin typeface="微软雅黑" panose="020B0503020204020204" pitchFamily="34" charset="-122"/>
                          <a:ea typeface="微软雅黑" panose="020B0503020204020204" pitchFamily="34" charset="-122"/>
                        </a:rPr>
                        <a:t>百分位</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3</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row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每日饮酒量</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a:t>
                      </a:r>
                      <a:r>
                        <a:rPr lang="en-US" altLang="zh-CN" sz="1400" dirty="0" smtClean="0">
                          <a:solidFill>
                            <a:srgbClr val="0070C0"/>
                          </a:solidFill>
                          <a:latin typeface="微软雅黑" panose="020B0503020204020204" pitchFamily="34" charset="-122"/>
                          <a:ea typeface="微软雅黑" panose="020B0503020204020204" pitchFamily="34" charset="-122"/>
                        </a:rPr>
                        <a:t>1</a:t>
                      </a:r>
                      <a:r>
                        <a:rPr lang="zh-CN" altLang="en-US" sz="1400" dirty="0" smtClean="0">
                          <a:solidFill>
                            <a:srgbClr val="0070C0"/>
                          </a:solidFill>
                          <a:latin typeface="微软雅黑" panose="020B0503020204020204" pitchFamily="34" charset="-122"/>
                          <a:ea typeface="微软雅黑" panose="020B0503020204020204" pitchFamily="34" charset="-122"/>
                        </a:rPr>
                        <a:t>杯</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vMerge="1">
                  <a:txBody>
                    <a:bodyPr/>
                    <a:lstStyle/>
                    <a:p>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0070C0"/>
                          </a:solidFill>
                          <a:latin typeface="微软雅黑" panose="020B0503020204020204" pitchFamily="34" charset="-122"/>
                          <a:ea typeface="微软雅黑" panose="020B0503020204020204" pitchFamily="34" charset="-122"/>
                        </a:rPr>
                        <a:t>1-4.9</a:t>
                      </a:r>
                      <a:r>
                        <a:rPr lang="zh-CN" altLang="en-US" sz="1400" dirty="0" smtClean="0">
                          <a:solidFill>
                            <a:srgbClr val="0070C0"/>
                          </a:solidFill>
                          <a:latin typeface="微软雅黑" panose="020B0503020204020204" pitchFamily="34" charset="-122"/>
                          <a:ea typeface="微软雅黑" panose="020B0503020204020204" pitchFamily="34" charset="-122"/>
                        </a:rPr>
                        <a:t>杯</a:t>
                      </a:r>
                      <a:endParaRPr lang="zh-CN" altLang="en-US"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1</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vMerge="1">
                  <a:txBody>
                    <a:bodyPr/>
                    <a:lstStyle/>
                    <a:p>
                      <a:endParaRPr lang="zh-CN" altLang="en-US" dirty="0"/>
                    </a:p>
                  </a:txBody>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a:t>
                      </a:r>
                      <a:r>
                        <a:rPr lang="en-US" altLang="zh-CN" sz="1400" dirty="0" smtClean="0">
                          <a:solidFill>
                            <a:srgbClr val="0070C0"/>
                          </a:solidFill>
                          <a:latin typeface="微软雅黑" panose="020B0503020204020204" pitchFamily="34" charset="-122"/>
                          <a:ea typeface="微软雅黑" panose="020B0503020204020204" pitchFamily="34" charset="-122"/>
                        </a:rPr>
                        <a:t>5</a:t>
                      </a:r>
                      <a:r>
                        <a:rPr lang="zh-CN" altLang="en-US" sz="1400" dirty="0" smtClean="0">
                          <a:solidFill>
                            <a:srgbClr val="0070C0"/>
                          </a:solidFill>
                          <a:latin typeface="微软雅黑" panose="020B0503020204020204" pitchFamily="34" charset="-122"/>
                          <a:ea typeface="微软雅黑" panose="020B0503020204020204" pitchFamily="34" charset="-122"/>
                        </a:rPr>
                        <a:t>杯</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2</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糖尿病家族史</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否</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400" b="1" dirty="0" smtClean="0">
                        <a:solidFill>
                          <a:schemeClr val="tx2"/>
                        </a:solidFill>
                      </a:endParaRPr>
                    </a:p>
                  </a:txBody>
                  <a:tcPr anchor="ct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是</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1</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高血压</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否</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400" b="1" dirty="0" smtClean="0">
                        <a:solidFill>
                          <a:schemeClr val="tx2"/>
                        </a:solidFill>
                      </a:endParaRPr>
                    </a:p>
                  </a:txBody>
                  <a:tcPr anchor="ct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是</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1</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吸烟</a:t>
                      </a:r>
                      <a:endParaRPr lang="en-US" altLang="zh-CN" sz="1400" b="1" dirty="0" smtClean="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否</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0</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50829">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400" b="1" dirty="0" smtClean="0">
                        <a:solidFill>
                          <a:schemeClr val="tx2"/>
                        </a:solidFill>
                      </a:endParaRPr>
                    </a:p>
                  </a:txBody>
                  <a:tcPr anchor="ctr"/>
                </a:tc>
                <a:tc>
                  <a:txBody>
                    <a:bodyPr/>
                    <a:lstStyle/>
                    <a:p>
                      <a:pPr algn="l"/>
                      <a:r>
                        <a:rPr lang="zh-CN" altLang="en-US" sz="1400" dirty="0" smtClean="0">
                          <a:solidFill>
                            <a:srgbClr val="0070C0"/>
                          </a:solidFill>
                          <a:latin typeface="微软雅黑" panose="020B0503020204020204" pitchFamily="34" charset="-122"/>
                          <a:ea typeface="微软雅黑" panose="020B0503020204020204" pitchFamily="34" charset="-122"/>
                        </a:rPr>
                        <a:t>是</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400" dirty="0" smtClean="0">
                          <a:solidFill>
                            <a:srgbClr val="0070C0"/>
                          </a:solidFill>
                          <a:latin typeface="微软雅黑" panose="020B0503020204020204" pitchFamily="34" charset="-122"/>
                          <a:ea typeface="微软雅黑" panose="020B0503020204020204" pitchFamily="34" charset="-122"/>
                        </a:rPr>
                        <a:t>1</a:t>
                      </a:r>
                      <a:endParaRPr lang="zh-CN" altLang="en-US" sz="14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9" name="矩形 8"/>
          <p:cNvSpPr/>
          <p:nvPr/>
        </p:nvSpPr>
        <p:spPr>
          <a:xfrm>
            <a:off x="428596" y="6601323"/>
            <a:ext cx="3198311" cy="23083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Gyuri Kim, </a:t>
            </a:r>
            <a:r>
              <a:rPr lang="it-IT"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et al. Medicine </a:t>
            </a:r>
            <a:r>
              <a:rPr lang="it-IT"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(Baltimore). </a:t>
            </a:r>
            <a:r>
              <a:rPr lang="it-IT"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2015; </a:t>
            </a:r>
            <a:r>
              <a:rPr lang="it-IT"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94(27): e1103</a:t>
            </a:r>
            <a:endParaRPr lang="zh-CN" altLang="en-US" sz="900" dirty="0">
              <a:solidFill>
                <a:schemeClr val="tx2"/>
              </a:solidFill>
              <a:latin typeface="Arial" panose="020B0604020202020204" pitchFamily="34" charset="0"/>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27552624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糖尿病自我</a:t>
            </a:r>
            <a:r>
              <a:rPr lang="zh-CN" altLang="en-US" dirty="0" smtClean="0"/>
              <a:t>评分可初步筛查</a:t>
            </a:r>
            <a:r>
              <a:rPr lang="en-US" altLang="zh-CN" dirty="0">
                <a:solidFill>
                  <a:srgbClr val="FF0000"/>
                </a:solidFill>
              </a:rPr>
              <a:t>NAFLD</a:t>
            </a:r>
            <a:r>
              <a:rPr lang="zh-CN" altLang="en-US" dirty="0"/>
              <a:t>或</a:t>
            </a:r>
            <a:r>
              <a:rPr lang="en-US" altLang="zh-CN" dirty="0">
                <a:solidFill>
                  <a:srgbClr val="FF0000"/>
                </a:solidFill>
              </a:rPr>
              <a:t>NASH</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21</a:t>
            </a:fld>
            <a:endParaRPr lang="zh-CN" altLang="en-US"/>
          </a:p>
        </p:txBody>
      </p:sp>
      <p:pic>
        <p:nvPicPr>
          <p:cNvPr id="7" name="图片 6"/>
          <p:cNvPicPr>
            <a:picLocks noChangeAspect="1"/>
          </p:cNvPicPr>
          <p:nvPr/>
        </p:nvPicPr>
        <p:blipFill rotWithShape="1">
          <a:blip r:embed="rId2"/>
          <a:srcRect l="63268" r="3949"/>
          <a:stretch/>
        </p:blipFill>
        <p:spPr>
          <a:xfrm>
            <a:off x="323528" y="1398169"/>
            <a:ext cx="3711356" cy="3672072"/>
          </a:xfrm>
          <a:prstGeom prst="rect">
            <a:avLst/>
          </a:prstGeom>
        </p:spPr>
      </p:pic>
      <p:sp>
        <p:nvSpPr>
          <p:cNvPr id="8" name="矩形 7"/>
          <p:cNvSpPr/>
          <p:nvPr/>
        </p:nvSpPr>
        <p:spPr>
          <a:xfrm>
            <a:off x="179512" y="6584903"/>
            <a:ext cx="4889480" cy="276999"/>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t-IT" altLang="zh-CN" sz="1200" dirty="0">
                <a:solidFill>
                  <a:schemeClr val="tx2"/>
                </a:solidFill>
                <a:latin typeface="Verdana" panose="020B0604030504040204" pitchFamily="34" charset="0"/>
                <a:ea typeface="微软雅黑" panose="020B0503020204020204" pitchFamily="34" charset="-122"/>
              </a:rPr>
              <a:t>Gyuri Kim, </a:t>
            </a:r>
            <a:r>
              <a:rPr lang="it-IT" altLang="zh-CN" sz="1200" dirty="0" smtClean="0">
                <a:solidFill>
                  <a:schemeClr val="tx2"/>
                </a:solidFill>
                <a:latin typeface="Verdana" panose="020B0604030504040204" pitchFamily="34" charset="0"/>
                <a:ea typeface="微软雅黑" panose="020B0503020204020204" pitchFamily="34" charset="-122"/>
              </a:rPr>
              <a:t>et al. Medicine </a:t>
            </a:r>
            <a:r>
              <a:rPr lang="it-IT" altLang="zh-CN" sz="1200" dirty="0">
                <a:solidFill>
                  <a:schemeClr val="tx2"/>
                </a:solidFill>
                <a:latin typeface="Verdana" panose="020B0604030504040204" pitchFamily="34" charset="0"/>
                <a:ea typeface="微软雅黑" panose="020B0503020204020204" pitchFamily="34" charset="-122"/>
              </a:rPr>
              <a:t>(Baltimore). </a:t>
            </a:r>
            <a:r>
              <a:rPr lang="it-IT" altLang="zh-CN" sz="1200" dirty="0" smtClean="0">
                <a:solidFill>
                  <a:schemeClr val="tx2"/>
                </a:solidFill>
                <a:latin typeface="Verdana" panose="020B0604030504040204" pitchFamily="34" charset="0"/>
                <a:ea typeface="微软雅黑" panose="020B0503020204020204" pitchFamily="34" charset="-122"/>
              </a:rPr>
              <a:t>2015; </a:t>
            </a:r>
            <a:r>
              <a:rPr lang="it-IT" altLang="zh-CN" sz="1200" dirty="0">
                <a:solidFill>
                  <a:schemeClr val="tx2"/>
                </a:solidFill>
                <a:latin typeface="Verdana" panose="020B0604030504040204" pitchFamily="34" charset="0"/>
                <a:ea typeface="微软雅黑" panose="020B0503020204020204" pitchFamily="34" charset="-122"/>
              </a:rPr>
              <a:t>94(27): e1103</a:t>
            </a:r>
            <a:endParaRPr lang="zh-CN" altLang="en-US" sz="1200" dirty="0">
              <a:solidFill>
                <a:schemeClr val="tx2"/>
              </a:solidFill>
              <a:latin typeface="Verdana" panose="020B0604030504040204" pitchFamily="34" charset="0"/>
              <a:ea typeface="微软雅黑" panose="020B0503020204020204" pitchFamily="34" charset="-122"/>
            </a:endParaRPr>
          </a:p>
        </p:txBody>
      </p:sp>
      <p:sp>
        <p:nvSpPr>
          <p:cNvPr id="9" name="矩形 8"/>
          <p:cNvSpPr/>
          <p:nvPr/>
        </p:nvSpPr>
        <p:spPr>
          <a:xfrm>
            <a:off x="428596" y="5517232"/>
            <a:ext cx="7920880" cy="461665"/>
          </a:xfrm>
          <a:prstGeom prst="rect">
            <a:avLst/>
          </a:prstGeom>
        </p:spPr>
        <p:txBody>
          <a:bodyPr wrap="square">
            <a:spAutoFit/>
          </a:bodyPr>
          <a:lstStyle/>
          <a:p>
            <a:r>
              <a:rPr lang="zh-CN" altLang="en-US" sz="1200" kern="0" dirty="0">
                <a:solidFill>
                  <a:srgbClr val="0070C0"/>
                </a:solidFill>
                <a:latin typeface="微软雅黑" panose="020B0503020204020204" pitchFamily="34" charset="-122"/>
                <a:ea typeface="微软雅黑" panose="020B0503020204020204" pitchFamily="34" charset="-122"/>
              </a:rPr>
              <a:t>以</a:t>
            </a:r>
            <a:r>
              <a:rPr lang="en-US" altLang="zh-CN" sz="1200" kern="0" dirty="0">
                <a:solidFill>
                  <a:srgbClr val="0070C0"/>
                </a:solidFill>
                <a:latin typeface="微软雅黑" panose="020B0503020204020204" pitchFamily="34" charset="-122"/>
                <a:ea typeface="微软雅黑" panose="020B0503020204020204" pitchFamily="34" charset="-122"/>
              </a:rPr>
              <a:t>15676</a:t>
            </a:r>
            <a:r>
              <a:rPr lang="zh-CN" altLang="en-US" sz="1200" kern="0" dirty="0">
                <a:solidFill>
                  <a:srgbClr val="0070C0"/>
                </a:solidFill>
                <a:latin typeface="微软雅黑" panose="020B0503020204020204" pitchFamily="34" charset="-122"/>
                <a:ea typeface="微软雅黑" panose="020B0503020204020204" pitchFamily="34" charset="-122"/>
              </a:rPr>
              <a:t>名</a:t>
            </a:r>
            <a:r>
              <a:rPr lang="en-US" altLang="zh-CN" sz="1200" kern="0" dirty="0">
                <a:solidFill>
                  <a:srgbClr val="0070C0"/>
                </a:solidFill>
                <a:latin typeface="微软雅黑" panose="020B0503020204020204" pitchFamily="34" charset="-122"/>
                <a:ea typeface="微软雅黑" panose="020B0503020204020204" pitchFamily="34" charset="-122"/>
              </a:rPr>
              <a:t>20</a:t>
            </a:r>
            <a:r>
              <a:rPr lang="zh-CN" altLang="en-US" sz="1200" kern="0" dirty="0">
                <a:solidFill>
                  <a:srgbClr val="0070C0"/>
                </a:solidFill>
                <a:latin typeface="微软雅黑" panose="020B0503020204020204" pitchFamily="34" charset="-122"/>
                <a:ea typeface="微软雅黑" panose="020B0503020204020204" pitchFamily="34" charset="-122"/>
              </a:rPr>
              <a:t>岁以上体检人群为研究对象（其中男性</a:t>
            </a:r>
            <a:r>
              <a:rPr lang="en-US" altLang="zh-CN" sz="1200" kern="0" dirty="0">
                <a:solidFill>
                  <a:srgbClr val="0070C0"/>
                </a:solidFill>
                <a:latin typeface="微软雅黑" panose="020B0503020204020204" pitchFamily="34" charset="-122"/>
                <a:ea typeface="微软雅黑" panose="020B0503020204020204" pitchFamily="34" charset="-122"/>
              </a:rPr>
              <a:t>8313</a:t>
            </a:r>
            <a:r>
              <a:rPr lang="zh-CN" altLang="en-US" sz="1200" kern="0" dirty="0">
                <a:solidFill>
                  <a:srgbClr val="0070C0"/>
                </a:solidFill>
                <a:latin typeface="微软雅黑" panose="020B0503020204020204" pitchFamily="34" charset="-122"/>
                <a:ea typeface="微软雅黑" panose="020B0503020204020204" pitchFamily="34" charset="-122"/>
              </a:rPr>
              <a:t>名，女性</a:t>
            </a:r>
            <a:r>
              <a:rPr lang="en-US" altLang="zh-CN" sz="1200" kern="0" dirty="0">
                <a:solidFill>
                  <a:srgbClr val="0070C0"/>
                </a:solidFill>
                <a:latin typeface="微软雅黑" panose="020B0503020204020204" pitchFamily="34" charset="-122"/>
                <a:ea typeface="微软雅黑" panose="020B0503020204020204" pitchFamily="34" charset="-122"/>
              </a:rPr>
              <a:t>7363</a:t>
            </a:r>
            <a:r>
              <a:rPr lang="zh-CN" altLang="en-US" sz="1200" kern="0" dirty="0">
                <a:solidFill>
                  <a:srgbClr val="0070C0"/>
                </a:solidFill>
                <a:latin typeface="微软雅黑" panose="020B0503020204020204" pitchFamily="34" charset="-122"/>
                <a:ea typeface="微软雅黑" panose="020B0503020204020204" pitchFamily="34" charset="-122"/>
              </a:rPr>
              <a:t>名），常规体检时检测临床和实验室数据，使用超声诊断脂肪肝，用糖尿病自我评分评价肝脏脂肪变性，探讨该评分筛查</a:t>
            </a:r>
            <a:r>
              <a:rPr lang="en-US" altLang="zh-CN" sz="1200" kern="0" dirty="0">
                <a:solidFill>
                  <a:srgbClr val="0070C0"/>
                </a:solidFill>
                <a:latin typeface="微软雅黑" panose="020B0503020204020204" pitchFamily="34" charset="-122"/>
                <a:ea typeface="微软雅黑" panose="020B0503020204020204" pitchFamily="34" charset="-122"/>
              </a:rPr>
              <a:t>NAFLD</a:t>
            </a:r>
            <a:r>
              <a:rPr lang="zh-CN" altLang="en-US" sz="1200" kern="0" dirty="0">
                <a:solidFill>
                  <a:srgbClr val="0070C0"/>
                </a:solidFill>
                <a:latin typeface="微软雅黑" panose="020B0503020204020204" pitchFamily="34" charset="-122"/>
                <a:ea typeface="微软雅黑" panose="020B0503020204020204" pitchFamily="34" charset="-122"/>
              </a:rPr>
              <a:t>或</a:t>
            </a:r>
            <a:r>
              <a:rPr lang="en-US" altLang="zh-CN" sz="1200" kern="0" dirty="0">
                <a:solidFill>
                  <a:srgbClr val="0070C0"/>
                </a:solidFill>
                <a:latin typeface="微软雅黑" panose="020B0503020204020204" pitchFamily="34" charset="-122"/>
                <a:ea typeface="微软雅黑" panose="020B0503020204020204" pitchFamily="34" charset="-122"/>
              </a:rPr>
              <a:t>NASH</a:t>
            </a:r>
            <a:r>
              <a:rPr lang="zh-CN" altLang="en-US" sz="1200" kern="0" dirty="0">
                <a:solidFill>
                  <a:srgbClr val="0070C0"/>
                </a:solidFill>
                <a:latin typeface="微软雅黑" panose="020B0503020204020204" pitchFamily="34" charset="-122"/>
                <a:ea typeface="微软雅黑" panose="020B0503020204020204" pitchFamily="34" charset="-122"/>
              </a:rPr>
              <a:t>的可行性</a:t>
            </a:r>
          </a:p>
        </p:txBody>
      </p:sp>
      <p:sp>
        <p:nvSpPr>
          <p:cNvPr id="11" name="矩形 10"/>
          <p:cNvSpPr/>
          <p:nvPr/>
        </p:nvSpPr>
        <p:spPr>
          <a:xfrm>
            <a:off x="4139952" y="1611781"/>
            <a:ext cx="4374228" cy="3367076"/>
          </a:xfrm>
          <a:prstGeom prst="rect">
            <a:avLst/>
          </a:prstGeom>
        </p:spPr>
        <p:txBody>
          <a:bodyPr wrap="square">
            <a:spAutoFit/>
          </a:bodyPr>
          <a:lstStyle/>
          <a:p>
            <a:pPr fontAlgn="base">
              <a:lnSpc>
                <a:spcPct val="120000"/>
              </a:lnSpc>
              <a:spcBef>
                <a:spcPts val="600"/>
              </a:spcBef>
              <a:spcAft>
                <a:spcPts val="600"/>
              </a:spcAft>
              <a:buClr>
                <a:srgbClr val="000000"/>
              </a:buClr>
            </a:pPr>
            <a:r>
              <a:rPr lang="zh-CN" altLang="en-US" sz="1600" b="1" kern="0" dirty="0" smtClean="0">
                <a:solidFill>
                  <a:srgbClr val="0070C0"/>
                </a:solidFill>
                <a:latin typeface="微软雅黑" panose="020B0503020204020204" pitchFamily="34" charset="-122"/>
                <a:ea typeface="微软雅黑" panose="020B0503020204020204" pitchFamily="34" charset="-122"/>
              </a:rPr>
              <a:t>糖尿病自我评分≥</a:t>
            </a:r>
            <a:r>
              <a:rPr lang="en-US" altLang="zh-CN" sz="1600" b="1" kern="0" dirty="0" smtClean="0">
                <a:solidFill>
                  <a:srgbClr val="0070C0"/>
                </a:solidFill>
                <a:latin typeface="微软雅黑" panose="020B0503020204020204" pitchFamily="34" charset="-122"/>
                <a:ea typeface="微软雅黑" panose="020B0503020204020204" pitchFamily="34" charset="-122"/>
              </a:rPr>
              <a:t>6</a:t>
            </a:r>
            <a:r>
              <a:rPr lang="zh-CN" altLang="en-US" sz="1600" b="1" kern="0" dirty="0" smtClean="0">
                <a:solidFill>
                  <a:srgbClr val="0070C0"/>
                </a:solidFill>
                <a:latin typeface="微软雅黑" panose="020B0503020204020204" pitchFamily="34" charset="-122"/>
                <a:ea typeface="微软雅黑" panose="020B0503020204020204" pitchFamily="34" charset="-122"/>
              </a:rPr>
              <a:t>分为最佳</a:t>
            </a:r>
            <a:r>
              <a:rPr lang="zh-CN" altLang="en-US" sz="1600" b="1" kern="0" dirty="0">
                <a:solidFill>
                  <a:srgbClr val="0070C0"/>
                </a:solidFill>
                <a:latin typeface="微软雅黑" panose="020B0503020204020204" pitchFamily="34" charset="-122"/>
                <a:ea typeface="微软雅黑" panose="020B0503020204020204" pitchFamily="34" charset="-122"/>
              </a:rPr>
              <a:t>诊断截</a:t>
            </a:r>
            <a:r>
              <a:rPr lang="zh-CN" altLang="en-US" sz="1600" b="1" kern="0" dirty="0" smtClean="0">
                <a:solidFill>
                  <a:srgbClr val="0070C0"/>
                </a:solidFill>
                <a:latin typeface="微软雅黑" panose="020B0503020204020204" pitchFamily="34" charset="-122"/>
                <a:ea typeface="微软雅黑" panose="020B0503020204020204" pitchFamily="34" charset="-122"/>
              </a:rPr>
              <a:t>点，可鉴别</a:t>
            </a:r>
            <a:r>
              <a:rPr lang="en-US" altLang="zh-CN" sz="1600" b="1" kern="0" dirty="0" smtClean="0">
                <a:solidFill>
                  <a:srgbClr val="0070C0"/>
                </a:solidFill>
                <a:latin typeface="微软雅黑" panose="020B0503020204020204" pitchFamily="34" charset="-122"/>
                <a:ea typeface="微软雅黑" panose="020B0503020204020204" pitchFamily="34" charset="-122"/>
              </a:rPr>
              <a:t>:</a:t>
            </a:r>
          </a:p>
          <a:p>
            <a:pPr marL="270000" indent="-268288" fontAlgn="base">
              <a:lnSpc>
                <a:spcPct val="120000"/>
              </a:lnSpc>
              <a:spcBef>
                <a:spcPts val="600"/>
              </a:spcBef>
              <a:spcAft>
                <a:spcPts val="600"/>
              </a:spcAft>
              <a:buClr>
                <a:srgbClr val="000000"/>
              </a:buClr>
              <a:buFont typeface="Wingdings" panose="05000000000000000000" pitchFamily="2" charset="2"/>
              <a:buChar char="ü"/>
            </a:pPr>
            <a:r>
              <a:rPr lang="en-US" altLang="zh-CN" sz="1600" kern="0" dirty="0" smtClean="0">
                <a:solidFill>
                  <a:srgbClr val="0070C0"/>
                </a:solidFill>
                <a:latin typeface="微软雅黑" panose="020B0503020204020204" pitchFamily="34" charset="-122"/>
                <a:ea typeface="微软雅黑" panose="020B0503020204020204" pitchFamily="34" charset="-122"/>
              </a:rPr>
              <a:t>60%</a:t>
            </a:r>
            <a:r>
              <a:rPr lang="zh-CN" altLang="en-US" sz="1600" kern="0" dirty="0" smtClean="0">
                <a:solidFill>
                  <a:srgbClr val="0070C0"/>
                </a:solidFill>
                <a:latin typeface="微软雅黑" panose="020B0503020204020204" pitchFamily="34" charset="-122"/>
                <a:ea typeface="微软雅黑" panose="020B0503020204020204" pitchFamily="34" charset="-122"/>
              </a:rPr>
              <a:t>男性高危</a:t>
            </a:r>
            <a:r>
              <a:rPr lang="en-US" altLang="zh-CN" sz="1600" kern="0" dirty="0" smtClean="0">
                <a:solidFill>
                  <a:srgbClr val="0070C0"/>
                </a:solidFill>
                <a:latin typeface="微软雅黑" panose="020B0503020204020204" pitchFamily="34" charset="-122"/>
                <a:ea typeface="微软雅黑" panose="020B0503020204020204" pitchFamily="34" charset="-122"/>
              </a:rPr>
              <a:t>NAFLD</a:t>
            </a:r>
            <a:r>
              <a:rPr lang="zh-CN" altLang="en-US" sz="1600" kern="0" dirty="0" smtClean="0">
                <a:solidFill>
                  <a:srgbClr val="0070C0"/>
                </a:solidFill>
                <a:latin typeface="微软雅黑" panose="020B0503020204020204" pitchFamily="34" charset="-122"/>
                <a:ea typeface="微软雅黑" panose="020B0503020204020204" pitchFamily="34" charset="-122"/>
              </a:rPr>
              <a:t>人群</a:t>
            </a:r>
            <a:r>
              <a:rPr lang="zh-CN" altLang="en-US" sz="1600" kern="0" dirty="0" smtClean="0">
                <a:solidFill>
                  <a:srgbClr val="C00000"/>
                </a:solidFill>
                <a:latin typeface="微软雅黑" panose="020B0503020204020204" pitchFamily="34" charset="-122"/>
                <a:ea typeface="微软雅黑" panose="020B0503020204020204" pitchFamily="34" charset="-122"/>
              </a:rPr>
              <a:t>（敏感度</a:t>
            </a:r>
            <a:r>
              <a:rPr lang="zh-CN" altLang="en-US" sz="1600" kern="0" dirty="0">
                <a:solidFill>
                  <a:srgbClr val="C00000"/>
                </a:solidFill>
                <a:latin typeface="微软雅黑" panose="020B0503020204020204" pitchFamily="34" charset="-122"/>
                <a:ea typeface="微软雅黑" panose="020B0503020204020204" pitchFamily="34" charset="-122"/>
              </a:rPr>
              <a:t>为</a:t>
            </a:r>
            <a:r>
              <a:rPr lang="en-US" altLang="zh-CN" sz="1600" kern="0" dirty="0" smtClean="0">
                <a:solidFill>
                  <a:srgbClr val="C00000"/>
                </a:solidFill>
                <a:latin typeface="微软雅黑" panose="020B0503020204020204" pitchFamily="34" charset="-122"/>
                <a:ea typeface="微软雅黑" panose="020B0503020204020204" pitchFamily="34" charset="-122"/>
              </a:rPr>
              <a:t>79.0</a:t>
            </a:r>
            <a:r>
              <a:rPr lang="en-US" altLang="zh-CN" sz="1600" kern="0" dirty="0">
                <a:solidFill>
                  <a:srgbClr val="C00000"/>
                </a:solidFill>
                <a:latin typeface="微软雅黑" panose="020B0503020204020204" pitchFamily="34" charset="-122"/>
                <a:ea typeface="微软雅黑" panose="020B0503020204020204" pitchFamily="34" charset="-122"/>
              </a:rPr>
              <a:t>%</a:t>
            </a:r>
            <a:r>
              <a:rPr lang="zh-CN" altLang="en-US" sz="1600" kern="0" dirty="0">
                <a:solidFill>
                  <a:srgbClr val="C00000"/>
                </a:solidFill>
                <a:latin typeface="微软雅黑" panose="020B0503020204020204" pitchFamily="34" charset="-122"/>
                <a:ea typeface="微软雅黑" panose="020B0503020204020204" pitchFamily="34" charset="-122"/>
              </a:rPr>
              <a:t>，特异度</a:t>
            </a:r>
            <a:r>
              <a:rPr lang="zh-CN" altLang="en-US" sz="1600" kern="0" dirty="0" smtClean="0">
                <a:solidFill>
                  <a:srgbClr val="C00000"/>
                </a:solidFill>
                <a:latin typeface="微软雅黑" panose="020B0503020204020204" pitchFamily="34" charset="-122"/>
                <a:ea typeface="微软雅黑" panose="020B0503020204020204" pitchFamily="34" charset="-122"/>
              </a:rPr>
              <a:t>为</a:t>
            </a:r>
            <a:r>
              <a:rPr lang="en-US" altLang="zh-CN" sz="1600" kern="0" dirty="0" smtClean="0">
                <a:solidFill>
                  <a:srgbClr val="C00000"/>
                </a:solidFill>
                <a:latin typeface="微软雅黑" panose="020B0503020204020204" pitchFamily="34" charset="-122"/>
                <a:ea typeface="微软雅黑" panose="020B0503020204020204" pitchFamily="34" charset="-122"/>
              </a:rPr>
              <a:t>60.%</a:t>
            </a:r>
            <a:r>
              <a:rPr lang="zh-CN" altLang="en-US" sz="1600" kern="0" dirty="0" smtClean="0">
                <a:solidFill>
                  <a:srgbClr val="C00000"/>
                </a:solidFill>
                <a:latin typeface="微软雅黑" panose="020B0503020204020204" pitchFamily="34" charset="-122"/>
                <a:ea typeface="微软雅黑" panose="020B0503020204020204" pitchFamily="34" charset="-122"/>
              </a:rPr>
              <a:t>）</a:t>
            </a:r>
            <a:endParaRPr lang="en-US" altLang="zh-CN" sz="1600" kern="0" dirty="0" smtClean="0">
              <a:solidFill>
                <a:srgbClr val="C00000"/>
              </a:solidFill>
              <a:latin typeface="微软雅黑" panose="020B0503020204020204" pitchFamily="34" charset="-122"/>
              <a:ea typeface="微软雅黑" panose="020B0503020204020204" pitchFamily="34" charset="-122"/>
            </a:endParaRPr>
          </a:p>
          <a:p>
            <a:pPr marL="270000" indent="-268288" fontAlgn="base">
              <a:lnSpc>
                <a:spcPct val="120000"/>
              </a:lnSpc>
              <a:spcBef>
                <a:spcPts val="600"/>
              </a:spcBef>
              <a:spcAft>
                <a:spcPts val="600"/>
              </a:spcAft>
              <a:buClr>
                <a:srgbClr val="000000"/>
              </a:buClr>
              <a:buFont typeface="Wingdings" panose="05000000000000000000" pitchFamily="2" charset="2"/>
              <a:buChar char="ü"/>
            </a:pPr>
            <a:r>
              <a:rPr lang="en-US" altLang="zh-CN" sz="1600" kern="0" dirty="0" smtClean="0">
                <a:solidFill>
                  <a:srgbClr val="0070C0"/>
                </a:solidFill>
                <a:latin typeface="微软雅黑" panose="020B0503020204020204" pitchFamily="34" charset="-122"/>
                <a:ea typeface="微软雅黑" panose="020B0503020204020204" pitchFamily="34" charset="-122"/>
              </a:rPr>
              <a:t>50%</a:t>
            </a:r>
            <a:r>
              <a:rPr lang="zh-CN" altLang="en-US" sz="1600" kern="0" dirty="0" smtClean="0">
                <a:solidFill>
                  <a:srgbClr val="0070C0"/>
                </a:solidFill>
                <a:latin typeface="微软雅黑" panose="020B0503020204020204" pitchFamily="34" charset="-122"/>
                <a:ea typeface="微软雅黑" panose="020B0503020204020204" pitchFamily="34" charset="-122"/>
              </a:rPr>
              <a:t>女性</a:t>
            </a:r>
            <a:r>
              <a:rPr lang="zh-CN" altLang="en-US" sz="1600" kern="0" dirty="0">
                <a:solidFill>
                  <a:srgbClr val="0070C0"/>
                </a:solidFill>
                <a:latin typeface="微软雅黑" panose="020B0503020204020204" pitchFamily="34" charset="-122"/>
                <a:ea typeface="微软雅黑" panose="020B0503020204020204" pitchFamily="34" charset="-122"/>
              </a:rPr>
              <a:t>高危</a:t>
            </a:r>
            <a:r>
              <a:rPr lang="en-US" altLang="zh-CN" sz="1600" kern="0" dirty="0">
                <a:solidFill>
                  <a:srgbClr val="0070C0"/>
                </a:solidFill>
                <a:latin typeface="微软雅黑" panose="020B0503020204020204" pitchFamily="34" charset="-122"/>
                <a:ea typeface="微软雅黑" panose="020B0503020204020204" pitchFamily="34" charset="-122"/>
              </a:rPr>
              <a:t>NAFLD</a:t>
            </a:r>
            <a:r>
              <a:rPr lang="zh-CN" altLang="en-US" sz="1600" kern="0" dirty="0" smtClean="0">
                <a:solidFill>
                  <a:srgbClr val="0070C0"/>
                </a:solidFill>
                <a:latin typeface="微软雅黑" panose="020B0503020204020204" pitchFamily="34" charset="-122"/>
                <a:ea typeface="微软雅黑" panose="020B0503020204020204" pitchFamily="34" charset="-122"/>
              </a:rPr>
              <a:t>人群</a:t>
            </a:r>
            <a:r>
              <a:rPr lang="zh-CN" altLang="en-US" sz="1600" kern="0" dirty="0">
                <a:solidFill>
                  <a:srgbClr val="C00000"/>
                </a:solidFill>
                <a:latin typeface="微软雅黑" panose="020B0503020204020204" pitchFamily="34" charset="-122"/>
                <a:ea typeface="微软雅黑" panose="020B0503020204020204" pitchFamily="34" charset="-122"/>
              </a:rPr>
              <a:t>（</a:t>
            </a:r>
            <a:r>
              <a:rPr lang="zh-CN" altLang="en-US" sz="1600" kern="0" dirty="0" smtClean="0">
                <a:solidFill>
                  <a:srgbClr val="C00000"/>
                </a:solidFill>
                <a:latin typeface="微软雅黑" panose="020B0503020204020204" pitchFamily="34" charset="-122"/>
                <a:ea typeface="微软雅黑" panose="020B0503020204020204" pitchFamily="34" charset="-122"/>
              </a:rPr>
              <a:t>敏感度为</a:t>
            </a:r>
            <a:r>
              <a:rPr lang="en-US" altLang="zh-CN" sz="1600" kern="0" dirty="0" smtClean="0">
                <a:solidFill>
                  <a:srgbClr val="C00000"/>
                </a:solidFill>
                <a:latin typeface="微软雅黑" panose="020B0503020204020204" pitchFamily="34" charset="-122"/>
                <a:ea typeface="微软雅黑" panose="020B0503020204020204" pitchFamily="34" charset="-122"/>
              </a:rPr>
              <a:t>80.0</a:t>
            </a:r>
            <a:r>
              <a:rPr lang="en-US" altLang="zh-CN" sz="1600" kern="0" dirty="0">
                <a:solidFill>
                  <a:srgbClr val="C00000"/>
                </a:solidFill>
                <a:latin typeface="微软雅黑" panose="020B0503020204020204" pitchFamily="34" charset="-122"/>
                <a:ea typeface="微软雅黑" panose="020B0503020204020204" pitchFamily="34" charset="-122"/>
              </a:rPr>
              <a:t>%</a:t>
            </a:r>
            <a:r>
              <a:rPr lang="zh-CN" altLang="en-US" sz="1600" kern="0" dirty="0">
                <a:solidFill>
                  <a:srgbClr val="C00000"/>
                </a:solidFill>
                <a:latin typeface="微软雅黑" panose="020B0503020204020204" pitchFamily="34" charset="-122"/>
                <a:ea typeface="微软雅黑" panose="020B0503020204020204" pitchFamily="34" charset="-122"/>
              </a:rPr>
              <a:t>，特异度为</a:t>
            </a:r>
            <a:r>
              <a:rPr lang="en-US" altLang="zh-CN" sz="1600" kern="0" dirty="0" smtClean="0">
                <a:solidFill>
                  <a:srgbClr val="C00000"/>
                </a:solidFill>
                <a:latin typeface="微软雅黑" panose="020B0503020204020204" pitchFamily="34" charset="-122"/>
                <a:ea typeface="微软雅黑" panose="020B0503020204020204" pitchFamily="34" charset="-122"/>
              </a:rPr>
              <a:t>66.%</a:t>
            </a:r>
            <a:r>
              <a:rPr lang="zh-CN" altLang="en-US" sz="1600" kern="0" dirty="0" smtClean="0">
                <a:solidFill>
                  <a:srgbClr val="C00000"/>
                </a:solidFill>
                <a:latin typeface="微软雅黑" panose="020B0503020204020204" pitchFamily="34" charset="-122"/>
                <a:ea typeface="微软雅黑" panose="020B0503020204020204" pitchFamily="34" charset="-122"/>
              </a:rPr>
              <a:t>）</a:t>
            </a:r>
            <a:endParaRPr lang="en-US" altLang="zh-CN" sz="1600" kern="0" dirty="0" smtClean="0">
              <a:solidFill>
                <a:srgbClr val="C00000"/>
              </a:solidFill>
              <a:latin typeface="微软雅黑" panose="020B0503020204020204" pitchFamily="34" charset="-122"/>
              <a:ea typeface="微软雅黑" panose="020B0503020204020204" pitchFamily="34" charset="-122"/>
            </a:endParaRPr>
          </a:p>
          <a:p>
            <a:pPr marL="270000" indent="-268288" fontAlgn="base">
              <a:lnSpc>
                <a:spcPct val="120000"/>
              </a:lnSpc>
              <a:spcBef>
                <a:spcPts val="600"/>
              </a:spcBef>
              <a:spcAft>
                <a:spcPts val="600"/>
              </a:spcAft>
              <a:buClr>
                <a:srgbClr val="000000"/>
              </a:buClr>
              <a:buFont typeface="Wingdings" panose="05000000000000000000" pitchFamily="2" charset="2"/>
              <a:buChar char="ü"/>
            </a:pPr>
            <a:r>
              <a:rPr lang="en-US" altLang="zh-CN" sz="1600" kern="0" dirty="0">
                <a:solidFill>
                  <a:srgbClr val="0070C0"/>
                </a:solidFill>
                <a:latin typeface="微软雅黑" panose="020B0503020204020204" pitchFamily="34" charset="-122"/>
                <a:ea typeface="微软雅黑" panose="020B0503020204020204" pitchFamily="34" charset="-122"/>
              </a:rPr>
              <a:t>43%</a:t>
            </a:r>
            <a:r>
              <a:rPr lang="zh-CN" altLang="en-US" sz="1600" kern="0" dirty="0">
                <a:solidFill>
                  <a:srgbClr val="0070C0"/>
                </a:solidFill>
                <a:latin typeface="微软雅黑" panose="020B0503020204020204" pitchFamily="34" charset="-122"/>
                <a:ea typeface="微软雅黑" panose="020B0503020204020204" pitchFamily="34" charset="-122"/>
              </a:rPr>
              <a:t>男性高危</a:t>
            </a:r>
            <a:r>
              <a:rPr lang="en-US" altLang="zh-CN" sz="1600" kern="0" dirty="0">
                <a:solidFill>
                  <a:srgbClr val="0070C0"/>
                </a:solidFill>
                <a:latin typeface="微软雅黑" panose="020B0503020204020204" pitchFamily="34" charset="-122"/>
                <a:ea typeface="微软雅黑" panose="020B0503020204020204" pitchFamily="34" charset="-122"/>
              </a:rPr>
              <a:t>NASH</a:t>
            </a:r>
            <a:r>
              <a:rPr lang="zh-CN" altLang="en-US" sz="1600" kern="0" dirty="0">
                <a:solidFill>
                  <a:srgbClr val="0070C0"/>
                </a:solidFill>
                <a:latin typeface="微软雅黑" panose="020B0503020204020204" pitchFamily="34" charset="-122"/>
                <a:ea typeface="微软雅黑" panose="020B0503020204020204" pitchFamily="34" charset="-122"/>
              </a:rPr>
              <a:t>人群</a:t>
            </a:r>
            <a:r>
              <a:rPr lang="zh-CN" altLang="en-US" sz="1600" kern="0" dirty="0">
                <a:solidFill>
                  <a:srgbClr val="C00000"/>
                </a:solidFill>
                <a:latin typeface="微软雅黑" panose="020B0503020204020204" pitchFamily="34" charset="-122"/>
                <a:ea typeface="微软雅黑" panose="020B0503020204020204" pitchFamily="34" charset="-122"/>
              </a:rPr>
              <a:t>（敏感度</a:t>
            </a:r>
            <a:r>
              <a:rPr lang="zh-CN" altLang="en-US" sz="1600" kern="0" dirty="0" smtClean="0">
                <a:solidFill>
                  <a:srgbClr val="C00000"/>
                </a:solidFill>
                <a:latin typeface="微软雅黑" panose="020B0503020204020204" pitchFamily="34" charset="-122"/>
                <a:ea typeface="微软雅黑" panose="020B0503020204020204" pitchFamily="34" charset="-122"/>
              </a:rPr>
              <a:t>为</a:t>
            </a:r>
            <a:r>
              <a:rPr lang="en-US" altLang="zh-CN" sz="1600" kern="0" dirty="0" smtClean="0">
                <a:solidFill>
                  <a:srgbClr val="C00000"/>
                </a:solidFill>
                <a:latin typeface="微软雅黑" panose="020B0503020204020204" pitchFamily="34" charset="-122"/>
                <a:ea typeface="微软雅黑" panose="020B0503020204020204" pitchFamily="34" charset="-122"/>
              </a:rPr>
              <a:t>80.0</a:t>
            </a:r>
            <a:r>
              <a:rPr lang="en-US" altLang="zh-CN" sz="1600" kern="0" dirty="0">
                <a:solidFill>
                  <a:srgbClr val="C00000"/>
                </a:solidFill>
                <a:latin typeface="微软雅黑" panose="020B0503020204020204" pitchFamily="34" charset="-122"/>
                <a:ea typeface="微软雅黑" panose="020B0503020204020204" pitchFamily="34" charset="-122"/>
              </a:rPr>
              <a:t>%</a:t>
            </a:r>
            <a:r>
              <a:rPr lang="zh-CN" altLang="en-US" sz="1600" kern="0" dirty="0">
                <a:solidFill>
                  <a:srgbClr val="C00000"/>
                </a:solidFill>
                <a:latin typeface="微软雅黑" panose="020B0503020204020204" pitchFamily="34" charset="-122"/>
                <a:ea typeface="微软雅黑" panose="020B0503020204020204" pitchFamily="34" charset="-122"/>
              </a:rPr>
              <a:t>，特异度为</a:t>
            </a:r>
            <a:r>
              <a:rPr lang="en-US" altLang="zh-CN" sz="1600" kern="0" dirty="0" smtClean="0">
                <a:solidFill>
                  <a:srgbClr val="C00000"/>
                </a:solidFill>
                <a:latin typeface="微软雅黑" panose="020B0503020204020204" pitchFamily="34" charset="-122"/>
                <a:ea typeface="微软雅黑" panose="020B0503020204020204" pitchFamily="34" charset="-122"/>
              </a:rPr>
              <a:t>64.%</a:t>
            </a:r>
            <a:r>
              <a:rPr lang="zh-CN" altLang="en-US" sz="1600" kern="0" dirty="0">
                <a:solidFill>
                  <a:srgbClr val="C00000"/>
                </a:solidFill>
                <a:latin typeface="微软雅黑" panose="020B0503020204020204" pitchFamily="34" charset="-122"/>
                <a:ea typeface="微软雅黑" panose="020B0503020204020204" pitchFamily="34" charset="-122"/>
              </a:rPr>
              <a:t>）</a:t>
            </a:r>
            <a:endParaRPr lang="en-US" altLang="zh-CN" sz="1600" kern="0" dirty="0">
              <a:solidFill>
                <a:srgbClr val="C00000"/>
              </a:solidFill>
              <a:latin typeface="微软雅黑" panose="020B0503020204020204" pitchFamily="34" charset="-122"/>
              <a:ea typeface="微软雅黑" panose="020B0503020204020204" pitchFamily="34" charset="-122"/>
            </a:endParaRPr>
          </a:p>
          <a:p>
            <a:pPr marL="270000" indent="-268288" fontAlgn="base">
              <a:lnSpc>
                <a:spcPct val="120000"/>
              </a:lnSpc>
              <a:spcBef>
                <a:spcPts val="600"/>
              </a:spcBef>
              <a:spcAft>
                <a:spcPts val="600"/>
              </a:spcAft>
              <a:buClr>
                <a:srgbClr val="000000"/>
              </a:buClr>
              <a:buFont typeface="Wingdings" panose="05000000000000000000" pitchFamily="2" charset="2"/>
              <a:buChar char="ü"/>
            </a:pPr>
            <a:r>
              <a:rPr lang="en-US" altLang="zh-CN" sz="1600" kern="0" dirty="0">
                <a:solidFill>
                  <a:srgbClr val="0070C0"/>
                </a:solidFill>
                <a:latin typeface="微软雅黑" panose="020B0503020204020204" pitchFamily="34" charset="-122"/>
                <a:ea typeface="微软雅黑" panose="020B0503020204020204" pitchFamily="34" charset="-122"/>
              </a:rPr>
              <a:t>31%</a:t>
            </a:r>
            <a:r>
              <a:rPr lang="zh-CN" altLang="en-US" sz="1600" kern="0" dirty="0">
                <a:solidFill>
                  <a:srgbClr val="0070C0"/>
                </a:solidFill>
                <a:latin typeface="微软雅黑" panose="020B0503020204020204" pitchFamily="34" charset="-122"/>
                <a:ea typeface="微软雅黑" panose="020B0503020204020204" pitchFamily="34" charset="-122"/>
              </a:rPr>
              <a:t>女性高危</a:t>
            </a:r>
            <a:r>
              <a:rPr lang="en-US" altLang="zh-CN" sz="1600" kern="0" dirty="0">
                <a:solidFill>
                  <a:srgbClr val="0070C0"/>
                </a:solidFill>
                <a:latin typeface="微软雅黑" panose="020B0503020204020204" pitchFamily="34" charset="-122"/>
                <a:ea typeface="微软雅黑" panose="020B0503020204020204" pitchFamily="34" charset="-122"/>
              </a:rPr>
              <a:t>NASH</a:t>
            </a:r>
            <a:r>
              <a:rPr lang="zh-CN" altLang="en-US" sz="1600" kern="0" dirty="0">
                <a:solidFill>
                  <a:srgbClr val="0070C0"/>
                </a:solidFill>
                <a:latin typeface="微软雅黑" panose="020B0503020204020204" pitchFamily="34" charset="-122"/>
                <a:ea typeface="微软雅黑" panose="020B0503020204020204" pitchFamily="34" charset="-122"/>
              </a:rPr>
              <a:t>人群</a:t>
            </a:r>
            <a:r>
              <a:rPr lang="zh-CN" altLang="en-US" sz="1600" kern="0" dirty="0">
                <a:solidFill>
                  <a:srgbClr val="C00000"/>
                </a:solidFill>
                <a:latin typeface="微软雅黑" panose="020B0503020204020204" pitchFamily="34" charset="-122"/>
                <a:ea typeface="微软雅黑" panose="020B0503020204020204" pitchFamily="34" charset="-122"/>
              </a:rPr>
              <a:t>（敏感度为</a:t>
            </a:r>
            <a:r>
              <a:rPr lang="en-US" altLang="zh-CN" sz="1600" kern="0" dirty="0" smtClean="0">
                <a:solidFill>
                  <a:srgbClr val="C00000"/>
                </a:solidFill>
                <a:latin typeface="微软雅黑" panose="020B0503020204020204" pitchFamily="34" charset="-122"/>
                <a:ea typeface="微软雅黑" panose="020B0503020204020204" pitchFamily="34" charset="-122"/>
              </a:rPr>
              <a:t>86.0</a:t>
            </a:r>
            <a:r>
              <a:rPr lang="en-US" altLang="zh-CN" sz="1600" kern="0" dirty="0">
                <a:solidFill>
                  <a:srgbClr val="C00000"/>
                </a:solidFill>
                <a:latin typeface="微软雅黑" panose="020B0503020204020204" pitchFamily="34" charset="-122"/>
                <a:ea typeface="微软雅黑" panose="020B0503020204020204" pitchFamily="34" charset="-122"/>
              </a:rPr>
              <a:t>%</a:t>
            </a:r>
            <a:r>
              <a:rPr lang="zh-CN" altLang="en-US" sz="1600" kern="0" dirty="0">
                <a:solidFill>
                  <a:srgbClr val="C00000"/>
                </a:solidFill>
                <a:latin typeface="微软雅黑" panose="020B0503020204020204" pitchFamily="34" charset="-122"/>
                <a:ea typeface="微软雅黑" panose="020B0503020204020204" pitchFamily="34" charset="-122"/>
              </a:rPr>
              <a:t>，特异度</a:t>
            </a:r>
            <a:r>
              <a:rPr lang="zh-CN" altLang="en-US" sz="1600" kern="0" dirty="0" smtClean="0">
                <a:solidFill>
                  <a:srgbClr val="C00000"/>
                </a:solidFill>
                <a:latin typeface="微软雅黑" panose="020B0503020204020204" pitchFamily="34" charset="-122"/>
                <a:ea typeface="微软雅黑" panose="020B0503020204020204" pitchFamily="34" charset="-122"/>
              </a:rPr>
              <a:t>为</a:t>
            </a:r>
            <a:r>
              <a:rPr lang="en-US" altLang="zh-CN" sz="1600" kern="0" dirty="0" smtClean="0">
                <a:solidFill>
                  <a:srgbClr val="C00000"/>
                </a:solidFill>
                <a:latin typeface="微软雅黑" panose="020B0503020204020204" pitchFamily="34" charset="-122"/>
                <a:ea typeface="微软雅黑" panose="020B0503020204020204" pitchFamily="34" charset="-122"/>
              </a:rPr>
              <a:t>75.%</a:t>
            </a:r>
            <a:r>
              <a:rPr lang="zh-CN" altLang="en-US" sz="1600" kern="0" dirty="0" smtClean="0">
                <a:solidFill>
                  <a:srgbClr val="C00000"/>
                </a:solidFill>
                <a:latin typeface="微软雅黑" panose="020B0503020204020204" pitchFamily="34" charset="-122"/>
                <a:ea typeface="微软雅黑" panose="020B0503020204020204" pitchFamily="34" charset="-122"/>
              </a:rPr>
              <a:t>）</a:t>
            </a:r>
            <a:endParaRPr lang="zh-CN" altLang="en-US" sz="1600" b="1" kern="0" dirty="0">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418254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T2DM</a:t>
            </a:r>
            <a:r>
              <a:rPr lang="zh-CN" altLang="en-US" dirty="0" smtClean="0"/>
              <a:t>合并</a:t>
            </a:r>
            <a:r>
              <a:rPr lang="en-US" altLang="zh-CN" dirty="0" smtClean="0"/>
              <a:t>NAFLD</a:t>
            </a:r>
            <a:r>
              <a:rPr lang="zh-CN" altLang="en-US" dirty="0" smtClean="0"/>
              <a:t>的治疗措施</a:t>
            </a:r>
            <a:endParaRPr lang="zh-CN" altLang="en-US" dirty="0"/>
          </a:p>
        </p:txBody>
      </p:sp>
      <p:sp>
        <p:nvSpPr>
          <p:cNvPr id="3" name="内容占位符 2"/>
          <p:cNvSpPr>
            <a:spLocks noGrp="1"/>
          </p:cNvSpPr>
          <p:nvPr>
            <p:ph idx="1"/>
          </p:nvPr>
        </p:nvSpPr>
        <p:spPr>
          <a:xfrm>
            <a:off x="1475656" y="1405414"/>
            <a:ext cx="8229600" cy="5334000"/>
          </a:xfrm>
        </p:spPr>
        <p:txBody>
          <a:bodyPr/>
          <a:lstStyle/>
          <a:p>
            <a:pPr>
              <a:spcBef>
                <a:spcPts val="0"/>
              </a:spcBef>
              <a:buClr>
                <a:schemeClr val="tx2"/>
              </a:buClr>
              <a:buFont typeface="Wingdings" panose="05000000000000000000" pitchFamily="2" charset="2"/>
              <a:buChar char=""/>
            </a:pPr>
            <a:r>
              <a:rPr lang="zh-CN" altLang="en-US" b="0" dirty="0" smtClean="0"/>
              <a:t>生活方式干预</a:t>
            </a:r>
            <a:endParaRPr lang="en-US" altLang="zh-CN" b="0" dirty="0" smtClean="0"/>
          </a:p>
          <a:p>
            <a:pPr marL="696912">
              <a:spcBef>
                <a:spcPts val="0"/>
              </a:spcBef>
              <a:buClr>
                <a:schemeClr val="tx2"/>
              </a:buClr>
              <a:buFont typeface="Wingdings" panose="05000000000000000000" pitchFamily="2" charset="2"/>
              <a:buChar char="ü"/>
            </a:pPr>
            <a:r>
              <a:rPr lang="zh-CN" altLang="en-US" b="0" dirty="0" smtClean="0"/>
              <a:t>控制饮食</a:t>
            </a:r>
            <a:endParaRPr lang="en-US" altLang="zh-CN" b="0" dirty="0" smtClean="0"/>
          </a:p>
          <a:p>
            <a:pPr marL="696912">
              <a:spcBef>
                <a:spcPts val="0"/>
              </a:spcBef>
              <a:buClr>
                <a:schemeClr val="tx2"/>
              </a:buClr>
              <a:buFont typeface="Wingdings" panose="05000000000000000000" pitchFamily="2" charset="2"/>
              <a:buChar char="ü"/>
            </a:pPr>
            <a:r>
              <a:rPr lang="zh-CN" altLang="en-US" b="0" dirty="0" smtClean="0"/>
              <a:t>锻炼</a:t>
            </a:r>
            <a:endParaRPr lang="en-US" altLang="zh-CN" b="0" dirty="0" smtClean="0"/>
          </a:p>
          <a:p>
            <a:pPr marL="696912">
              <a:spcBef>
                <a:spcPts val="0"/>
              </a:spcBef>
              <a:buClr>
                <a:schemeClr val="tx2"/>
              </a:buClr>
              <a:buFont typeface="Wingdings" panose="05000000000000000000" pitchFamily="2" charset="2"/>
              <a:buChar char="ü"/>
            </a:pPr>
            <a:r>
              <a:rPr lang="zh-CN" altLang="en-US" b="0" dirty="0"/>
              <a:t>减重</a:t>
            </a:r>
            <a:endParaRPr lang="en-US" altLang="zh-CN" b="0" dirty="0" smtClean="0"/>
          </a:p>
          <a:p>
            <a:pPr>
              <a:spcBef>
                <a:spcPts val="1200"/>
              </a:spcBef>
              <a:buClr>
                <a:schemeClr val="tx2"/>
              </a:buClr>
              <a:buFont typeface="Wingdings" panose="05000000000000000000" pitchFamily="2" charset="2"/>
              <a:buChar char=""/>
            </a:pPr>
            <a:r>
              <a:rPr lang="zh-CN" altLang="en-US" dirty="0" smtClean="0"/>
              <a:t>降糖药物</a:t>
            </a:r>
            <a:endParaRPr lang="en-US" altLang="zh-CN" dirty="0"/>
          </a:p>
          <a:p>
            <a:pPr marL="720725" indent="-366713">
              <a:spcBef>
                <a:spcPts val="0"/>
              </a:spcBef>
              <a:buClr>
                <a:schemeClr val="tx2"/>
              </a:buClr>
              <a:buFont typeface="Wingdings" panose="05000000000000000000" pitchFamily="2" charset="2"/>
              <a:buChar char="ü"/>
            </a:pPr>
            <a:r>
              <a:rPr lang="zh-CN" altLang="en-US" dirty="0" smtClean="0">
                <a:solidFill>
                  <a:srgbClr val="C00000"/>
                </a:solidFill>
              </a:rPr>
              <a:t>治疗</a:t>
            </a:r>
            <a:r>
              <a:rPr lang="en-US" altLang="zh-CN" dirty="0" smtClean="0">
                <a:solidFill>
                  <a:srgbClr val="C00000"/>
                </a:solidFill>
              </a:rPr>
              <a:t>T2DM</a:t>
            </a:r>
            <a:r>
              <a:rPr lang="zh-CN" altLang="en-US" dirty="0" smtClean="0"/>
              <a:t>，控制血糖</a:t>
            </a:r>
            <a:endParaRPr lang="en-US" altLang="zh-CN" dirty="0" smtClean="0"/>
          </a:p>
          <a:p>
            <a:pPr marL="354013" indent="-354013">
              <a:spcBef>
                <a:spcPts val="1200"/>
              </a:spcBef>
              <a:buClr>
                <a:schemeClr val="tx2"/>
              </a:buClr>
              <a:buFont typeface="Arial" panose="020B0604020202020204" pitchFamily="34" charset="0"/>
              <a:buChar char="•"/>
            </a:pPr>
            <a:r>
              <a:rPr lang="zh-CN" altLang="en-US" dirty="0" smtClean="0"/>
              <a:t>降脂、降压、抗血小板药物</a:t>
            </a:r>
            <a:endParaRPr lang="en-US" altLang="zh-CN" dirty="0" smtClean="0"/>
          </a:p>
          <a:p>
            <a:pPr marL="720725" indent="-366713">
              <a:spcBef>
                <a:spcPts val="0"/>
              </a:spcBef>
              <a:buClr>
                <a:schemeClr val="tx2"/>
              </a:buClr>
              <a:buFont typeface="Wingdings" panose="05000000000000000000" pitchFamily="2" charset="2"/>
              <a:buChar char="ü"/>
            </a:pPr>
            <a:r>
              <a:rPr lang="zh-CN" altLang="en-US" dirty="0" smtClean="0"/>
              <a:t>调节脂代谢紊乱</a:t>
            </a:r>
            <a:endParaRPr lang="en-US" altLang="zh-CN" dirty="0" smtClean="0"/>
          </a:p>
          <a:p>
            <a:pPr marL="354013" indent="-354013">
              <a:spcBef>
                <a:spcPts val="0"/>
              </a:spcBef>
              <a:buClr>
                <a:schemeClr val="tx2"/>
              </a:buClr>
              <a:buFont typeface="Arial" panose="020B0604020202020204" pitchFamily="34" charset="0"/>
              <a:buChar char="•"/>
            </a:pP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22</a:t>
            </a:fld>
            <a:endParaRPr lang="zh-CN" altLang="en-US"/>
          </a:p>
        </p:txBody>
      </p:sp>
      <p:sp>
        <p:nvSpPr>
          <p:cNvPr id="5" name="右大括号 4"/>
          <p:cNvSpPr/>
          <p:nvPr/>
        </p:nvSpPr>
        <p:spPr bwMode="auto">
          <a:xfrm>
            <a:off x="5076056" y="1556791"/>
            <a:ext cx="253732" cy="3626572"/>
          </a:xfrm>
          <a:prstGeom prst="rightBrace">
            <a:avLst/>
          </a:prstGeom>
          <a:noFill/>
          <a:ln w="9525" cap="flat" cmpd="sng" algn="ctr">
            <a:solidFill>
              <a:schemeClr val="tx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7" name="矩形 6"/>
          <p:cNvSpPr/>
          <p:nvPr/>
        </p:nvSpPr>
        <p:spPr>
          <a:xfrm>
            <a:off x="5404048" y="2548314"/>
            <a:ext cx="3069399" cy="1643527"/>
          </a:xfrm>
          <a:prstGeom prst="rect">
            <a:avLst/>
          </a:prstGeom>
        </p:spPr>
        <p:txBody>
          <a:bodyPr wrap="square">
            <a:spAutoFit/>
          </a:bodyPr>
          <a:lstStyle/>
          <a:p>
            <a:pPr lvl="0" algn="ctr" fontAlgn="base">
              <a:lnSpc>
                <a:spcPct val="120000"/>
              </a:lnSpc>
              <a:buClr>
                <a:srgbClr val="2A4C41"/>
              </a:buClr>
            </a:pPr>
            <a:r>
              <a:rPr lang="zh-CN" altLang="en-US" sz="2000" b="1" kern="0" dirty="0" smtClean="0">
                <a:solidFill>
                  <a:srgbClr val="C00000"/>
                </a:solidFill>
              </a:rPr>
              <a:t>治疗</a:t>
            </a:r>
            <a:r>
              <a:rPr lang="en-US" altLang="zh-CN" sz="2000" b="1" kern="0" dirty="0" smtClean="0">
                <a:solidFill>
                  <a:srgbClr val="C00000"/>
                </a:solidFill>
              </a:rPr>
              <a:t>NAFLD</a:t>
            </a:r>
          </a:p>
          <a:p>
            <a:pPr lvl="0" fontAlgn="base">
              <a:lnSpc>
                <a:spcPct val="120000"/>
              </a:lnSpc>
              <a:buClr>
                <a:srgbClr val="2A4C41"/>
              </a:buClr>
            </a:pPr>
            <a:r>
              <a:rPr lang="en-US" altLang="zh-CN" sz="1600" b="1" kern="0" dirty="0" smtClean="0">
                <a:solidFill>
                  <a:srgbClr val="0070C0"/>
                </a:solidFill>
              </a:rPr>
              <a:t>(</a:t>
            </a:r>
            <a:r>
              <a:rPr lang="zh-CN" altLang="en-US" sz="1600" b="1" kern="0" dirty="0">
                <a:solidFill>
                  <a:srgbClr val="0070C0"/>
                </a:solidFill>
              </a:rPr>
              <a:t>无特异性治疗药物</a:t>
            </a:r>
            <a:r>
              <a:rPr lang="zh-CN" altLang="en-US" sz="1600" b="1" kern="0" dirty="0" smtClean="0">
                <a:solidFill>
                  <a:srgbClr val="0070C0"/>
                </a:solidFill>
              </a:rPr>
              <a:t>，治疗</a:t>
            </a:r>
            <a:r>
              <a:rPr lang="zh-CN" altLang="en-US" sz="1600" b="1" kern="0" dirty="0">
                <a:solidFill>
                  <a:srgbClr val="0070C0"/>
                </a:solidFill>
              </a:rPr>
              <a:t>药物主要针对代谢</a:t>
            </a:r>
            <a:r>
              <a:rPr lang="zh-CN" altLang="en-US" sz="1600" b="1" kern="0" dirty="0" smtClean="0">
                <a:solidFill>
                  <a:srgbClr val="0070C0"/>
                </a:solidFill>
              </a:rPr>
              <a:t>综合征</a:t>
            </a:r>
            <a:r>
              <a:rPr lang="zh-CN" altLang="en-US" sz="1600" b="1" kern="0" dirty="0">
                <a:solidFill>
                  <a:srgbClr val="0070C0"/>
                </a:solidFill>
              </a:rPr>
              <a:t>相关疾病，如肥胖、</a:t>
            </a:r>
            <a:r>
              <a:rPr lang="en-US" altLang="zh-CN" sz="1600" b="1" kern="0" dirty="0">
                <a:solidFill>
                  <a:srgbClr val="0070C0"/>
                </a:solidFill>
              </a:rPr>
              <a:t>Ⅱ</a:t>
            </a:r>
            <a:r>
              <a:rPr lang="zh-CN" altLang="en-US" sz="1600" b="1" kern="0" dirty="0">
                <a:solidFill>
                  <a:srgbClr val="0070C0"/>
                </a:solidFill>
              </a:rPr>
              <a:t>型糖尿病、血脂异常和高血压等</a:t>
            </a:r>
            <a:r>
              <a:rPr lang="en-US" altLang="zh-CN" sz="1600" b="1" kern="0" dirty="0" smtClean="0">
                <a:solidFill>
                  <a:srgbClr val="0070C0"/>
                </a:solidFill>
              </a:rPr>
              <a:t>)</a:t>
            </a:r>
            <a:endParaRPr lang="en-US" altLang="zh-CN" sz="1600" b="1" kern="0" dirty="0">
              <a:solidFill>
                <a:srgbClr val="0070C0"/>
              </a:solidFill>
            </a:endParaRPr>
          </a:p>
        </p:txBody>
      </p:sp>
    </p:spTree>
    <p:extLst>
      <p:ext uri="{BB962C8B-B14F-4D97-AF65-F5344CB8AC3E}">
        <p14:creationId xmlns:p14="http://schemas.microsoft.com/office/powerpoint/2010/main" val="24770795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T2DM</a:t>
            </a:r>
            <a:r>
              <a:rPr lang="zh-CN" altLang="en-US" dirty="0"/>
              <a:t>合并</a:t>
            </a:r>
            <a:r>
              <a:rPr lang="en-US" altLang="zh-CN" dirty="0" smtClean="0"/>
              <a:t>NAFLD</a:t>
            </a:r>
            <a:r>
              <a:rPr lang="zh-CN" altLang="en-US" dirty="0" smtClean="0"/>
              <a:t>的治疗</a:t>
            </a:r>
            <a:r>
              <a:rPr lang="en-US" altLang="zh-CN" dirty="0" smtClean="0"/>
              <a:t>:</a:t>
            </a:r>
            <a:br>
              <a:rPr lang="en-US" altLang="zh-CN" dirty="0" smtClean="0"/>
            </a:br>
            <a:r>
              <a:rPr lang="zh-CN" altLang="en-US" dirty="0" smtClean="0"/>
              <a:t>控制血糖，改善胰岛素抵抗</a:t>
            </a:r>
            <a:endParaRPr lang="zh-CN" altLang="en-US" dirty="0"/>
          </a:p>
        </p:txBody>
      </p:sp>
      <p:sp>
        <p:nvSpPr>
          <p:cNvPr id="3" name="内容占位符 2"/>
          <p:cNvSpPr>
            <a:spLocks noGrp="1"/>
          </p:cNvSpPr>
          <p:nvPr>
            <p:ph idx="1"/>
          </p:nvPr>
        </p:nvSpPr>
        <p:spPr>
          <a:xfrm>
            <a:off x="1096630" y="1336939"/>
            <a:ext cx="3656820" cy="432048"/>
          </a:xfrm>
        </p:spPr>
        <p:txBody>
          <a:bodyPr/>
          <a:lstStyle/>
          <a:p>
            <a:pPr marL="0" indent="0">
              <a:buNone/>
            </a:pPr>
            <a:r>
              <a:rPr lang="zh-CN" altLang="en-US" dirty="0" smtClean="0"/>
              <a:t>２型</a:t>
            </a:r>
            <a:r>
              <a:rPr lang="zh-CN" altLang="en-US" dirty="0"/>
              <a:t>糖尿病高血糖治疗</a:t>
            </a:r>
            <a:r>
              <a:rPr lang="zh-CN" altLang="en-US" dirty="0" smtClean="0"/>
              <a:t>路径</a:t>
            </a:r>
            <a:r>
              <a:rPr lang="en-US" altLang="zh-CN" baseline="30000" dirty="0" smtClean="0"/>
              <a:t>1</a:t>
            </a:r>
            <a:endParaRPr lang="zh-CN" altLang="en-US" baseline="30000"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23</a:t>
            </a:fld>
            <a:endParaRPr lang="zh-CN" altLang="en-US"/>
          </a:p>
        </p:txBody>
      </p:sp>
      <p:pic>
        <p:nvPicPr>
          <p:cNvPr id="5" name="图片 4"/>
          <p:cNvPicPr>
            <a:picLocks noChangeAspect="1"/>
          </p:cNvPicPr>
          <p:nvPr/>
        </p:nvPicPr>
        <p:blipFill>
          <a:blip r:embed="rId2"/>
          <a:stretch>
            <a:fillRect/>
          </a:stretch>
        </p:blipFill>
        <p:spPr>
          <a:xfrm>
            <a:off x="251520" y="1765300"/>
            <a:ext cx="5052322" cy="4472012"/>
          </a:xfrm>
          <a:prstGeom prst="rect">
            <a:avLst/>
          </a:prstGeom>
        </p:spPr>
      </p:pic>
      <p:sp>
        <p:nvSpPr>
          <p:cNvPr id="7" name="矩形 6"/>
          <p:cNvSpPr/>
          <p:nvPr/>
        </p:nvSpPr>
        <p:spPr>
          <a:xfrm>
            <a:off x="416297" y="6265884"/>
            <a:ext cx="4722768" cy="646331"/>
          </a:xfrm>
          <a:prstGeom prst="rect">
            <a:avLst/>
          </a:prstGeom>
        </p:spPr>
        <p:txBody>
          <a:bodyPr wrap="none">
            <a:spAutoFit/>
          </a:bodyPr>
          <a:lstStyle/>
          <a:p>
            <a:r>
              <a:rPr lang="en-US" altLang="zh-CN" sz="900" dirty="0" smtClean="0">
                <a:solidFill>
                  <a:schemeClr val="tx2"/>
                </a:solidFill>
              </a:rPr>
              <a:t>1.</a:t>
            </a:r>
            <a:r>
              <a:rPr lang="zh-CN" altLang="en-US" sz="900" dirty="0" smtClean="0">
                <a:solidFill>
                  <a:schemeClr val="tx2"/>
                </a:solidFill>
              </a:rPr>
              <a:t>中华</a:t>
            </a:r>
            <a:r>
              <a:rPr lang="zh-CN" altLang="en-US" sz="900" dirty="0">
                <a:solidFill>
                  <a:schemeClr val="tx2"/>
                </a:solidFill>
              </a:rPr>
              <a:t>医学会糖尿病学分</a:t>
            </a:r>
            <a:r>
              <a:rPr lang="zh-CN" altLang="en-US" sz="900" dirty="0" smtClean="0">
                <a:solidFill>
                  <a:schemeClr val="tx2"/>
                </a:solidFill>
              </a:rPr>
              <a:t>会</a:t>
            </a:r>
            <a:r>
              <a:rPr lang="en-US" altLang="zh-CN" sz="900" dirty="0" smtClean="0">
                <a:solidFill>
                  <a:schemeClr val="tx2"/>
                </a:solidFill>
              </a:rPr>
              <a:t>.</a:t>
            </a:r>
            <a:r>
              <a:rPr lang="zh-CN" altLang="en-US" sz="900" dirty="0">
                <a:solidFill>
                  <a:schemeClr val="tx2"/>
                </a:solidFill>
              </a:rPr>
              <a:t>中华糖尿病</a:t>
            </a:r>
            <a:r>
              <a:rPr lang="zh-CN" altLang="en-US" sz="900" dirty="0" smtClean="0">
                <a:solidFill>
                  <a:schemeClr val="tx2"/>
                </a:solidFill>
              </a:rPr>
              <a:t>杂志</a:t>
            </a:r>
            <a:r>
              <a:rPr lang="en-US" altLang="zh-CN" sz="900" dirty="0" smtClean="0">
                <a:solidFill>
                  <a:schemeClr val="tx2"/>
                </a:solidFill>
              </a:rPr>
              <a:t>.2014;6(7):447-499</a:t>
            </a:r>
          </a:p>
          <a:p>
            <a:r>
              <a:rPr lang="en-US" altLang="zh-CN" sz="900" dirty="0">
                <a:solidFill>
                  <a:schemeClr val="tx2"/>
                </a:solidFill>
              </a:rPr>
              <a:t>2</a:t>
            </a:r>
            <a:r>
              <a:rPr lang="en-US" altLang="zh-CN" sz="900" dirty="0" smtClean="0">
                <a:solidFill>
                  <a:schemeClr val="tx2"/>
                </a:solidFill>
              </a:rPr>
              <a:t>.</a:t>
            </a:r>
            <a:r>
              <a:rPr lang="zh-CN" altLang="en-US" sz="900" dirty="0">
                <a:solidFill>
                  <a:schemeClr val="tx2"/>
                </a:solidFill>
              </a:rPr>
              <a:t>中华医学会内分泌学分会肝病与代谢学</a:t>
            </a:r>
            <a:r>
              <a:rPr lang="zh-CN" altLang="en-US" sz="900" dirty="0" smtClean="0">
                <a:solidFill>
                  <a:schemeClr val="tx2"/>
                </a:solidFill>
              </a:rPr>
              <a:t>组</a:t>
            </a:r>
            <a:r>
              <a:rPr lang="en-US" altLang="zh-CN" sz="900" dirty="0" smtClean="0">
                <a:solidFill>
                  <a:schemeClr val="tx2"/>
                </a:solidFill>
              </a:rPr>
              <a:t>.</a:t>
            </a:r>
            <a:r>
              <a:rPr lang="zh-CN" altLang="en-US" sz="900" dirty="0" smtClean="0">
                <a:solidFill>
                  <a:schemeClr val="tx2"/>
                </a:solidFill>
              </a:rPr>
              <a:t>中华内分泌代谢杂志</a:t>
            </a:r>
            <a:r>
              <a:rPr lang="en-US" altLang="zh-CN" sz="900" dirty="0" smtClean="0">
                <a:solidFill>
                  <a:schemeClr val="tx2"/>
                </a:solidFill>
              </a:rPr>
              <a:t>.2010;26(7):531-534</a:t>
            </a:r>
          </a:p>
          <a:p>
            <a:r>
              <a:rPr lang="en-US" altLang="zh-CN" sz="900" dirty="0">
                <a:solidFill>
                  <a:schemeClr val="tx2"/>
                </a:solidFill>
              </a:rPr>
              <a:t>3. </a:t>
            </a:r>
            <a:r>
              <a:rPr lang="en-US" altLang="zh-CN" sz="900" dirty="0" smtClean="0">
                <a:solidFill>
                  <a:schemeClr val="tx2"/>
                </a:solidFill>
              </a:rPr>
              <a:t>Watanabe S</a:t>
            </a:r>
            <a:r>
              <a:rPr lang="zh-CN" altLang="en-US" sz="900" dirty="0">
                <a:solidFill>
                  <a:schemeClr val="tx2"/>
                </a:solidFill>
              </a:rPr>
              <a:t>，</a:t>
            </a:r>
            <a:r>
              <a:rPr lang="en-US" altLang="zh-CN" sz="900" dirty="0">
                <a:solidFill>
                  <a:schemeClr val="tx2"/>
                </a:solidFill>
              </a:rPr>
              <a:t>et al. J </a:t>
            </a:r>
            <a:r>
              <a:rPr lang="en-US" altLang="zh-CN" sz="900" dirty="0" err="1">
                <a:solidFill>
                  <a:schemeClr val="tx2"/>
                </a:solidFill>
              </a:rPr>
              <a:t>Gastroenterol</a:t>
            </a:r>
            <a:r>
              <a:rPr lang="en-US" altLang="zh-CN" sz="900" dirty="0">
                <a:solidFill>
                  <a:schemeClr val="tx2"/>
                </a:solidFill>
              </a:rPr>
              <a:t>. </a:t>
            </a:r>
            <a:r>
              <a:rPr lang="en-US" altLang="zh-CN" sz="900" dirty="0" smtClean="0">
                <a:solidFill>
                  <a:schemeClr val="tx2"/>
                </a:solidFill>
              </a:rPr>
              <a:t>2015;50(4</a:t>
            </a:r>
            <a:r>
              <a:rPr lang="en-US" altLang="zh-CN" sz="900" dirty="0">
                <a:solidFill>
                  <a:schemeClr val="tx2"/>
                </a:solidFill>
              </a:rPr>
              <a:t>):</a:t>
            </a:r>
            <a:r>
              <a:rPr lang="en-US" altLang="zh-CN" sz="900" dirty="0" smtClean="0">
                <a:solidFill>
                  <a:schemeClr val="tx2"/>
                </a:solidFill>
              </a:rPr>
              <a:t>364-77 </a:t>
            </a:r>
          </a:p>
          <a:p>
            <a:r>
              <a:rPr lang="en-US" altLang="zh-CN" sz="900" dirty="0" smtClean="0">
                <a:solidFill>
                  <a:schemeClr val="tx2"/>
                </a:solidFill>
              </a:rPr>
              <a:t>4</a:t>
            </a:r>
            <a:r>
              <a:rPr lang="en-US" altLang="zh-CN" sz="900" dirty="0">
                <a:solidFill>
                  <a:schemeClr val="tx2"/>
                </a:solidFill>
              </a:rPr>
              <a:t>. </a:t>
            </a:r>
            <a:r>
              <a:rPr lang="en-US" altLang="zh-CN" sz="900" dirty="0" err="1">
                <a:solidFill>
                  <a:schemeClr val="tx2"/>
                </a:solidFill>
              </a:rPr>
              <a:t>Pappachan</a:t>
            </a:r>
            <a:r>
              <a:rPr lang="en-US" altLang="zh-CN" sz="900" dirty="0">
                <a:solidFill>
                  <a:schemeClr val="tx2"/>
                </a:solidFill>
              </a:rPr>
              <a:t> JM</a:t>
            </a:r>
            <a:r>
              <a:rPr lang="zh-CN" altLang="en-US" sz="900" dirty="0" smtClean="0">
                <a:solidFill>
                  <a:schemeClr val="tx2"/>
                </a:solidFill>
              </a:rPr>
              <a:t>，</a:t>
            </a:r>
            <a:r>
              <a:rPr lang="en-US" altLang="zh-CN" sz="900" dirty="0" smtClean="0">
                <a:solidFill>
                  <a:schemeClr val="tx2"/>
                </a:solidFill>
              </a:rPr>
              <a:t>et al.Endocrine.2014;45:344–353</a:t>
            </a:r>
            <a:endParaRPr lang="zh-CN" altLang="en-US" sz="900" dirty="0">
              <a:solidFill>
                <a:schemeClr val="tx2"/>
              </a:solidFill>
            </a:endParaRPr>
          </a:p>
        </p:txBody>
      </p:sp>
      <p:sp>
        <p:nvSpPr>
          <p:cNvPr id="8" name="内容占位符 2"/>
          <p:cNvSpPr txBox="1">
            <a:spLocks/>
          </p:cNvSpPr>
          <p:nvPr/>
        </p:nvSpPr>
        <p:spPr bwMode="gray">
          <a:xfrm>
            <a:off x="5447858" y="1760941"/>
            <a:ext cx="3609752" cy="2113246"/>
          </a:xfrm>
          <a:prstGeom prst="roundRect">
            <a:avLst/>
          </a:prstGeom>
          <a:noFill/>
          <a:ln w="19050">
            <a:solidFill>
              <a:srgbClr val="C00000"/>
            </a:solid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buNone/>
            </a:pPr>
            <a:r>
              <a:rPr lang="zh-CN" altLang="en-US" sz="1400" kern="0" dirty="0" smtClean="0">
                <a:solidFill>
                  <a:srgbClr val="0070C0"/>
                </a:solidFill>
                <a:latin typeface="微软雅黑" panose="020B0503020204020204" pitchFamily="34" charset="-122"/>
                <a:ea typeface="微软雅黑" panose="020B0503020204020204" pitchFamily="34" charset="-122"/>
              </a:rPr>
              <a:t>胰岛素增敏剂类</a:t>
            </a:r>
            <a:r>
              <a:rPr lang="zh-CN" altLang="en-US" sz="1400" kern="0" dirty="0">
                <a:solidFill>
                  <a:srgbClr val="0070C0"/>
                </a:solidFill>
                <a:latin typeface="微软雅黑" panose="020B0503020204020204" pitchFamily="34" charset="-122"/>
                <a:ea typeface="微软雅黑" panose="020B0503020204020204" pitchFamily="34" charset="-122"/>
              </a:rPr>
              <a:t>二甲双胍和噻唑烷二酮</a:t>
            </a:r>
            <a:r>
              <a:rPr lang="en-US" altLang="zh-CN" sz="1400" kern="0" dirty="0">
                <a:solidFill>
                  <a:srgbClr val="0070C0"/>
                </a:solidFill>
                <a:latin typeface="微软雅黑" panose="020B0503020204020204" pitchFamily="34" charset="-122"/>
                <a:ea typeface="微软雅黑" panose="020B0503020204020204" pitchFamily="34" charset="-122"/>
              </a:rPr>
              <a:t>(TZDs)</a:t>
            </a:r>
            <a:r>
              <a:rPr lang="zh-CN" altLang="en-US" sz="1400" kern="0" dirty="0">
                <a:solidFill>
                  <a:srgbClr val="0070C0"/>
                </a:solidFill>
                <a:latin typeface="微软雅黑" panose="020B0503020204020204" pitchFamily="34" charset="-122"/>
                <a:ea typeface="微软雅黑" panose="020B0503020204020204" pitchFamily="34" charset="-122"/>
              </a:rPr>
              <a:t>类药物剂可能是治疗</a:t>
            </a:r>
            <a:r>
              <a:rPr lang="en-US" altLang="zh-CN" sz="1400" kern="0" dirty="0">
                <a:solidFill>
                  <a:srgbClr val="0070C0"/>
                </a:solidFill>
                <a:latin typeface="微软雅黑" panose="020B0503020204020204" pitchFamily="34" charset="-122"/>
                <a:ea typeface="微软雅黑" panose="020B0503020204020204" pitchFamily="34" charset="-122"/>
              </a:rPr>
              <a:t>NAFLD</a:t>
            </a:r>
            <a:r>
              <a:rPr lang="zh-CN" altLang="en-US" sz="1400" kern="0" dirty="0">
                <a:solidFill>
                  <a:srgbClr val="0070C0"/>
                </a:solidFill>
                <a:latin typeface="微软雅黑" panose="020B0503020204020204" pitchFamily="34" charset="-122"/>
                <a:ea typeface="微软雅黑" panose="020B0503020204020204" pitchFamily="34" charset="-122"/>
              </a:rPr>
              <a:t>最有前景的</a:t>
            </a:r>
            <a:r>
              <a:rPr lang="zh-CN" altLang="en-US" sz="1400" kern="0" dirty="0" smtClean="0">
                <a:solidFill>
                  <a:srgbClr val="0070C0"/>
                </a:solidFill>
                <a:latin typeface="微软雅黑" panose="020B0503020204020204" pitchFamily="34" charset="-122"/>
                <a:ea typeface="微软雅黑" panose="020B0503020204020204" pitchFamily="34" charset="-122"/>
              </a:rPr>
              <a:t>药物</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2</a:t>
            </a:r>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en-US" altLang="zh-CN" sz="1400" kern="0" dirty="0" smtClean="0">
              <a:solidFill>
                <a:srgbClr val="0070C0"/>
              </a:solidFill>
              <a:latin typeface="微软雅黑" panose="020B0503020204020204" pitchFamily="34" charset="-122"/>
              <a:ea typeface="微软雅黑" panose="020B0503020204020204" pitchFamily="34" charset="-122"/>
            </a:endParaRPr>
          </a:p>
          <a:p>
            <a:pPr>
              <a:spcBef>
                <a:spcPts val="0"/>
              </a:spcBef>
              <a:buFont typeface="Arial" panose="020B0604020202020204" pitchFamily="34" charset="0"/>
              <a:buChar char="•"/>
            </a:pPr>
            <a:r>
              <a:rPr lang="zh-CN" altLang="en-US" sz="1400" kern="0" dirty="0" smtClean="0">
                <a:solidFill>
                  <a:srgbClr val="0070C0"/>
                </a:solidFill>
                <a:latin typeface="微软雅黑" panose="020B0503020204020204" pitchFamily="34" charset="-122"/>
                <a:ea typeface="微软雅黑" panose="020B0503020204020204" pitchFamily="34" charset="-122"/>
              </a:rPr>
              <a:t>二甲双胍报道的疗效不一</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2</a:t>
            </a:r>
            <a:r>
              <a:rPr lang="zh-CN" altLang="en-US" sz="1400" kern="0" dirty="0" smtClean="0">
                <a:solidFill>
                  <a:srgbClr val="0070C0"/>
                </a:solidFill>
                <a:latin typeface="微软雅黑" panose="020B0503020204020204" pitchFamily="34" charset="-122"/>
                <a:ea typeface="微软雅黑" panose="020B0503020204020204" pitchFamily="34" charset="-122"/>
              </a:rPr>
              <a:t>，</a:t>
            </a:r>
            <a:r>
              <a:rPr lang="zh-CN" altLang="en-US" sz="1400" kern="0" dirty="0">
                <a:solidFill>
                  <a:srgbClr val="0070C0"/>
                </a:solidFill>
                <a:latin typeface="微软雅黑" panose="020B0503020204020204" pitchFamily="34" charset="-122"/>
                <a:ea typeface="微软雅黑" panose="020B0503020204020204" pitchFamily="34" charset="-122"/>
              </a:rPr>
              <a:t>不推荐其作为ＮＡＳＨ患者的特殊</a:t>
            </a:r>
            <a:r>
              <a:rPr lang="zh-CN" altLang="en-US" sz="1400" kern="0" dirty="0" smtClean="0">
                <a:solidFill>
                  <a:srgbClr val="0070C0"/>
                </a:solidFill>
                <a:latin typeface="微软雅黑" panose="020B0503020204020204" pitchFamily="34" charset="-122"/>
                <a:ea typeface="微软雅黑" panose="020B0503020204020204" pitchFamily="34" charset="-122"/>
              </a:rPr>
              <a:t>治疗</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3</a:t>
            </a:r>
            <a:endParaRPr lang="en-US" altLang="zh-CN" sz="1400" kern="0" baseline="30000" dirty="0">
              <a:solidFill>
                <a:srgbClr val="0070C0"/>
              </a:solidFill>
              <a:latin typeface="微软雅黑" panose="020B0503020204020204" pitchFamily="34" charset="-122"/>
              <a:ea typeface="微软雅黑" panose="020B0503020204020204" pitchFamily="34" charset="-122"/>
            </a:endParaRPr>
          </a:p>
          <a:p>
            <a:pPr>
              <a:spcBef>
                <a:spcPts val="0"/>
              </a:spcBef>
              <a:buFont typeface="Arial" panose="020B0604020202020204" pitchFamily="34" charset="0"/>
              <a:buChar char="•"/>
            </a:pPr>
            <a:r>
              <a:rPr lang="zh-CN" altLang="en-US" sz="1400" kern="0" dirty="0" smtClean="0">
                <a:solidFill>
                  <a:srgbClr val="0070C0"/>
                </a:solidFill>
                <a:latin typeface="微软雅黑" panose="020B0503020204020204" pitchFamily="34" charset="-122"/>
                <a:ea typeface="微软雅黑" panose="020B0503020204020204" pitchFamily="34" charset="-122"/>
              </a:rPr>
              <a:t>吡</a:t>
            </a:r>
            <a:r>
              <a:rPr lang="zh-CN" altLang="en-US" sz="1400" kern="0" dirty="0">
                <a:solidFill>
                  <a:srgbClr val="0070C0"/>
                </a:solidFill>
                <a:latin typeface="微软雅黑" panose="020B0503020204020204" pitchFamily="34" charset="-122"/>
                <a:ea typeface="微软雅黑" panose="020B0503020204020204" pitchFamily="34" charset="-122"/>
              </a:rPr>
              <a:t>格列酮推荐用于</a:t>
            </a:r>
            <a:r>
              <a:rPr lang="zh-CN" altLang="en-US" sz="1400" kern="0" dirty="0" smtClean="0">
                <a:solidFill>
                  <a:srgbClr val="0070C0"/>
                </a:solidFill>
                <a:latin typeface="微软雅黑" panose="020B0503020204020204" pitchFamily="34" charset="-122"/>
                <a:ea typeface="微软雅黑" panose="020B0503020204020204" pitchFamily="34" charset="-122"/>
              </a:rPr>
              <a:t>存在</a:t>
            </a:r>
            <a:r>
              <a:rPr lang="en-US" altLang="zh-CN" sz="1400" kern="0" dirty="0" smtClean="0">
                <a:solidFill>
                  <a:srgbClr val="0070C0"/>
                </a:solidFill>
                <a:latin typeface="微软雅黑" panose="020B0503020204020204" pitchFamily="34" charset="-122"/>
                <a:ea typeface="微软雅黑" panose="020B0503020204020204" pitchFamily="34" charset="-122"/>
              </a:rPr>
              <a:t>IR</a:t>
            </a:r>
            <a:r>
              <a:rPr lang="zh-CN" altLang="en-US" sz="1400" kern="0" dirty="0" smtClean="0">
                <a:solidFill>
                  <a:srgbClr val="0070C0"/>
                </a:solidFill>
                <a:latin typeface="微软雅黑" panose="020B0503020204020204" pitchFamily="34" charset="-122"/>
                <a:ea typeface="微软雅黑" panose="020B0503020204020204" pitchFamily="34" charset="-122"/>
              </a:rPr>
              <a:t>的</a:t>
            </a:r>
            <a:r>
              <a:rPr lang="en-US" altLang="zh-CN" sz="1400" kern="0" dirty="0" smtClean="0">
                <a:solidFill>
                  <a:srgbClr val="0070C0"/>
                </a:solidFill>
                <a:latin typeface="微软雅黑" panose="020B0503020204020204" pitchFamily="34" charset="-122"/>
                <a:ea typeface="微软雅黑" panose="020B0503020204020204" pitchFamily="34" charset="-122"/>
              </a:rPr>
              <a:t>NASH</a:t>
            </a:r>
            <a:r>
              <a:rPr lang="zh-CN" altLang="en-US" sz="1400" kern="0" dirty="0" smtClean="0">
                <a:solidFill>
                  <a:srgbClr val="0070C0"/>
                </a:solidFill>
                <a:latin typeface="微软雅黑" panose="020B0503020204020204" pitchFamily="34" charset="-122"/>
                <a:ea typeface="微软雅黑" panose="020B0503020204020204" pitchFamily="34" charset="-122"/>
              </a:rPr>
              <a:t>患者</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4</a:t>
            </a:r>
            <a:endParaRPr lang="zh-CN" altLang="en-US" sz="1400" kern="0" baseline="30000" dirty="0">
              <a:solidFill>
                <a:srgbClr val="0070C0"/>
              </a:solidFill>
              <a:latin typeface="微软雅黑" panose="020B0503020204020204" pitchFamily="34" charset="-122"/>
              <a:ea typeface="微软雅黑" panose="020B0503020204020204" pitchFamily="34" charset="-122"/>
            </a:endParaRPr>
          </a:p>
        </p:txBody>
      </p:sp>
      <p:sp>
        <p:nvSpPr>
          <p:cNvPr id="10" name="椭圆 9"/>
          <p:cNvSpPr/>
          <p:nvPr/>
        </p:nvSpPr>
        <p:spPr bwMode="auto">
          <a:xfrm>
            <a:off x="3635896" y="3842551"/>
            <a:ext cx="576064" cy="216024"/>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1" name="椭圆 10"/>
          <p:cNvSpPr/>
          <p:nvPr/>
        </p:nvSpPr>
        <p:spPr bwMode="auto">
          <a:xfrm>
            <a:off x="1127378" y="3068960"/>
            <a:ext cx="1072326" cy="261888"/>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cxnSp>
        <p:nvCxnSpPr>
          <p:cNvPr id="13" name="直接连接符 12"/>
          <p:cNvCxnSpPr>
            <a:endCxn id="8" idx="1"/>
          </p:cNvCxnSpPr>
          <p:nvPr/>
        </p:nvCxnSpPr>
        <p:spPr bwMode="auto">
          <a:xfrm flipV="1">
            <a:off x="2199704" y="2817564"/>
            <a:ext cx="3248154" cy="230530"/>
          </a:xfrm>
          <a:prstGeom prst="line">
            <a:avLst/>
          </a:prstGeom>
          <a:solidFill>
            <a:schemeClr val="accent1"/>
          </a:solidFill>
          <a:ln w="19050" cap="flat" cmpd="sng" algn="ctr">
            <a:solidFill>
              <a:srgbClr val="C00000"/>
            </a:solidFill>
            <a:prstDash val="solid"/>
            <a:round/>
            <a:headEnd type="none" w="med" len="med"/>
            <a:tailEnd type="none" w="med" len="med"/>
          </a:ln>
          <a:effectLst/>
        </p:spPr>
      </p:cxnSp>
      <p:cxnSp>
        <p:nvCxnSpPr>
          <p:cNvPr id="15" name="直接连接符 14"/>
          <p:cNvCxnSpPr>
            <a:stCxn id="10" idx="7"/>
            <a:endCxn id="8" idx="1"/>
          </p:cNvCxnSpPr>
          <p:nvPr/>
        </p:nvCxnSpPr>
        <p:spPr bwMode="auto">
          <a:xfrm flipV="1">
            <a:off x="4127597" y="2817564"/>
            <a:ext cx="1320261" cy="1056623"/>
          </a:xfrm>
          <a:prstGeom prst="line">
            <a:avLst/>
          </a:prstGeom>
          <a:solidFill>
            <a:schemeClr val="accent1"/>
          </a:solidFill>
          <a:ln w="19050" cap="flat" cmpd="sng" algn="ctr">
            <a:solidFill>
              <a:srgbClr val="C00000"/>
            </a:solidFill>
            <a:prstDash val="solid"/>
            <a:round/>
            <a:headEnd type="none" w="med" len="med"/>
            <a:tailEnd type="none" w="med" len="med"/>
          </a:ln>
          <a:effectLst/>
        </p:spPr>
      </p:cxnSp>
      <p:sp>
        <p:nvSpPr>
          <p:cNvPr id="22" name="椭圆 21"/>
          <p:cNvSpPr/>
          <p:nvPr/>
        </p:nvSpPr>
        <p:spPr bwMode="auto">
          <a:xfrm>
            <a:off x="3192477" y="4701222"/>
            <a:ext cx="576064" cy="216024"/>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cxnSp>
        <p:nvCxnSpPr>
          <p:cNvPr id="23" name="直接连接符 22"/>
          <p:cNvCxnSpPr>
            <a:endCxn id="8" idx="1"/>
          </p:cNvCxnSpPr>
          <p:nvPr/>
        </p:nvCxnSpPr>
        <p:spPr bwMode="auto">
          <a:xfrm flipV="1">
            <a:off x="3664497" y="2817564"/>
            <a:ext cx="1783361" cy="1749234"/>
          </a:xfrm>
          <a:prstGeom prst="line">
            <a:avLst/>
          </a:prstGeom>
          <a:solidFill>
            <a:schemeClr val="accent1"/>
          </a:solidFill>
          <a:ln w="19050" cap="flat" cmpd="sng" algn="ctr">
            <a:solidFill>
              <a:srgbClr val="C00000"/>
            </a:solidFill>
            <a:prstDash val="solid"/>
            <a:round/>
            <a:headEnd type="none" w="med" len="med"/>
            <a:tailEnd type="none" w="med" len="med"/>
          </a:ln>
          <a:effectLst/>
        </p:spPr>
      </p:cxnSp>
      <p:sp>
        <p:nvSpPr>
          <p:cNvPr id="29" name="椭圆 28"/>
          <p:cNvSpPr/>
          <p:nvPr/>
        </p:nvSpPr>
        <p:spPr bwMode="auto">
          <a:xfrm>
            <a:off x="2939122" y="3842551"/>
            <a:ext cx="696774" cy="216024"/>
          </a:xfrm>
          <a:prstGeom prst="ellipse">
            <a:avLst/>
          </a:prstGeom>
          <a:noFill/>
          <a:ln w="1905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30" name="椭圆 29"/>
          <p:cNvSpPr/>
          <p:nvPr/>
        </p:nvSpPr>
        <p:spPr bwMode="auto">
          <a:xfrm>
            <a:off x="4207790" y="4560659"/>
            <a:ext cx="696774" cy="216024"/>
          </a:xfrm>
          <a:prstGeom prst="ellipse">
            <a:avLst/>
          </a:prstGeom>
          <a:noFill/>
          <a:ln w="1905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31" name="椭圆 30"/>
          <p:cNvSpPr/>
          <p:nvPr/>
        </p:nvSpPr>
        <p:spPr bwMode="auto">
          <a:xfrm>
            <a:off x="3794088" y="4732309"/>
            <a:ext cx="1110476" cy="184937"/>
          </a:xfrm>
          <a:prstGeom prst="ellipse">
            <a:avLst/>
          </a:prstGeom>
          <a:noFill/>
          <a:ln w="1905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cxnSp>
        <p:nvCxnSpPr>
          <p:cNvPr id="32" name="直接连接符 31"/>
          <p:cNvCxnSpPr/>
          <p:nvPr/>
        </p:nvCxnSpPr>
        <p:spPr bwMode="auto">
          <a:xfrm>
            <a:off x="4914837" y="4668672"/>
            <a:ext cx="533021" cy="32550"/>
          </a:xfrm>
          <a:prstGeom prst="line">
            <a:avLst/>
          </a:prstGeom>
          <a:solidFill>
            <a:schemeClr val="accent1"/>
          </a:solidFill>
          <a:ln w="19050" cap="flat" cmpd="sng" algn="ctr">
            <a:solidFill>
              <a:srgbClr val="FFC000"/>
            </a:solidFill>
            <a:prstDash val="solid"/>
            <a:round/>
            <a:headEnd type="none" w="med" len="med"/>
            <a:tailEnd type="none" w="med" len="med"/>
          </a:ln>
          <a:effectLst/>
        </p:spPr>
      </p:cxnSp>
      <p:cxnSp>
        <p:nvCxnSpPr>
          <p:cNvPr id="35" name="直接连接符 34"/>
          <p:cNvCxnSpPr/>
          <p:nvPr/>
        </p:nvCxnSpPr>
        <p:spPr bwMode="auto">
          <a:xfrm>
            <a:off x="3419872" y="4098504"/>
            <a:ext cx="2027986" cy="567761"/>
          </a:xfrm>
          <a:prstGeom prst="line">
            <a:avLst/>
          </a:prstGeom>
          <a:solidFill>
            <a:schemeClr val="accent1"/>
          </a:solidFill>
          <a:ln w="19050" cap="flat" cmpd="sng" algn="ctr">
            <a:solidFill>
              <a:srgbClr val="FFC000"/>
            </a:solidFill>
            <a:prstDash val="solid"/>
            <a:round/>
            <a:headEnd type="none" w="med" len="med"/>
            <a:tailEnd type="none" w="med" len="med"/>
          </a:ln>
          <a:effectLst/>
        </p:spPr>
      </p:cxnSp>
      <p:cxnSp>
        <p:nvCxnSpPr>
          <p:cNvPr id="37" name="直接连接符 36"/>
          <p:cNvCxnSpPr/>
          <p:nvPr/>
        </p:nvCxnSpPr>
        <p:spPr bwMode="auto">
          <a:xfrm flipV="1">
            <a:off x="4904564" y="4701222"/>
            <a:ext cx="543294" cy="123556"/>
          </a:xfrm>
          <a:prstGeom prst="line">
            <a:avLst/>
          </a:prstGeom>
          <a:solidFill>
            <a:schemeClr val="accent1"/>
          </a:solidFill>
          <a:ln w="19050" cap="flat" cmpd="sng" algn="ctr">
            <a:solidFill>
              <a:srgbClr val="FFC000"/>
            </a:solidFill>
            <a:prstDash val="solid"/>
            <a:round/>
            <a:headEnd type="none" w="med" len="med"/>
            <a:tailEnd type="none" w="med" len="med"/>
          </a:ln>
          <a:effectLst/>
        </p:spPr>
      </p:cxnSp>
      <p:sp>
        <p:nvSpPr>
          <p:cNvPr id="41" name="内容占位符 2"/>
          <p:cNvSpPr txBox="1">
            <a:spLocks/>
          </p:cNvSpPr>
          <p:nvPr/>
        </p:nvSpPr>
        <p:spPr bwMode="gray">
          <a:xfrm>
            <a:off x="5473405" y="4098504"/>
            <a:ext cx="3599479" cy="1880790"/>
          </a:xfrm>
          <a:prstGeom prst="roundRect">
            <a:avLst/>
          </a:prstGeom>
          <a:noFill/>
          <a:ln w="19050">
            <a:solidFill>
              <a:srgbClr val="FFC000"/>
            </a:solid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buNone/>
            </a:pPr>
            <a:r>
              <a:rPr lang="zh-CN" altLang="en-US" sz="1400" kern="0" dirty="0" smtClean="0">
                <a:solidFill>
                  <a:srgbClr val="0070C0"/>
                </a:solidFill>
                <a:latin typeface="微软雅黑" panose="020B0503020204020204" pitchFamily="34" charset="-122"/>
                <a:ea typeface="微软雅黑" panose="020B0503020204020204" pitchFamily="34" charset="-122"/>
              </a:rPr>
              <a:t>研究显示</a:t>
            </a:r>
            <a:r>
              <a:rPr lang="en-US" altLang="zh-CN" sz="1400" kern="0" dirty="0" smtClean="0">
                <a:solidFill>
                  <a:srgbClr val="0070C0"/>
                </a:solidFill>
                <a:latin typeface="微软雅黑" panose="020B0503020204020204" pitchFamily="34" charset="-122"/>
                <a:ea typeface="微软雅黑" panose="020B0503020204020204" pitchFamily="34" charset="-122"/>
              </a:rPr>
              <a:t>GLP-1</a:t>
            </a:r>
            <a:r>
              <a:rPr lang="zh-CN" altLang="en-US" sz="1400" kern="0" dirty="0" smtClean="0">
                <a:solidFill>
                  <a:srgbClr val="0070C0"/>
                </a:solidFill>
                <a:latin typeface="微软雅黑" panose="020B0503020204020204" pitchFamily="34" charset="-122"/>
                <a:ea typeface="微软雅黑" panose="020B0503020204020204" pitchFamily="34" charset="-122"/>
              </a:rPr>
              <a:t>激动剂和</a:t>
            </a:r>
            <a:r>
              <a:rPr lang="en-US" altLang="zh-CN" sz="1400" kern="0" dirty="0" smtClean="0">
                <a:solidFill>
                  <a:srgbClr val="0070C0"/>
                </a:solidFill>
                <a:latin typeface="微软雅黑" panose="020B0503020204020204" pitchFamily="34" charset="-122"/>
                <a:ea typeface="微软雅黑" panose="020B0503020204020204" pitchFamily="34" charset="-122"/>
              </a:rPr>
              <a:t>DDP-4</a:t>
            </a:r>
            <a:r>
              <a:rPr lang="zh-CN" altLang="en-US" sz="1400" kern="0" dirty="0" smtClean="0">
                <a:solidFill>
                  <a:srgbClr val="0070C0"/>
                </a:solidFill>
                <a:latin typeface="微软雅黑" panose="020B0503020204020204" pitchFamily="34" charset="-122"/>
                <a:ea typeface="微软雅黑" panose="020B0503020204020204" pitchFamily="34" charset="-122"/>
              </a:rPr>
              <a:t>抑制剂对</a:t>
            </a:r>
            <a:r>
              <a:rPr lang="en-US" altLang="zh-CN" sz="1400" kern="0" dirty="0" smtClean="0">
                <a:solidFill>
                  <a:srgbClr val="0070C0"/>
                </a:solidFill>
                <a:latin typeface="微软雅黑" panose="020B0503020204020204" pitchFamily="34" charset="-122"/>
                <a:ea typeface="微软雅黑" panose="020B0503020204020204" pitchFamily="34" charset="-122"/>
              </a:rPr>
              <a:t>T2DM</a:t>
            </a:r>
            <a:r>
              <a:rPr lang="zh-CN" altLang="en-US" sz="1400" kern="0" dirty="0" smtClean="0">
                <a:solidFill>
                  <a:srgbClr val="0070C0"/>
                </a:solidFill>
                <a:latin typeface="微软雅黑" panose="020B0503020204020204" pitchFamily="34" charset="-122"/>
                <a:ea typeface="微软雅黑" panose="020B0503020204020204" pitchFamily="34" charset="-122"/>
              </a:rPr>
              <a:t>肥胖人群有控制体重，可能具有缓解肝脏炎症和脂肪变性的作用，但是</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4</a:t>
            </a:r>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en-US" altLang="zh-CN" sz="1400" kern="0" dirty="0" smtClean="0">
              <a:solidFill>
                <a:srgbClr val="0070C0"/>
              </a:solidFill>
              <a:latin typeface="微软雅黑" panose="020B0503020204020204" pitchFamily="34" charset="-122"/>
              <a:ea typeface="微软雅黑" panose="020B0503020204020204" pitchFamily="34" charset="-122"/>
            </a:endParaRPr>
          </a:p>
          <a:p>
            <a:pPr>
              <a:spcBef>
                <a:spcPts val="0"/>
              </a:spcBef>
              <a:buFont typeface="Arial" panose="020B0604020202020204" pitchFamily="34" charset="0"/>
              <a:buChar char="•"/>
            </a:pPr>
            <a:r>
              <a:rPr lang="zh-CN" altLang="en-US" sz="1400" kern="0" dirty="0" smtClean="0">
                <a:solidFill>
                  <a:srgbClr val="0070C0"/>
                </a:solidFill>
                <a:latin typeface="微软雅黑" panose="020B0503020204020204" pitchFamily="34" charset="-122"/>
                <a:ea typeface="微软雅黑" panose="020B0503020204020204" pitchFamily="34" charset="-122"/>
              </a:rPr>
              <a:t>需要临床研究证实其在</a:t>
            </a:r>
            <a:r>
              <a:rPr lang="en-US" altLang="zh-CN" sz="1400" kern="0" dirty="0" smtClean="0">
                <a:solidFill>
                  <a:srgbClr val="0070C0"/>
                </a:solidFill>
                <a:latin typeface="微软雅黑" panose="020B0503020204020204" pitchFamily="34" charset="-122"/>
                <a:ea typeface="微软雅黑" panose="020B0503020204020204" pitchFamily="34" charset="-122"/>
              </a:rPr>
              <a:t>T2DM</a:t>
            </a:r>
            <a:r>
              <a:rPr lang="zh-CN" altLang="en-US" sz="1400" kern="0" dirty="0" smtClean="0">
                <a:solidFill>
                  <a:srgbClr val="0070C0"/>
                </a:solidFill>
                <a:latin typeface="微软雅黑" panose="020B0503020204020204" pitchFamily="34" charset="-122"/>
                <a:ea typeface="微软雅黑" panose="020B0503020204020204" pitchFamily="34" charset="-122"/>
              </a:rPr>
              <a:t>合并</a:t>
            </a:r>
            <a:r>
              <a:rPr lang="en-US" altLang="zh-CN" sz="1400" kern="0" dirty="0" smtClean="0">
                <a:solidFill>
                  <a:srgbClr val="0070C0"/>
                </a:solidFill>
                <a:latin typeface="微软雅黑" panose="020B0503020204020204" pitchFamily="34" charset="-122"/>
                <a:ea typeface="微软雅黑" panose="020B0503020204020204" pitchFamily="34" charset="-122"/>
              </a:rPr>
              <a:t>NAFLD</a:t>
            </a:r>
            <a:r>
              <a:rPr lang="zh-CN" altLang="en-US" sz="1400" kern="0" dirty="0" smtClean="0">
                <a:solidFill>
                  <a:srgbClr val="0070C0"/>
                </a:solidFill>
                <a:latin typeface="微软雅黑" panose="020B0503020204020204" pitchFamily="34" charset="-122"/>
                <a:ea typeface="微软雅黑" panose="020B0503020204020204" pitchFamily="34" charset="-122"/>
              </a:rPr>
              <a:t>患者中应用的数据</a:t>
            </a:r>
            <a:endParaRPr lang="zh-CN" altLang="en-US" sz="1400" kern="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390073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T2DM</a:t>
            </a:r>
            <a:r>
              <a:rPr lang="zh-CN" altLang="en-US" dirty="0" smtClean="0"/>
              <a:t>合并</a:t>
            </a:r>
            <a:r>
              <a:rPr lang="en-US" altLang="zh-CN" dirty="0" smtClean="0"/>
              <a:t>NAFLD</a:t>
            </a:r>
            <a:r>
              <a:rPr lang="zh-CN" altLang="en-US" dirty="0" smtClean="0"/>
              <a:t>的治疗</a:t>
            </a:r>
            <a:r>
              <a:rPr lang="en-US" altLang="zh-CN" dirty="0" smtClean="0"/>
              <a:t>:</a:t>
            </a:r>
            <a:br>
              <a:rPr lang="en-US" altLang="zh-CN" dirty="0" smtClean="0"/>
            </a:br>
            <a:r>
              <a:rPr lang="zh-CN" altLang="en-US" dirty="0" smtClean="0"/>
              <a:t>纠正代谢紊乱</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24</a:t>
            </a:fld>
            <a:endParaRPr lang="zh-CN" altLang="en-US" dirty="0"/>
          </a:p>
        </p:txBody>
      </p:sp>
      <p:pic>
        <p:nvPicPr>
          <p:cNvPr id="5" name="图片 4"/>
          <p:cNvPicPr>
            <a:picLocks noChangeAspect="1"/>
          </p:cNvPicPr>
          <p:nvPr/>
        </p:nvPicPr>
        <p:blipFill rotWithShape="1">
          <a:blip r:embed="rId2"/>
          <a:srcRect b="8383"/>
          <a:stretch/>
        </p:blipFill>
        <p:spPr>
          <a:xfrm>
            <a:off x="428596" y="1466709"/>
            <a:ext cx="4664590" cy="3849694"/>
          </a:xfrm>
          <a:prstGeom prst="rect">
            <a:avLst/>
          </a:prstGeom>
        </p:spPr>
      </p:pic>
      <p:sp>
        <p:nvSpPr>
          <p:cNvPr id="7" name="矩形 6"/>
          <p:cNvSpPr/>
          <p:nvPr/>
        </p:nvSpPr>
        <p:spPr>
          <a:xfrm>
            <a:off x="428596" y="6412468"/>
            <a:ext cx="4935967" cy="369332"/>
          </a:xfrm>
          <a:prstGeom prst="rect">
            <a:avLst/>
          </a:prstGeom>
        </p:spPr>
        <p:txBody>
          <a:bodyPr wrap="none">
            <a:spAutoFit/>
          </a:bodyPr>
          <a:lstStyle/>
          <a:p>
            <a:r>
              <a:rPr lang="en-US" altLang="zh-CN" sz="900" dirty="0" smtClean="0">
                <a:solidFill>
                  <a:schemeClr val="tx2"/>
                </a:solidFill>
                <a:latin typeface="Arial" panose="020B0604020202020204" pitchFamily="34" charset="0"/>
                <a:cs typeface="Arial" panose="020B0604020202020204" pitchFamily="34" charset="0"/>
              </a:rPr>
              <a:t>1.</a:t>
            </a:r>
            <a:r>
              <a:rPr lang="zh-CN" altLang="en-US" sz="900" dirty="0" smtClean="0">
                <a:solidFill>
                  <a:schemeClr val="tx2"/>
                </a:solidFill>
                <a:latin typeface="Arial" panose="020B0604020202020204" pitchFamily="34" charset="0"/>
                <a:cs typeface="Arial" panose="020B0604020202020204" pitchFamily="34" charset="0"/>
              </a:rPr>
              <a:t>中华</a:t>
            </a:r>
            <a:r>
              <a:rPr lang="zh-CN" altLang="en-US" sz="900" dirty="0">
                <a:solidFill>
                  <a:schemeClr val="tx2"/>
                </a:solidFill>
                <a:latin typeface="Arial" panose="020B0604020202020204" pitchFamily="34" charset="0"/>
                <a:cs typeface="Arial" panose="020B0604020202020204" pitchFamily="34" charset="0"/>
              </a:rPr>
              <a:t>医学会糖尿病学分</a:t>
            </a:r>
            <a:r>
              <a:rPr lang="zh-CN" altLang="en-US" sz="900" dirty="0" smtClean="0">
                <a:solidFill>
                  <a:schemeClr val="tx2"/>
                </a:solidFill>
                <a:latin typeface="Arial" panose="020B0604020202020204" pitchFamily="34" charset="0"/>
                <a:cs typeface="Arial" panose="020B0604020202020204" pitchFamily="34" charset="0"/>
              </a:rPr>
              <a:t>会</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a:solidFill>
                  <a:schemeClr val="tx2"/>
                </a:solidFill>
                <a:latin typeface="Arial" panose="020B0604020202020204" pitchFamily="34" charset="0"/>
                <a:cs typeface="Arial" panose="020B0604020202020204" pitchFamily="34" charset="0"/>
              </a:rPr>
              <a:t>中华糖尿病</a:t>
            </a:r>
            <a:r>
              <a:rPr lang="zh-CN" altLang="en-US" sz="900" dirty="0" smtClean="0">
                <a:solidFill>
                  <a:schemeClr val="tx2"/>
                </a:solidFill>
                <a:latin typeface="Arial" panose="020B0604020202020204" pitchFamily="34" charset="0"/>
                <a:cs typeface="Arial" panose="020B0604020202020204" pitchFamily="34" charset="0"/>
              </a:rPr>
              <a:t>杂志</a:t>
            </a:r>
            <a:r>
              <a:rPr lang="en-US" altLang="zh-CN" sz="900" dirty="0" smtClean="0">
                <a:solidFill>
                  <a:schemeClr val="tx2"/>
                </a:solidFill>
                <a:latin typeface="Arial" panose="020B0604020202020204" pitchFamily="34" charset="0"/>
                <a:cs typeface="Arial" panose="020B0604020202020204" pitchFamily="34" charset="0"/>
              </a:rPr>
              <a:t>.2014;6(7):447-499</a:t>
            </a:r>
          </a:p>
          <a:p>
            <a:r>
              <a:rPr lang="en-US" altLang="zh-CN" sz="900" dirty="0">
                <a:solidFill>
                  <a:schemeClr val="tx2"/>
                </a:solidFill>
                <a:latin typeface="Arial" panose="020B0604020202020204" pitchFamily="34" charset="0"/>
                <a:cs typeface="Arial" panose="020B0604020202020204" pitchFamily="34" charset="0"/>
              </a:rPr>
              <a:t>2</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a:solidFill>
                  <a:schemeClr val="tx2"/>
                </a:solidFill>
                <a:latin typeface="Arial" panose="020B0604020202020204" pitchFamily="34" charset="0"/>
                <a:cs typeface="Arial" panose="020B0604020202020204" pitchFamily="34" charset="0"/>
              </a:rPr>
              <a:t>中华医学会肝病学分会脂肪肝和酒精性肝病学组</a:t>
            </a:r>
            <a:r>
              <a:rPr lang="en-US" altLang="zh-CN" sz="900" dirty="0" smtClean="0">
                <a:solidFill>
                  <a:schemeClr val="tx2"/>
                </a:solidFill>
                <a:latin typeface="Arial" panose="020B0604020202020204" pitchFamily="34" charset="0"/>
                <a:cs typeface="Arial" panose="020B0604020202020204" pitchFamily="34" charset="0"/>
              </a:rPr>
              <a:t>.</a:t>
            </a:r>
            <a:r>
              <a:rPr lang="zh-CN" altLang="en-US" sz="900" dirty="0">
                <a:solidFill>
                  <a:schemeClr val="tx2"/>
                </a:solidFill>
                <a:latin typeface="Arial" panose="020B0604020202020204" pitchFamily="34" charset="0"/>
                <a:cs typeface="Arial" panose="020B0604020202020204" pitchFamily="34" charset="0"/>
              </a:rPr>
              <a:t>胃肠病学和肝病学杂志</a:t>
            </a:r>
            <a:r>
              <a:rPr lang="en-US" altLang="zh-CN" sz="900" dirty="0" smtClean="0">
                <a:solidFill>
                  <a:schemeClr val="tx2"/>
                </a:solidFill>
                <a:latin typeface="Arial" panose="020B0604020202020204" pitchFamily="34" charset="0"/>
                <a:cs typeface="Arial" panose="020B0604020202020204" pitchFamily="34" charset="0"/>
              </a:rPr>
              <a:t>.2010;19(6):483-487</a:t>
            </a:r>
          </a:p>
        </p:txBody>
      </p:sp>
      <p:sp>
        <p:nvSpPr>
          <p:cNvPr id="8" name="矩形 7"/>
          <p:cNvSpPr/>
          <p:nvPr/>
        </p:nvSpPr>
        <p:spPr>
          <a:xfrm>
            <a:off x="5527322" y="1688961"/>
            <a:ext cx="2850651" cy="3650230"/>
          </a:xfrm>
          <a:prstGeom prst="rect">
            <a:avLst/>
          </a:prstGeom>
        </p:spPr>
        <p:txBody>
          <a:bodyPr wrap="square">
            <a:spAutoFit/>
          </a:bodyPr>
          <a:lstStyle/>
          <a:p>
            <a:pPr marL="285750" indent="-285750">
              <a:lnSpc>
                <a:spcPct val="120000"/>
              </a:lnSpc>
              <a:spcBef>
                <a:spcPts val="600"/>
              </a:spcBef>
              <a:spcAft>
                <a:spcPts val="600"/>
              </a:spcAft>
              <a:buFont typeface="Arial" panose="020B0604020202020204" pitchFamily="34" charset="0"/>
              <a:buChar char="•"/>
            </a:pPr>
            <a:r>
              <a:rPr lang="en-US" altLang="zh-CN" sz="1600" b="1" dirty="0">
                <a:solidFill>
                  <a:srgbClr val="0070C0"/>
                </a:solidFill>
                <a:latin typeface="微软雅黑" panose="020B0503020204020204" pitchFamily="34" charset="-122"/>
                <a:ea typeface="微软雅黑" panose="020B0503020204020204" pitchFamily="34" charset="-122"/>
              </a:rPr>
              <a:t>T2DM</a:t>
            </a:r>
            <a:r>
              <a:rPr lang="zh-CN" altLang="en-US" sz="1600" b="1" dirty="0">
                <a:solidFill>
                  <a:srgbClr val="0070C0"/>
                </a:solidFill>
                <a:latin typeface="微软雅黑" panose="020B0503020204020204" pitchFamily="34" charset="-122"/>
                <a:ea typeface="微软雅黑" panose="020B0503020204020204" pitchFamily="34" charset="-122"/>
              </a:rPr>
              <a:t>合并</a:t>
            </a:r>
            <a:r>
              <a:rPr lang="en-US" altLang="zh-CN" sz="1600" b="1" dirty="0">
                <a:solidFill>
                  <a:srgbClr val="0070C0"/>
                </a:solidFill>
                <a:latin typeface="微软雅黑" panose="020B0503020204020204" pitchFamily="34" charset="-122"/>
                <a:ea typeface="微软雅黑" panose="020B0503020204020204" pitchFamily="34" charset="-122"/>
              </a:rPr>
              <a:t>NAFLD</a:t>
            </a:r>
            <a:r>
              <a:rPr lang="zh-CN" altLang="en-US" sz="1600" b="1" dirty="0">
                <a:solidFill>
                  <a:srgbClr val="0070C0"/>
                </a:solidFill>
                <a:latin typeface="微软雅黑" panose="020B0503020204020204" pitchFamily="34" charset="-122"/>
                <a:ea typeface="微软雅黑" panose="020B0503020204020204" pitchFamily="34" charset="-122"/>
              </a:rPr>
              <a:t>经常伴有血脂紊乱、高血压等心脑血管病变的重要危险</a:t>
            </a:r>
            <a:r>
              <a:rPr lang="zh-CN" altLang="en-US" sz="1600" b="1" dirty="0" smtClean="0">
                <a:solidFill>
                  <a:srgbClr val="0070C0"/>
                </a:solidFill>
                <a:latin typeface="微软雅黑" panose="020B0503020204020204" pitchFamily="34" charset="-122"/>
                <a:ea typeface="微软雅黑" panose="020B0503020204020204" pitchFamily="34" charset="-122"/>
              </a:rPr>
              <a:t>因素</a:t>
            </a:r>
            <a:endParaRPr lang="en-US" altLang="zh-CN" sz="1600" b="1" dirty="0" smtClean="0">
              <a:solidFill>
                <a:srgbClr val="0070C0"/>
              </a:solidFill>
              <a:latin typeface="微软雅黑" panose="020B0503020204020204" pitchFamily="34" charset="-122"/>
              <a:ea typeface="微软雅黑" panose="020B0503020204020204" pitchFamily="34" charset="-122"/>
            </a:endParaRPr>
          </a:p>
          <a:p>
            <a:pPr marL="285750" indent="-285750">
              <a:lnSpc>
                <a:spcPct val="120000"/>
              </a:lnSpc>
              <a:spcBef>
                <a:spcPts val="600"/>
              </a:spcBef>
              <a:spcAft>
                <a:spcPts val="600"/>
              </a:spcAft>
              <a:buFont typeface="Arial" panose="020B0604020202020204" pitchFamily="34" charset="0"/>
              <a:buChar char="•"/>
            </a:pPr>
            <a:r>
              <a:rPr lang="en-US" altLang="zh-CN" sz="1600" b="1" dirty="0">
                <a:solidFill>
                  <a:srgbClr val="0070C0"/>
                </a:solidFill>
                <a:latin typeface="微软雅黑" panose="020B0503020204020204" pitchFamily="34" charset="-122"/>
                <a:ea typeface="微软雅黑" panose="020B0503020204020204" pitchFamily="34" charset="-122"/>
              </a:rPr>
              <a:t>T2DM</a:t>
            </a:r>
            <a:r>
              <a:rPr lang="zh-CN" altLang="en-US" sz="1600" b="1" dirty="0">
                <a:solidFill>
                  <a:srgbClr val="0070C0"/>
                </a:solidFill>
                <a:latin typeface="微软雅黑" panose="020B0503020204020204" pitchFamily="34" charset="-122"/>
                <a:ea typeface="微软雅黑" panose="020B0503020204020204" pitchFamily="34" charset="-122"/>
              </a:rPr>
              <a:t>患者需要</a:t>
            </a:r>
            <a:r>
              <a:rPr lang="zh-CN" altLang="en-US" sz="1600" b="1" dirty="0">
                <a:solidFill>
                  <a:srgbClr val="C00000"/>
                </a:solidFill>
                <a:latin typeface="微软雅黑" panose="020B0503020204020204" pitchFamily="34" charset="-122"/>
                <a:ea typeface="微软雅黑" panose="020B0503020204020204" pitchFamily="34" charset="-122"/>
              </a:rPr>
              <a:t>降脂、降压、抗血小板</a:t>
            </a:r>
            <a:r>
              <a:rPr lang="zh-CN" altLang="en-US" sz="1600" b="1" dirty="0">
                <a:solidFill>
                  <a:srgbClr val="0070C0"/>
                </a:solidFill>
                <a:latin typeface="微软雅黑" panose="020B0503020204020204" pitchFamily="34" charset="-122"/>
                <a:ea typeface="微软雅黑" panose="020B0503020204020204" pitchFamily="34" charset="-122"/>
              </a:rPr>
              <a:t>标准</a:t>
            </a:r>
            <a:r>
              <a:rPr lang="zh-CN" altLang="en-US" sz="1600" b="1" dirty="0" smtClean="0">
                <a:solidFill>
                  <a:srgbClr val="0070C0"/>
                </a:solidFill>
                <a:latin typeface="微软雅黑" panose="020B0503020204020204" pitchFamily="34" charset="-122"/>
                <a:ea typeface="微软雅黑" panose="020B0503020204020204" pitchFamily="34" charset="-122"/>
              </a:rPr>
              <a:t>治疗</a:t>
            </a:r>
            <a:r>
              <a:rPr lang="en-US" altLang="zh-CN" sz="1600" b="1" baseline="30000" dirty="0" smtClean="0">
                <a:solidFill>
                  <a:srgbClr val="0070C0"/>
                </a:solidFill>
                <a:latin typeface="微软雅黑" panose="020B0503020204020204" pitchFamily="34" charset="-122"/>
                <a:ea typeface="微软雅黑" panose="020B0503020204020204" pitchFamily="34" charset="-122"/>
              </a:rPr>
              <a:t>1</a:t>
            </a:r>
          </a:p>
          <a:p>
            <a:pPr marL="285750" indent="-285750">
              <a:lnSpc>
                <a:spcPct val="120000"/>
              </a:lnSpc>
              <a:spcBef>
                <a:spcPts val="600"/>
              </a:spcBef>
              <a:spcAft>
                <a:spcPts val="600"/>
              </a:spcAft>
              <a:buFont typeface="Arial" panose="020B0604020202020204" pitchFamily="34" charset="0"/>
              <a:buChar char="•"/>
            </a:pPr>
            <a:r>
              <a:rPr lang="en-US" altLang="zh-CN" sz="1600" b="1" dirty="0" smtClean="0">
                <a:solidFill>
                  <a:srgbClr val="0070C0"/>
                </a:solidFill>
                <a:latin typeface="微软雅黑" panose="020B0503020204020204" pitchFamily="34" charset="-122"/>
                <a:ea typeface="微软雅黑" panose="020B0503020204020204" pitchFamily="34" charset="-122"/>
              </a:rPr>
              <a:t>NAFLD</a:t>
            </a:r>
            <a:r>
              <a:rPr lang="zh-CN" altLang="en-US" sz="1600" b="1" dirty="0" smtClean="0">
                <a:solidFill>
                  <a:srgbClr val="0070C0"/>
                </a:solidFill>
                <a:latin typeface="微软雅黑" panose="020B0503020204020204" pitchFamily="34" charset="-122"/>
                <a:ea typeface="微软雅黑" panose="020B0503020204020204" pitchFamily="34" charset="-122"/>
              </a:rPr>
              <a:t>患者可安全使用</a:t>
            </a:r>
            <a:r>
              <a:rPr lang="zh-CN" altLang="en-US" sz="1600" b="1" dirty="0" smtClean="0">
                <a:solidFill>
                  <a:srgbClr val="C00000"/>
                </a:solidFill>
                <a:latin typeface="微软雅黑" panose="020B0503020204020204" pitchFamily="34" charset="-122"/>
                <a:ea typeface="微软雅黑" panose="020B0503020204020204" pitchFamily="34" charset="-122"/>
              </a:rPr>
              <a:t>血管紧张素受体阻滞剂、及他汀类等药物</a:t>
            </a:r>
            <a:r>
              <a:rPr lang="en-US" altLang="zh-CN" sz="1600" b="1" dirty="0" smtClean="0">
                <a:solidFill>
                  <a:srgbClr val="0070C0"/>
                </a:solidFill>
                <a:latin typeface="微软雅黑" panose="020B0503020204020204" pitchFamily="34" charset="-122"/>
                <a:ea typeface="微软雅黑" panose="020B0503020204020204" pitchFamily="34" charset="-122"/>
              </a:rPr>
              <a:t>, </a:t>
            </a:r>
            <a:r>
              <a:rPr lang="zh-CN" altLang="en-US" sz="1600" b="1" dirty="0" smtClean="0">
                <a:solidFill>
                  <a:srgbClr val="0070C0"/>
                </a:solidFill>
                <a:latin typeface="微软雅黑" panose="020B0503020204020204" pitchFamily="34" charset="-122"/>
                <a:ea typeface="微软雅黑" panose="020B0503020204020204" pitchFamily="34" charset="-122"/>
              </a:rPr>
              <a:t>以降低血压和防治脂代谢紊乱及动脉硬化</a:t>
            </a:r>
            <a:r>
              <a:rPr lang="en-US" altLang="zh-CN" sz="1600" b="1" baseline="30000" dirty="0" smtClean="0">
                <a:solidFill>
                  <a:srgbClr val="0070C0"/>
                </a:solidFill>
                <a:latin typeface="微软雅黑" panose="020B0503020204020204" pitchFamily="34" charset="-122"/>
                <a:ea typeface="微软雅黑" panose="020B0503020204020204" pitchFamily="34" charset="-122"/>
              </a:rPr>
              <a:t>2</a:t>
            </a:r>
            <a:endParaRPr lang="zh-CN" altLang="en-US" sz="1600" b="1" baseline="3000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2786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非特异性的治疗并不是无懈可击</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25</a:t>
            </a:fld>
            <a:endParaRPr lang="zh-CN" altLang="en-US"/>
          </a:p>
        </p:txBody>
      </p:sp>
      <p:pic>
        <p:nvPicPr>
          <p:cNvPr id="5" name="图片 4"/>
          <p:cNvPicPr>
            <a:picLocks noChangeAspect="1"/>
          </p:cNvPicPr>
          <p:nvPr/>
        </p:nvPicPr>
        <p:blipFill>
          <a:blip r:embed="rId2"/>
          <a:stretch>
            <a:fillRect/>
          </a:stretch>
        </p:blipFill>
        <p:spPr>
          <a:xfrm>
            <a:off x="988974" y="1400076"/>
            <a:ext cx="7166052" cy="4649649"/>
          </a:xfrm>
          <a:prstGeom prst="rect">
            <a:avLst/>
          </a:prstGeom>
        </p:spPr>
      </p:pic>
      <p:sp>
        <p:nvSpPr>
          <p:cNvPr id="6" name="椭圆 5"/>
          <p:cNvSpPr/>
          <p:nvPr/>
        </p:nvSpPr>
        <p:spPr bwMode="auto">
          <a:xfrm>
            <a:off x="4139952" y="2336180"/>
            <a:ext cx="1512168" cy="216024"/>
          </a:xfrm>
          <a:prstGeom prst="ellipse">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7" name="椭圆 6"/>
          <p:cNvSpPr/>
          <p:nvPr/>
        </p:nvSpPr>
        <p:spPr bwMode="auto">
          <a:xfrm>
            <a:off x="3923928" y="5072484"/>
            <a:ext cx="1512168" cy="216024"/>
          </a:xfrm>
          <a:prstGeom prst="ellipse">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8" name="椭圆 7"/>
          <p:cNvSpPr/>
          <p:nvPr/>
        </p:nvSpPr>
        <p:spPr bwMode="auto">
          <a:xfrm>
            <a:off x="2051720" y="5648548"/>
            <a:ext cx="1512168" cy="216024"/>
          </a:xfrm>
          <a:prstGeom prst="ellipse">
            <a:avLst/>
          </a:prstGeom>
          <a:noFill/>
          <a:ln w="9525" cap="flat" cmpd="sng" algn="ctr">
            <a:solidFill>
              <a:srgbClr val="419E8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rgbClr val="0070C0"/>
              </a:solidFill>
              <a:effectLst/>
              <a:latin typeface="微软雅黑" panose="020B0503020204020204" pitchFamily="34" charset="-122"/>
              <a:ea typeface="微软雅黑" panose="020B0503020204020204" pitchFamily="34" charset="-122"/>
            </a:endParaRPr>
          </a:p>
        </p:txBody>
      </p:sp>
      <p:sp>
        <p:nvSpPr>
          <p:cNvPr id="9" name="椭圆 8"/>
          <p:cNvSpPr/>
          <p:nvPr/>
        </p:nvSpPr>
        <p:spPr bwMode="auto">
          <a:xfrm>
            <a:off x="5652120" y="2929438"/>
            <a:ext cx="1512168" cy="216024"/>
          </a:xfrm>
          <a:prstGeom prst="ellipse">
            <a:avLst/>
          </a:prstGeom>
          <a:noFill/>
          <a:ln w="9525" cap="flat" cmpd="sng" algn="ctr">
            <a:solidFill>
              <a:srgbClr val="419E8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2"/>
              </a:solidFill>
              <a:effectLst/>
              <a:latin typeface="Arial" charset="0"/>
            </a:endParaRPr>
          </a:p>
        </p:txBody>
      </p:sp>
      <p:sp>
        <p:nvSpPr>
          <p:cNvPr id="10" name="椭圆 9"/>
          <p:cNvSpPr/>
          <p:nvPr/>
        </p:nvSpPr>
        <p:spPr bwMode="auto">
          <a:xfrm>
            <a:off x="6970948" y="4944256"/>
            <a:ext cx="1512168" cy="216024"/>
          </a:xfrm>
          <a:prstGeom prst="ellipse">
            <a:avLst/>
          </a:prstGeom>
          <a:noFill/>
          <a:ln w="9525" cap="flat" cmpd="sng" algn="ctr">
            <a:solidFill>
              <a:srgbClr val="419E8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rgbClr val="0070C0"/>
              </a:solidFill>
              <a:effectLst/>
              <a:latin typeface="微软雅黑" panose="020B0503020204020204" pitchFamily="34" charset="-122"/>
              <a:ea typeface="微软雅黑" panose="020B0503020204020204" pitchFamily="34" charset="-122"/>
            </a:endParaRPr>
          </a:p>
        </p:txBody>
      </p:sp>
      <p:sp>
        <p:nvSpPr>
          <p:cNvPr id="11" name="椭圆 10"/>
          <p:cNvSpPr/>
          <p:nvPr/>
        </p:nvSpPr>
        <p:spPr bwMode="auto">
          <a:xfrm>
            <a:off x="1547664" y="3041824"/>
            <a:ext cx="1728192" cy="950540"/>
          </a:xfrm>
          <a:prstGeom prst="ellipse">
            <a:avLst/>
          </a:prstGeom>
          <a:noFill/>
          <a:ln w="9525"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rgbClr val="0070C0"/>
              </a:solidFill>
              <a:effectLst/>
              <a:latin typeface="微软雅黑" panose="020B0503020204020204" pitchFamily="34" charset="-122"/>
              <a:ea typeface="微软雅黑" panose="020B0503020204020204" pitchFamily="34" charset="-122"/>
            </a:endParaRPr>
          </a:p>
        </p:txBody>
      </p:sp>
      <p:sp>
        <p:nvSpPr>
          <p:cNvPr id="12" name="矩形 11"/>
          <p:cNvSpPr/>
          <p:nvPr/>
        </p:nvSpPr>
        <p:spPr>
          <a:xfrm>
            <a:off x="251520" y="6522299"/>
            <a:ext cx="7776864" cy="230832"/>
          </a:xfrm>
          <a:prstGeom prst="rect">
            <a:avLst/>
          </a:prstGeom>
        </p:spPr>
        <p:txBody>
          <a:bodyPr wrap="square">
            <a:spAutoFit/>
          </a:bodyPr>
          <a:lstStyle/>
          <a:p>
            <a:r>
              <a:rPr lang="en-US" altLang="zh-CN" sz="900" dirty="0" err="1">
                <a:solidFill>
                  <a:schemeClr val="tx2"/>
                </a:solidFill>
              </a:rPr>
              <a:t>Saponaro</a:t>
            </a:r>
            <a:r>
              <a:rPr lang="en-US" altLang="zh-CN" sz="900" dirty="0">
                <a:solidFill>
                  <a:schemeClr val="tx2"/>
                </a:solidFill>
              </a:rPr>
              <a:t> </a:t>
            </a:r>
            <a:r>
              <a:rPr lang="en-US" altLang="zh-CN" sz="900" dirty="0" smtClean="0">
                <a:solidFill>
                  <a:schemeClr val="tx2"/>
                </a:solidFill>
              </a:rPr>
              <a:t>C, </a:t>
            </a:r>
            <a:r>
              <a:rPr lang="en-US" altLang="zh-CN" sz="900" dirty="0">
                <a:solidFill>
                  <a:schemeClr val="tx2"/>
                </a:solidFill>
              </a:rPr>
              <a:t>et al. </a:t>
            </a:r>
            <a:r>
              <a:rPr lang="en-US" altLang="zh-CN" sz="900" dirty="0" err="1">
                <a:solidFill>
                  <a:schemeClr val="tx2"/>
                </a:solidFill>
              </a:rPr>
              <a:t>Curr</a:t>
            </a:r>
            <a:r>
              <a:rPr lang="en-US" altLang="zh-CN" sz="900" dirty="0">
                <a:solidFill>
                  <a:schemeClr val="tx2"/>
                </a:solidFill>
              </a:rPr>
              <a:t> </a:t>
            </a:r>
            <a:r>
              <a:rPr lang="en-US" altLang="zh-CN" sz="900" dirty="0" err="1">
                <a:solidFill>
                  <a:schemeClr val="tx2"/>
                </a:solidFill>
              </a:rPr>
              <a:t>Diab</a:t>
            </a:r>
            <a:r>
              <a:rPr lang="en-US" altLang="zh-CN" sz="900" dirty="0">
                <a:solidFill>
                  <a:schemeClr val="tx2"/>
                </a:solidFill>
              </a:rPr>
              <a:t> Rep. </a:t>
            </a:r>
            <a:r>
              <a:rPr lang="en-US" altLang="zh-CN" sz="900" dirty="0" smtClean="0">
                <a:solidFill>
                  <a:schemeClr val="tx2"/>
                </a:solidFill>
              </a:rPr>
              <a:t>2015;15(6</a:t>
            </a:r>
            <a:r>
              <a:rPr lang="en-US" altLang="zh-CN" sz="900" dirty="0">
                <a:solidFill>
                  <a:schemeClr val="tx2"/>
                </a:solidFill>
              </a:rPr>
              <a:t>):607</a:t>
            </a:r>
            <a:endParaRPr lang="zh-CN" altLang="en-US" sz="900" dirty="0">
              <a:solidFill>
                <a:schemeClr val="tx2"/>
              </a:solidFill>
            </a:endParaRPr>
          </a:p>
        </p:txBody>
      </p:sp>
      <p:sp>
        <p:nvSpPr>
          <p:cNvPr id="3" name="内容占位符 2"/>
          <p:cNvSpPr>
            <a:spLocks noGrp="1"/>
          </p:cNvSpPr>
          <p:nvPr>
            <p:ph idx="1"/>
          </p:nvPr>
        </p:nvSpPr>
        <p:spPr>
          <a:xfrm>
            <a:off x="277026" y="3255564"/>
            <a:ext cx="767715" cy="436192"/>
          </a:xfrm>
        </p:spPr>
        <p:txBody>
          <a:bodyPr/>
          <a:lstStyle/>
          <a:p>
            <a:pPr marL="0" indent="0">
              <a:buNone/>
            </a:pPr>
            <a:r>
              <a:rPr lang="zh-CN" altLang="en-US" dirty="0" smtClean="0"/>
              <a:t>降脂</a:t>
            </a:r>
            <a:endParaRPr lang="zh-CN" altLang="en-US" dirty="0"/>
          </a:p>
        </p:txBody>
      </p:sp>
      <p:cxnSp>
        <p:nvCxnSpPr>
          <p:cNvPr id="14" name="直接箭头连接符 13"/>
          <p:cNvCxnSpPr/>
          <p:nvPr/>
        </p:nvCxnSpPr>
        <p:spPr bwMode="auto">
          <a:xfrm>
            <a:off x="873263" y="3517094"/>
            <a:ext cx="602393" cy="0"/>
          </a:xfrm>
          <a:prstGeom prst="straightConnector1">
            <a:avLst/>
          </a:prstGeom>
          <a:solidFill>
            <a:schemeClr val="accent1"/>
          </a:solidFill>
          <a:ln w="9525" cap="flat" cmpd="sng" algn="ctr">
            <a:solidFill>
              <a:srgbClr val="00B0F0"/>
            </a:solidFill>
            <a:prstDash val="solid"/>
            <a:round/>
            <a:headEnd type="none" w="med" len="med"/>
            <a:tailEnd type="triangle"/>
          </a:ln>
          <a:effectLst/>
        </p:spPr>
      </p:cxnSp>
      <p:cxnSp>
        <p:nvCxnSpPr>
          <p:cNvPr id="15" name="直接箭头连接符 14"/>
          <p:cNvCxnSpPr/>
          <p:nvPr/>
        </p:nvCxnSpPr>
        <p:spPr bwMode="auto">
          <a:xfrm flipV="1">
            <a:off x="1894522" y="5864572"/>
            <a:ext cx="347191" cy="255549"/>
          </a:xfrm>
          <a:prstGeom prst="straightConnector1">
            <a:avLst/>
          </a:prstGeom>
          <a:solidFill>
            <a:schemeClr val="accent1"/>
          </a:solidFill>
          <a:ln w="9525" cap="flat" cmpd="sng" algn="ctr">
            <a:solidFill>
              <a:srgbClr val="419E8C"/>
            </a:solidFill>
            <a:prstDash val="solid"/>
            <a:round/>
            <a:headEnd type="none" w="med" len="med"/>
            <a:tailEnd type="triangle"/>
          </a:ln>
          <a:effectLst/>
        </p:spPr>
      </p:cxnSp>
      <p:sp>
        <p:nvSpPr>
          <p:cNvPr id="17" name="内容占位符 2"/>
          <p:cNvSpPr txBox="1">
            <a:spLocks/>
          </p:cNvSpPr>
          <p:nvPr/>
        </p:nvSpPr>
        <p:spPr bwMode="gray">
          <a:xfrm>
            <a:off x="251521" y="5902199"/>
            <a:ext cx="1750264"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0070C0"/>
                </a:solidFill>
                <a:latin typeface="微软雅黑" panose="020B0503020204020204" pitchFamily="34" charset="-122"/>
                <a:ea typeface="微软雅黑" panose="020B0503020204020204" pitchFamily="34" charset="-122"/>
              </a:rPr>
              <a:t>胰岛素增敏剂</a:t>
            </a:r>
            <a:endParaRPr lang="zh-CN" altLang="en-US" kern="0" dirty="0">
              <a:solidFill>
                <a:srgbClr val="0070C0"/>
              </a:solidFill>
              <a:latin typeface="微软雅黑" panose="020B0503020204020204" pitchFamily="34" charset="-122"/>
              <a:ea typeface="微软雅黑" panose="020B0503020204020204" pitchFamily="34" charset="-122"/>
            </a:endParaRPr>
          </a:p>
        </p:txBody>
      </p:sp>
      <p:cxnSp>
        <p:nvCxnSpPr>
          <p:cNvPr id="18" name="直接箭头连接符 17"/>
          <p:cNvCxnSpPr/>
          <p:nvPr/>
        </p:nvCxnSpPr>
        <p:spPr bwMode="auto">
          <a:xfrm flipH="1" flipV="1">
            <a:off x="7789868" y="5133003"/>
            <a:ext cx="161131" cy="231161"/>
          </a:xfrm>
          <a:prstGeom prst="straightConnector1">
            <a:avLst/>
          </a:prstGeom>
          <a:solidFill>
            <a:schemeClr val="accent1"/>
          </a:solidFill>
          <a:ln w="9525" cap="flat" cmpd="sng" algn="ctr">
            <a:solidFill>
              <a:srgbClr val="419E8C"/>
            </a:solidFill>
            <a:prstDash val="solid"/>
            <a:round/>
            <a:headEnd type="none" w="med" len="med"/>
            <a:tailEnd type="triangle"/>
          </a:ln>
          <a:effectLst/>
        </p:spPr>
      </p:cxnSp>
      <p:sp>
        <p:nvSpPr>
          <p:cNvPr id="19" name="内容占位符 2"/>
          <p:cNvSpPr txBox="1">
            <a:spLocks/>
          </p:cNvSpPr>
          <p:nvPr/>
        </p:nvSpPr>
        <p:spPr bwMode="gray">
          <a:xfrm>
            <a:off x="7120088" y="5320368"/>
            <a:ext cx="1750264"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0070C0"/>
                </a:solidFill>
                <a:latin typeface="微软雅黑" panose="020B0503020204020204" pitchFamily="34" charset="-122"/>
                <a:ea typeface="微软雅黑" panose="020B0503020204020204" pitchFamily="34" charset="-122"/>
              </a:rPr>
              <a:t>胰岛素增敏剂</a:t>
            </a:r>
            <a:endParaRPr lang="zh-CN" altLang="en-US" kern="0" dirty="0">
              <a:solidFill>
                <a:srgbClr val="0070C0"/>
              </a:solidFill>
              <a:latin typeface="微软雅黑" panose="020B0503020204020204" pitchFamily="34" charset="-122"/>
              <a:ea typeface="微软雅黑" panose="020B0503020204020204" pitchFamily="34" charset="-122"/>
            </a:endParaRPr>
          </a:p>
        </p:txBody>
      </p:sp>
      <p:cxnSp>
        <p:nvCxnSpPr>
          <p:cNvPr id="22" name="直接箭头连接符 21"/>
          <p:cNvCxnSpPr/>
          <p:nvPr/>
        </p:nvCxnSpPr>
        <p:spPr bwMode="auto">
          <a:xfrm flipH="1">
            <a:off x="7120088" y="2958123"/>
            <a:ext cx="411890" cy="69244"/>
          </a:xfrm>
          <a:prstGeom prst="straightConnector1">
            <a:avLst/>
          </a:prstGeom>
          <a:solidFill>
            <a:schemeClr val="accent1"/>
          </a:solidFill>
          <a:ln w="9525" cap="flat" cmpd="sng" algn="ctr">
            <a:solidFill>
              <a:srgbClr val="419E8C"/>
            </a:solidFill>
            <a:prstDash val="solid"/>
            <a:round/>
            <a:headEnd type="none" w="med" len="med"/>
            <a:tailEnd type="triangle"/>
          </a:ln>
          <a:effectLst/>
        </p:spPr>
      </p:cxnSp>
      <p:sp>
        <p:nvSpPr>
          <p:cNvPr id="24" name="内容占位符 2"/>
          <p:cNvSpPr txBox="1">
            <a:spLocks/>
          </p:cNvSpPr>
          <p:nvPr/>
        </p:nvSpPr>
        <p:spPr bwMode="gray">
          <a:xfrm>
            <a:off x="21364" y="2287560"/>
            <a:ext cx="2046754" cy="29270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0070C0"/>
                </a:solidFill>
                <a:latin typeface="微软雅黑" panose="020B0503020204020204" pitchFamily="34" charset="-122"/>
                <a:ea typeface="微软雅黑" panose="020B0503020204020204" pitchFamily="34" charset="-122"/>
              </a:rPr>
              <a:t>降压、抗血小板</a:t>
            </a:r>
            <a:endParaRPr lang="zh-CN" altLang="en-US" kern="0" dirty="0">
              <a:solidFill>
                <a:srgbClr val="0070C0"/>
              </a:solidFill>
              <a:latin typeface="微软雅黑" panose="020B0503020204020204" pitchFamily="34" charset="-122"/>
              <a:ea typeface="微软雅黑" panose="020B0503020204020204" pitchFamily="34" charset="-122"/>
            </a:endParaRPr>
          </a:p>
        </p:txBody>
      </p:sp>
      <p:sp>
        <p:nvSpPr>
          <p:cNvPr id="29" name="内容占位符 2"/>
          <p:cNvSpPr txBox="1">
            <a:spLocks/>
          </p:cNvSpPr>
          <p:nvPr/>
        </p:nvSpPr>
        <p:spPr bwMode="gray">
          <a:xfrm>
            <a:off x="7372372" y="2580262"/>
            <a:ext cx="1750264"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0070C0"/>
                </a:solidFill>
                <a:latin typeface="微软雅黑" panose="020B0503020204020204" pitchFamily="34" charset="-122"/>
                <a:ea typeface="微软雅黑" panose="020B0503020204020204" pitchFamily="34" charset="-122"/>
              </a:rPr>
              <a:t>胰岛素增敏剂</a:t>
            </a:r>
            <a:endParaRPr lang="zh-CN" altLang="en-US" kern="0" dirty="0">
              <a:solidFill>
                <a:srgbClr val="0070C0"/>
              </a:solidFill>
              <a:latin typeface="微软雅黑" panose="020B0503020204020204" pitchFamily="34" charset="-122"/>
              <a:ea typeface="微软雅黑" panose="020B0503020204020204" pitchFamily="34" charset="-122"/>
            </a:endParaRPr>
          </a:p>
        </p:txBody>
      </p:sp>
      <p:sp>
        <p:nvSpPr>
          <p:cNvPr id="30" name="内容占位符 2"/>
          <p:cNvSpPr txBox="1">
            <a:spLocks/>
          </p:cNvSpPr>
          <p:nvPr/>
        </p:nvSpPr>
        <p:spPr bwMode="gray">
          <a:xfrm>
            <a:off x="5614220" y="1130644"/>
            <a:ext cx="2175647"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0070C0"/>
                </a:solidFill>
                <a:latin typeface="微软雅黑" panose="020B0503020204020204" pitchFamily="34" charset="-122"/>
                <a:ea typeface="微软雅黑" panose="020B0503020204020204" pitchFamily="34" charset="-122"/>
              </a:rPr>
              <a:t>生活方式干预</a:t>
            </a:r>
            <a:endParaRPr lang="zh-CN" altLang="en-US" kern="0" dirty="0">
              <a:solidFill>
                <a:srgbClr val="0070C0"/>
              </a:solidFill>
              <a:latin typeface="微软雅黑" panose="020B0503020204020204" pitchFamily="34" charset="-122"/>
              <a:ea typeface="微软雅黑" panose="020B0503020204020204" pitchFamily="34" charset="-122"/>
            </a:endParaRPr>
          </a:p>
        </p:txBody>
      </p:sp>
      <p:sp>
        <p:nvSpPr>
          <p:cNvPr id="31" name="椭圆 30"/>
          <p:cNvSpPr/>
          <p:nvPr/>
        </p:nvSpPr>
        <p:spPr bwMode="auto">
          <a:xfrm>
            <a:off x="3828174" y="1400076"/>
            <a:ext cx="1728192" cy="782664"/>
          </a:xfrm>
          <a:prstGeom prst="ellipse">
            <a:avLst/>
          </a:prstGeom>
          <a:noFill/>
          <a:ln w="9525" cap="flat" cmpd="sng" algn="ctr">
            <a:solidFill>
              <a:srgbClr val="8BA53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2"/>
              </a:solidFill>
              <a:effectLst/>
              <a:latin typeface="Arial" charset="0"/>
            </a:endParaRPr>
          </a:p>
        </p:txBody>
      </p:sp>
      <p:cxnSp>
        <p:nvCxnSpPr>
          <p:cNvPr id="32" name="直接箭头连接符 31"/>
          <p:cNvCxnSpPr/>
          <p:nvPr/>
        </p:nvCxnSpPr>
        <p:spPr bwMode="auto">
          <a:xfrm flipH="1">
            <a:off x="5556366" y="1524010"/>
            <a:ext cx="630127" cy="119546"/>
          </a:xfrm>
          <a:prstGeom prst="straightConnector1">
            <a:avLst/>
          </a:prstGeom>
          <a:solidFill>
            <a:schemeClr val="accent1"/>
          </a:solidFill>
          <a:ln w="9525" cap="flat" cmpd="sng" algn="ctr">
            <a:solidFill>
              <a:srgbClr val="8BA532"/>
            </a:solidFill>
            <a:prstDash val="solid"/>
            <a:round/>
            <a:headEnd type="none" w="med" len="med"/>
            <a:tailEnd type="triangle"/>
          </a:ln>
          <a:effectLst/>
        </p:spPr>
      </p:cxnSp>
      <p:cxnSp>
        <p:nvCxnSpPr>
          <p:cNvPr id="34" name="直接箭头连接符 33"/>
          <p:cNvCxnSpPr/>
          <p:nvPr/>
        </p:nvCxnSpPr>
        <p:spPr bwMode="auto">
          <a:xfrm flipH="1">
            <a:off x="5614222" y="2047514"/>
            <a:ext cx="572271" cy="365582"/>
          </a:xfrm>
          <a:prstGeom prst="straightConnector1">
            <a:avLst/>
          </a:prstGeom>
          <a:solidFill>
            <a:schemeClr val="accent1"/>
          </a:solidFill>
          <a:ln w="9525" cap="flat" cmpd="sng" algn="ctr">
            <a:solidFill>
              <a:srgbClr val="D6582B"/>
            </a:solidFill>
            <a:prstDash val="solid"/>
            <a:round/>
            <a:headEnd type="none" w="med" len="med"/>
            <a:tailEnd type="triangle"/>
          </a:ln>
          <a:effectLst/>
        </p:spPr>
      </p:cxnSp>
      <p:sp>
        <p:nvSpPr>
          <p:cNvPr id="36" name="内容占位符 2"/>
          <p:cNvSpPr txBox="1">
            <a:spLocks/>
          </p:cNvSpPr>
          <p:nvPr/>
        </p:nvSpPr>
        <p:spPr bwMode="gray">
          <a:xfrm>
            <a:off x="6013435" y="1719962"/>
            <a:ext cx="1106653" cy="30082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FF0000"/>
                </a:solidFill>
              </a:rPr>
              <a:t>炎症？</a:t>
            </a:r>
            <a:endParaRPr lang="zh-CN" altLang="en-US" kern="0" dirty="0">
              <a:solidFill>
                <a:srgbClr val="FF0000"/>
              </a:solidFill>
            </a:endParaRPr>
          </a:p>
        </p:txBody>
      </p:sp>
      <p:sp>
        <p:nvSpPr>
          <p:cNvPr id="37" name="内容占位符 2"/>
          <p:cNvSpPr txBox="1">
            <a:spLocks/>
          </p:cNvSpPr>
          <p:nvPr/>
        </p:nvSpPr>
        <p:spPr bwMode="gray">
          <a:xfrm>
            <a:off x="4018673" y="6004286"/>
            <a:ext cx="1106653" cy="30082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Font typeface="Wingdings" pitchFamily="2" charset="2"/>
              <a:buNone/>
            </a:pPr>
            <a:r>
              <a:rPr lang="zh-CN" altLang="en-US" kern="0" dirty="0" smtClean="0">
                <a:solidFill>
                  <a:srgbClr val="FF0000"/>
                </a:solidFill>
              </a:rPr>
              <a:t>炎症？</a:t>
            </a:r>
            <a:endParaRPr lang="zh-CN" altLang="en-US" kern="0" dirty="0">
              <a:solidFill>
                <a:srgbClr val="FF0000"/>
              </a:solidFill>
            </a:endParaRPr>
          </a:p>
        </p:txBody>
      </p:sp>
      <p:cxnSp>
        <p:nvCxnSpPr>
          <p:cNvPr id="38" name="直接箭头连接符 37"/>
          <p:cNvCxnSpPr/>
          <p:nvPr/>
        </p:nvCxnSpPr>
        <p:spPr bwMode="auto">
          <a:xfrm flipV="1">
            <a:off x="4355976" y="5355279"/>
            <a:ext cx="117502" cy="732650"/>
          </a:xfrm>
          <a:prstGeom prst="straightConnector1">
            <a:avLst/>
          </a:prstGeom>
          <a:solidFill>
            <a:schemeClr val="accent1"/>
          </a:solidFill>
          <a:ln w="9525" cap="flat" cmpd="sng" algn="ctr">
            <a:solidFill>
              <a:srgbClr val="D6582B"/>
            </a:solidFill>
            <a:prstDash val="solid"/>
            <a:round/>
            <a:headEnd type="none" w="med" len="med"/>
            <a:tailEnd type="triangle"/>
          </a:ln>
          <a:effectLst/>
        </p:spPr>
      </p:cxnSp>
    </p:spTree>
    <p:extLst>
      <p:ext uri="{BB962C8B-B14F-4D97-AF65-F5344CB8AC3E}">
        <p14:creationId xmlns:p14="http://schemas.microsoft.com/office/powerpoint/2010/main" val="6963993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T2DM</a:t>
            </a:r>
            <a:r>
              <a:rPr lang="zh-CN" altLang="en-US" dirty="0"/>
              <a:t>合并</a:t>
            </a:r>
            <a:r>
              <a:rPr lang="en-US" altLang="zh-CN" dirty="0" smtClean="0"/>
              <a:t>NAFLD</a:t>
            </a:r>
            <a:r>
              <a:rPr lang="zh-CN" altLang="en-US" dirty="0" smtClean="0"/>
              <a:t>患者的炎症因子水平较高</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26</a:t>
            </a:fld>
            <a:endParaRPr lang="zh-CN" altLang="en-US"/>
          </a:p>
        </p:txBody>
      </p:sp>
      <p:sp>
        <p:nvSpPr>
          <p:cNvPr id="5" name="矩形 4"/>
          <p:cNvSpPr/>
          <p:nvPr/>
        </p:nvSpPr>
        <p:spPr>
          <a:xfrm>
            <a:off x="595653" y="5643950"/>
            <a:ext cx="7952694" cy="523220"/>
          </a:xfrm>
          <a:prstGeom prst="rect">
            <a:avLst/>
          </a:prstGeom>
        </p:spPr>
        <p:txBody>
          <a:bodyPr wrap="square">
            <a:spAutoFit/>
          </a:bodyPr>
          <a:lstStyle/>
          <a:p>
            <a:r>
              <a:rPr lang="en-US" altLang="zh-CN" sz="1400" dirty="0" smtClean="0">
                <a:solidFill>
                  <a:srgbClr val="0070C0"/>
                </a:solidFill>
                <a:latin typeface="微软雅黑" panose="020B0503020204020204" pitchFamily="34" charset="-122"/>
                <a:ea typeface="微软雅黑" panose="020B0503020204020204" pitchFamily="34" charset="-122"/>
              </a:rPr>
              <a:t>28</a:t>
            </a:r>
            <a:r>
              <a:rPr lang="zh-CN" altLang="en-US" sz="1400" dirty="0" smtClean="0">
                <a:solidFill>
                  <a:srgbClr val="0070C0"/>
                </a:solidFill>
                <a:latin typeface="微软雅黑" panose="020B0503020204020204" pitchFamily="34" charset="-122"/>
                <a:ea typeface="微软雅黑" panose="020B0503020204020204" pitchFamily="34" charset="-122"/>
              </a:rPr>
              <a:t>例单纯</a:t>
            </a:r>
            <a:r>
              <a:rPr lang="en-US" altLang="zh-CN" sz="1400" dirty="0" smtClean="0">
                <a:solidFill>
                  <a:srgbClr val="0070C0"/>
                </a:solidFill>
                <a:latin typeface="微软雅黑" panose="020B0503020204020204" pitchFamily="34" charset="-122"/>
                <a:ea typeface="微软雅黑" panose="020B0503020204020204" pitchFamily="34" charset="-122"/>
              </a:rPr>
              <a:t>2</a:t>
            </a:r>
            <a:r>
              <a:rPr lang="zh-CN" altLang="en-US" sz="1400" dirty="0" smtClean="0">
                <a:solidFill>
                  <a:srgbClr val="0070C0"/>
                </a:solidFill>
                <a:latin typeface="微软雅黑" panose="020B0503020204020204" pitchFamily="34" charset="-122"/>
                <a:ea typeface="微软雅黑" panose="020B0503020204020204" pitchFamily="34" charset="-122"/>
              </a:rPr>
              <a:t>型</a:t>
            </a:r>
            <a:r>
              <a:rPr lang="zh-CN" altLang="en-US" sz="1400" dirty="0">
                <a:solidFill>
                  <a:srgbClr val="0070C0"/>
                </a:solidFill>
                <a:latin typeface="微软雅黑" panose="020B0503020204020204" pitchFamily="34" charset="-122"/>
                <a:ea typeface="微软雅黑" panose="020B0503020204020204" pitchFamily="34" charset="-122"/>
              </a:rPr>
              <a:t>糖尿病</a:t>
            </a:r>
            <a:r>
              <a:rPr lang="zh-CN" altLang="en-US" sz="1400" dirty="0" smtClean="0">
                <a:solidFill>
                  <a:srgbClr val="0070C0"/>
                </a:solidFill>
                <a:latin typeface="微软雅黑" panose="020B0503020204020204" pitchFamily="34" charset="-122"/>
                <a:ea typeface="微软雅黑" panose="020B0503020204020204" pitchFamily="34" charset="-122"/>
              </a:rPr>
              <a:t>患者</a:t>
            </a:r>
            <a:r>
              <a:rPr lang="en-US" altLang="zh-CN" sz="1400" dirty="0">
                <a:solidFill>
                  <a:srgbClr val="0070C0"/>
                </a:solidFill>
                <a:latin typeface="微软雅黑" panose="020B0503020204020204" pitchFamily="34" charset="-122"/>
                <a:ea typeface="微软雅黑" panose="020B0503020204020204" pitchFamily="34" charset="-122"/>
              </a:rPr>
              <a:t>(</a:t>
            </a:r>
            <a:r>
              <a:rPr lang="en-US" altLang="zh-CN" sz="1400" dirty="0" smtClean="0">
                <a:solidFill>
                  <a:srgbClr val="0070C0"/>
                </a:solidFill>
                <a:latin typeface="微软雅黑" panose="020B0503020204020204" pitchFamily="34" charset="-122"/>
                <a:ea typeface="微软雅黑" panose="020B0503020204020204" pitchFamily="34" charset="-122"/>
              </a:rPr>
              <a:t>T2DM</a:t>
            </a:r>
            <a:r>
              <a:rPr lang="zh-CN" altLang="en-US" sz="1400" dirty="0" smtClean="0">
                <a:solidFill>
                  <a:srgbClr val="0070C0"/>
                </a:solidFill>
                <a:latin typeface="微软雅黑" panose="020B0503020204020204" pitchFamily="34" charset="-122"/>
                <a:ea typeface="微软雅黑" panose="020B0503020204020204" pitchFamily="34" charset="-122"/>
              </a:rPr>
              <a:t>组</a:t>
            </a:r>
            <a:r>
              <a:rPr lang="en-US" altLang="zh-CN" sz="1400" dirty="0" smtClean="0">
                <a:solidFill>
                  <a:srgbClr val="0070C0"/>
                </a:solidFill>
                <a:latin typeface="微软雅黑" panose="020B0503020204020204" pitchFamily="34" charset="-122"/>
                <a:ea typeface="微软雅黑" panose="020B0503020204020204" pitchFamily="34" charset="-122"/>
              </a:rPr>
              <a:t>)</a:t>
            </a:r>
            <a:r>
              <a:rPr lang="zh-CN" altLang="en-US" sz="1400" dirty="0" smtClean="0">
                <a:solidFill>
                  <a:srgbClr val="0070C0"/>
                </a:solidFill>
                <a:latin typeface="微软雅黑" panose="020B0503020204020204" pitchFamily="34" charset="-122"/>
                <a:ea typeface="微软雅黑" panose="020B0503020204020204" pitchFamily="34" charset="-122"/>
              </a:rPr>
              <a:t>和</a:t>
            </a:r>
            <a:r>
              <a:rPr lang="en-US" altLang="zh-CN" sz="1400" dirty="0" smtClean="0">
                <a:solidFill>
                  <a:srgbClr val="0070C0"/>
                </a:solidFill>
                <a:latin typeface="微软雅黑" panose="020B0503020204020204" pitchFamily="34" charset="-122"/>
                <a:ea typeface="微软雅黑" panose="020B0503020204020204" pitchFamily="34" charset="-122"/>
              </a:rPr>
              <a:t>30</a:t>
            </a:r>
            <a:r>
              <a:rPr lang="zh-CN" altLang="en-US" sz="1400" dirty="0" smtClean="0">
                <a:solidFill>
                  <a:srgbClr val="0070C0"/>
                </a:solidFill>
                <a:latin typeface="微软雅黑" panose="020B0503020204020204" pitchFamily="34" charset="-122"/>
                <a:ea typeface="微软雅黑" panose="020B0503020204020204" pitchFamily="34" charset="-122"/>
              </a:rPr>
              <a:t>例</a:t>
            </a:r>
            <a:r>
              <a:rPr lang="en-US" altLang="zh-CN" sz="1400" dirty="0" smtClean="0">
                <a:solidFill>
                  <a:srgbClr val="0070C0"/>
                </a:solidFill>
                <a:latin typeface="微软雅黑" panose="020B0503020204020204" pitchFamily="34" charset="-122"/>
                <a:ea typeface="微软雅黑" panose="020B0503020204020204" pitchFamily="34" charset="-122"/>
              </a:rPr>
              <a:t>2</a:t>
            </a:r>
            <a:r>
              <a:rPr lang="zh-CN" altLang="en-US" sz="1400" dirty="0" smtClean="0">
                <a:solidFill>
                  <a:srgbClr val="0070C0"/>
                </a:solidFill>
                <a:latin typeface="微软雅黑" panose="020B0503020204020204" pitchFamily="34" charset="-122"/>
                <a:ea typeface="微软雅黑" panose="020B0503020204020204" pitchFamily="34" charset="-122"/>
              </a:rPr>
              <a:t>型</a:t>
            </a:r>
            <a:r>
              <a:rPr lang="zh-CN" altLang="en-US" sz="1400" dirty="0">
                <a:solidFill>
                  <a:srgbClr val="0070C0"/>
                </a:solidFill>
                <a:latin typeface="微软雅黑" panose="020B0503020204020204" pitchFamily="34" charset="-122"/>
                <a:ea typeface="微软雅黑" panose="020B0503020204020204" pitchFamily="34" charset="-122"/>
              </a:rPr>
              <a:t>糖尿病</a:t>
            </a:r>
            <a:r>
              <a:rPr lang="zh-CN" altLang="en-US" sz="1400" dirty="0" smtClean="0">
                <a:solidFill>
                  <a:srgbClr val="0070C0"/>
                </a:solidFill>
                <a:latin typeface="微软雅黑" panose="020B0503020204020204" pitchFamily="34" charset="-122"/>
                <a:ea typeface="微软雅黑" panose="020B0503020204020204" pitchFamily="34" charset="-122"/>
              </a:rPr>
              <a:t>伴</a:t>
            </a:r>
            <a:r>
              <a:rPr lang="en-US" altLang="zh-CN" sz="1400" dirty="0">
                <a:solidFill>
                  <a:srgbClr val="0070C0"/>
                </a:solidFill>
                <a:latin typeface="微软雅黑" panose="020B0503020204020204" pitchFamily="34" charset="-122"/>
                <a:ea typeface="微软雅黑" panose="020B0503020204020204" pitchFamily="34" charset="-122"/>
              </a:rPr>
              <a:t>NAFLD</a:t>
            </a:r>
            <a:r>
              <a:rPr lang="zh-CN" altLang="en-US" sz="1400" dirty="0" smtClean="0">
                <a:solidFill>
                  <a:srgbClr val="0070C0"/>
                </a:solidFill>
                <a:latin typeface="微软雅黑" panose="020B0503020204020204" pitchFamily="34" charset="-122"/>
                <a:ea typeface="微软雅黑" panose="020B0503020204020204" pitchFamily="34" charset="-122"/>
              </a:rPr>
              <a:t>患者</a:t>
            </a:r>
            <a:r>
              <a:rPr lang="en-US" altLang="zh-CN" sz="1400" dirty="0" smtClean="0">
                <a:solidFill>
                  <a:srgbClr val="0070C0"/>
                </a:solidFill>
                <a:latin typeface="微软雅黑" panose="020B0503020204020204" pitchFamily="34" charset="-122"/>
                <a:ea typeface="微软雅黑" panose="020B0503020204020204" pitchFamily="34" charset="-122"/>
              </a:rPr>
              <a:t>(T2DM</a:t>
            </a:r>
            <a:r>
              <a:rPr lang="zh-CN" altLang="en-US" sz="1400" dirty="0" smtClean="0">
                <a:solidFill>
                  <a:srgbClr val="0070C0"/>
                </a:solidFill>
                <a:latin typeface="微软雅黑" panose="020B0503020204020204" pitchFamily="34" charset="-122"/>
                <a:ea typeface="微软雅黑" panose="020B0503020204020204" pitchFamily="34" charset="-122"/>
              </a:rPr>
              <a:t>合并</a:t>
            </a:r>
            <a:r>
              <a:rPr lang="en-US" altLang="zh-CN" sz="1400" dirty="0" smtClean="0">
                <a:solidFill>
                  <a:srgbClr val="0070C0"/>
                </a:solidFill>
                <a:latin typeface="微软雅黑" panose="020B0503020204020204" pitchFamily="34" charset="-122"/>
                <a:ea typeface="微软雅黑" panose="020B0503020204020204" pitchFamily="34" charset="-122"/>
              </a:rPr>
              <a:t>NAFLD</a:t>
            </a:r>
            <a:r>
              <a:rPr lang="zh-CN" altLang="en-US" sz="1400" dirty="0" smtClean="0">
                <a:solidFill>
                  <a:srgbClr val="0070C0"/>
                </a:solidFill>
                <a:latin typeface="微软雅黑" panose="020B0503020204020204" pitchFamily="34" charset="-122"/>
                <a:ea typeface="微软雅黑" panose="020B0503020204020204" pitchFamily="34" charset="-122"/>
              </a:rPr>
              <a:t>组</a:t>
            </a:r>
            <a:r>
              <a:rPr lang="en-US" altLang="zh-CN" sz="1400" dirty="0" smtClean="0">
                <a:solidFill>
                  <a:srgbClr val="0070C0"/>
                </a:solidFill>
                <a:latin typeface="微软雅黑" panose="020B0503020204020204" pitchFamily="34" charset="-122"/>
                <a:ea typeface="微软雅黑" panose="020B0503020204020204" pitchFamily="34" charset="-122"/>
              </a:rPr>
              <a:t>)</a:t>
            </a:r>
            <a:r>
              <a:rPr lang="zh-CN" altLang="en-US" sz="1400" dirty="0" smtClean="0">
                <a:solidFill>
                  <a:srgbClr val="0070C0"/>
                </a:solidFill>
                <a:latin typeface="微软雅黑" panose="020B0503020204020204" pitchFamily="34" charset="-122"/>
                <a:ea typeface="微软雅黑" panose="020B0503020204020204" pitchFamily="34" charset="-122"/>
              </a:rPr>
              <a:t>以及</a:t>
            </a:r>
            <a:r>
              <a:rPr lang="en-US" altLang="zh-CN" sz="1400" dirty="0" smtClean="0">
                <a:solidFill>
                  <a:srgbClr val="0070C0"/>
                </a:solidFill>
                <a:latin typeface="微软雅黑" panose="020B0503020204020204" pitchFamily="34" charset="-122"/>
                <a:ea typeface="微软雅黑" panose="020B0503020204020204" pitchFamily="34" charset="-122"/>
              </a:rPr>
              <a:t>30</a:t>
            </a:r>
            <a:r>
              <a:rPr lang="zh-CN" altLang="en-US" sz="1400" dirty="0" smtClean="0">
                <a:solidFill>
                  <a:srgbClr val="0070C0"/>
                </a:solidFill>
                <a:latin typeface="微软雅黑" panose="020B0503020204020204" pitchFamily="34" charset="-122"/>
                <a:ea typeface="微软雅黑" panose="020B0503020204020204" pitchFamily="34" charset="-122"/>
              </a:rPr>
              <a:t>例</a:t>
            </a:r>
            <a:r>
              <a:rPr lang="zh-CN" altLang="en-US" sz="1400" dirty="0">
                <a:solidFill>
                  <a:srgbClr val="0070C0"/>
                </a:solidFill>
                <a:latin typeface="微软雅黑" panose="020B0503020204020204" pitchFamily="34" charset="-122"/>
                <a:ea typeface="微软雅黑" panose="020B0503020204020204" pitchFamily="34" charset="-122"/>
              </a:rPr>
              <a:t>健康体检</a:t>
            </a:r>
            <a:r>
              <a:rPr lang="zh-CN" altLang="en-US" sz="1400" dirty="0" smtClean="0">
                <a:solidFill>
                  <a:srgbClr val="0070C0"/>
                </a:solidFill>
                <a:latin typeface="微软雅黑" panose="020B0503020204020204" pitchFamily="34" charset="-122"/>
                <a:ea typeface="微软雅黑" panose="020B0503020204020204" pitchFamily="34" charset="-122"/>
              </a:rPr>
              <a:t>者</a:t>
            </a:r>
            <a:r>
              <a:rPr lang="en-US" altLang="zh-CN" sz="1400" dirty="0" smtClean="0">
                <a:solidFill>
                  <a:srgbClr val="0070C0"/>
                </a:solidFill>
                <a:latin typeface="微软雅黑" panose="020B0503020204020204" pitchFamily="34" charset="-122"/>
                <a:ea typeface="微软雅黑" panose="020B0503020204020204" pitchFamily="34" charset="-122"/>
              </a:rPr>
              <a:t>(</a:t>
            </a:r>
            <a:r>
              <a:rPr lang="zh-CN" altLang="en-US" sz="1400" dirty="0" smtClean="0">
                <a:solidFill>
                  <a:srgbClr val="0070C0"/>
                </a:solidFill>
                <a:latin typeface="微软雅黑" panose="020B0503020204020204" pitchFamily="34" charset="-122"/>
                <a:ea typeface="微软雅黑" panose="020B0503020204020204" pitchFamily="34" charset="-122"/>
              </a:rPr>
              <a:t>对照组</a:t>
            </a:r>
            <a:r>
              <a:rPr lang="en-US" altLang="zh-CN" sz="140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graphicFrame>
        <p:nvGraphicFramePr>
          <p:cNvPr id="6" name="图表 5"/>
          <p:cNvGraphicFramePr/>
          <p:nvPr>
            <p:extLst>
              <p:ext uri="{D42A27DB-BD31-4B8C-83A1-F6EECF244321}">
                <p14:modId xmlns:p14="http://schemas.microsoft.com/office/powerpoint/2010/main" val="3457613658"/>
              </p:ext>
            </p:extLst>
          </p:nvPr>
        </p:nvGraphicFramePr>
        <p:xfrm>
          <a:off x="1134042" y="1233378"/>
          <a:ext cx="6713640" cy="4283853"/>
        </p:xfrm>
        <a:graphic>
          <a:graphicData uri="http://schemas.openxmlformats.org/drawingml/2006/chart">
            <c:chart xmlns:c="http://schemas.openxmlformats.org/drawingml/2006/chart" xmlns:r="http://schemas.openxmlformats.org/officeDocument/2006/relationships" r:id="rId2"/>
          </a:graphicData>
        </a:graphic>
      </p:graphicFrame>
      <p:sp>
        <p:nvSpPr>
          <p:cNvPr id="8" name="内容占位符 2"/>
          <p:cNvSpPr txBox="1">
            <a:spLocks/>
          </p:cNvSpPr>
          <p:nvPr/>
        </p:nvSpPr>
        <p:spPr bwMode="gray">
          <a:xfrm>
            <a:off x="3707904" y="1607702"/>
            <a:ext cx="4351493" cy="57559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spcAft>
                <a:spcPts val="0"/>
              </a:spcAft>
              <a:buNone/>
            </a:pPr>
            <a:r>
              <a:rPr lang="zh-CN" altLang="en-US" sz="1400" b="0" kern="0" dirty="0" smtClean="0">
                <a:solidFill>
                  <a:srgbClr val="0070C0"/>
                </a:solidFill>
                <a:latin typeface="微软雅黑" panose="020B0503020204020204" pitchFamily="34" charset="-122"/>
                <a:ea typeface="微软雅黑" panose="020B0503020204020204" pitchFamily="34" charset="-122"/>
              </a:rPr>
              <a:t>*与对照组相比</a:t>
            </a:r>
            <a:r>
              <a:rPr lang="en-US" altLang="zh-CN" sz="1400" b="0" kern="0" dirty="0" smtClean="0">
                <a:solidFill>
                  <a:srgbClr val="0070C0"/>
                </a:solidFill>
                <a:latin typeface="微软雅黑" panose="020B0503020204020204" pitchFamily="34" charset="-122"/>
                <a:ea typeface="微软雅黑" panose="020B0503020204020204" pitchFamily="34" charset="-122"/>
              </a:rPr>
              <a:t>P&lt;0.05    </a:t>
            </a:r>
            <a:r>
              <a:rPr lang="en-US" altLang="zh-CN" sz="1400" b="0" kern="0" baseline="30000" dirty="0" smtClean="0">
                <a:solidFill>
                  <a:srgbClr val="0070C0"/>
                </a:solidFill>
                <a:latin typeface="微软雅黑" panose="020B0503020204020204" pitchFamily="34" charset="-122"/>
                <a:ea typeface="微软雅黑" panose="020B0503020204020204" pitchFamily="34" charset="-122"/>
              </a:rPr>
              <a:t>#</a:t>
            </a:r>
            <a:r>
              <a:rPr lang="zh-CN" altLang="en-US" sz="1400" b="0" kern="0" dirty="0" smtClean="0">
                <a:solidFill>
                  <a:srgbClr val="0070C0"/>
                </a:solidFill>
                <a:latin typeface="微软雅黑" panose="020B0503020204020204" pitchFamily="34" charset="-122"/>
                <a:ea typeface="微软雅黑" panose="020B0503020204020204" pitchFamily="34" charset="-122"/>
              </a:rPr>
              <a:t>与</a:t>
            </a:r>
            <a:r>
              <a:rPr lang="en-US" altLang="zh-CN" sz="1400" b="0" kern="0" dirty="0" smtClean="0">
                <a:solidFill>
                  <a:srgbClr val="0070C0"/>
                </a:solidFill>
                <a:latin typeface="微软雅黑" panose="020B0503020204020204" pitchFamily="34" charset="-122"/>
                <a:ea typeface="微软雅黑" panose="020B0503020204020204" pitchFamily="34" charset="-122"/>
              </a:rPr>
              <a:t>T2DM</a:t>
            </a:r>
            <a:r>
              <a:rPr lang="zh-CN" altLang="en-US" sz="1400" b="0" kern="0" dirty="0" smtClean="0">
                <a:solidFill>
                  <a:srgbClr val="0070C0"/>
                </a:solidFill>
                <a:latin typeface="微软雅黑" panose="020B0503020204020204" pitchFamily="34" charset="-122"/>
                <a:ea typeface="微软雅黑" panose="020B0503020204020204" pitchFamily="34" charset="-122"/>
              </a:rPr>
              <a:t>组相比</a:t>
            </a:r>
            <a:r>
              <a:rPr lang="en-US" altLang="zh-CN" sz="1400" b="0" kern="0" dirty="0" smtClean="0">
                <a:solidFill>
                  <a:srgbClr val="0070C0"/>
                </a:solidFill>
                <a:latin typeface="微软雅黑" panose="020B0503020204020204" pitchFamily="34" charset="-122"/>
                <a:ea typeface="微软雅黑" panose="020B0503020204020204" pitchFamily="34" charset="-122"/>
              </a:rPr>
              <a:t>P&lt;0.05</a:t>
            </a:r>
            <a:endParaRPr lang="en-US" altLang="zh-CN" sz="1400" b="0" kern="0" dirty="0">
              <a:solidFill>
                <a:srgbClr val="0070C0"/>
              </a:solidFill>
              <a:latin typeface="微软雅黑" panose="020B0503020204020204" pitchFamily="34" charset="-122"/>
              <a:ea typeface="微软雅黑" panose="020B0503020204020204" pitchFamily="34" charset="-122"/>
            </a:endParaRPr>
          </a:p>
        </p:txBody>
      </p:sp>
      <p:sp>
        <p:nvSpPr>
          <p:cNvPr id="9" name="矩形 8"/>
          <p:cNvSpPr/>
          <p:nvPr/>
        </p:nvSpPr>
        <p:spPr>
          <a:xfrm>
            <a:off x="344920" y="6608385"/>
            <a:ext cx="2382383" cy="230832"/>
          </a:xfrm>
          <a:prstGeom prst="rect">
            <a:avLst/>
          </a:prstGeom>
        </p:spPr>
        <p:txBody>
          <a:bodyPr wrap="none">
            <a:spAutoFit/>
          </a:bodyPr>
          <a:lstStyle/>
          <a:p>
            <a:r>
              <a:rPr lang="zh-CN" altLang="en-US" sz="900" dirty="0">
                <a:solidFill>
                  <a:schemeClr val="tx2"/>
                </a:solidFill>
              </a:rPr>
              <a:t>黄虹</a:t>
            </a:r>
            <a:r>
              <a:rPr lang="en-US" altLang="zh-CN" sz="900" dirty="0" smtClean="0">
                <a:solidFill>
                  <a:schemeClr val="tx2"/>
                </a:solidFill>
              </a:rPr>
              <a:t>,</a:t>
            </a:r>
            <a:r>
              <a:rPr lang="zh-CN" altLang="en-US" sz="900" dirty="0" smtClean="0">
                <a:solidFill>
                  <a:schemeClr val="tx2"/>
                </a:solidFill>
              </a:rPr>
              <a:t>等</a:t>
            </a:r>
            <a:r>
              <a:rPr lang="en-US" altLang="zh-CN" sz="900" dirty="0" smtClean="0">
                <a:solidFill>
                  <a:schemeClr val="tx2"/>
                </a:solidFill>
              </a:rPr>
              <a:t>.</a:t>
            </a:r>
            <a:r>
              <a:rPr lang="zh-CN" altLang="en-US" sz="900" dirty="0">
                <a:solidFill>
                  <a:schemeClr val="tx2"/>
                </a:solidFill>
              </a:rPr>
              <a:t>西部</a:t>
            </a:r>
            <a:r>
              <a:rPr lang="zh-CN" altLang="en-US" sz="900" dirty="0" smtClean="0">
                <a:solidFill>
                  <a:schemeClr val="tx2"/>
                </a:solidFill>
              </a:rPr>
              <a:t>医学</a:t>
            </a:r>
            <a:r>
              <a:rPr lang="en-US" altLang="zh-CN" sz="900" dirty="0" smtClean="0">
                <a:solidFill>
                  <a:schemeClr val="tx2"/>
                </a:solidFill>
              </a:rPr>
              <a:t>.2015;27(</a:t>
            </a:r>
            <a:r>
              <a:rPr lang="zh-CN" altLang="en-US" sz="900" dirty="0" smtClean="0">
                <a:solidFill>
                  <a:schemeClr val="tx2"/>
                </a:solidFill>
              </a:rPr>
              <a:t>４</a:t>
            </a:r>
            <a:r>
              <a:rPr lang="en-US" altLang="zh-CN" sz="900" dirty="0" smtClean="0">
                <a:solidFill>
                  <a:schemeClr val="tx2"/>
                </a:solidFill>
              </a:rPr>
              <a:t>):529-531</a:t>
            </a:r>
          </a:p>
        </p:txBody>
      </p:sp>
      <p:sp>
        <p:nvSpPr>
          <p:cNvPr id="10" name="矩形 9"/>
          <p:cNvSpPr/>
          <p:nvPr/>
        </p:nvSpPr>
        <p:spPr>
          <a:xfrm>
            <a:off x="6948264" y="3198300"/>
            <a:ext cx="380232" cy="307777"/>
          </a:xfrm>
          <a:prstGeom prst="rect">
            <a:avLst/>
          </a:prstGeom>
        </p:spPr>
        <p:txBody>
          <a:bodyPr wrap="none">
            <a:spAutoFit/>
          </a:bodyPr>
          <a:lstStyle/>
          <a:p>
            <a:r>
              <a:rPr lang="en-US" altLang="zh-CN" sz="1400" kern="0" dirty="0">
                <a:solidFill>
                  <a:srgbClr val="0070C0"/>
                </a:solidFill>
                <a:latin typeface="微软雅黑" panose="020B0503020204020204" pitchFamily="34" charset="-122"/>
                <a:ea typeface="微软雅黑" panose="020B0503020204020204" pitchFamily="34" charset="-122"/>
              </a:rPr>
              <a:t>#</a:t>
            </a:r>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11" name="矩形 10"/>
          <p:cNvSpPr/>
          <p:nvPr/>
        </p:nvSpPr>
        <p:spPr>
          <a:xfrm>
            <a:off x="4543396" y="2640270"/>
            <a:ext cx="266420" cy="307777"/>
          </a:xfrm>
          <a:prstGeom prst="rect">
            <a:avLst/>
          </a:prstGeom>
        </p:spPr>
        <p:txBody>
          <a:bodyPr wrap="none">
            <a:spAutoFit/>
          </a:bodyPr>
          <a:lstStyle/>
          <a:p>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12" name="矩形 11"/>
          <p:cNvSpPr/>
          <p:nvPr/>
        </p:nvSpPr>
        <p:spPr>
          <a:xfrm>
            <a:off x="2540239" y="2921903"/>
            <a:ext cx="266420" cy="307777"/>
          </a:xfrm>
          <a:prstGeom prst="rect">
            <a:avLst/>
          </a:prstGeom>
        </p:spPr>
        <p:txBody>
          <a:bodyPr wrap="none">
            <a:spAutoFit/>
          </a:bodyPr>
          <a:lstStyle/>
          <a:p>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13" name="矩形 12"/>
          <p:cNvSpPr/>
          <p:nvPr/>
        </p:nvSpPr>
        <p:spPr>
          <a:xfrm>
            <a:off x="4864426" y="2268223"/>
            <a:ext cx="380232" cy="307777"/>
          </a:xfrm>
          <a:prstGeom prst="rect">
            <a:avLst/>
          </a:prstGeom>
        </p:spPr>
        <p:txBody>
          <a:bodyPr wrap="none">
            <a:spAutoFit/>
          </a:bodyPr>
          <a:lstStyle/>
          <a:p>
            <a:r>
              <a:rPr lang="en-US" altLang="zh-CN" sz="1400" kern="0" dirty="0">
                <a:solidFill>
                  <a:srgbClr val="0070C0"/>
                </a:solidFill>
                <a:latin typeface="微软雅黑" panose="020B0503020204020204" pitchFamily="34" charset="-122"/>
                <a:ea typeface="微软雅黑" panose="020B0503020204020204" pitchFamily="34" charset="-122"/>
              </a:rPr>
              <a:t>#</a:t>
            </a:r>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14" name="矩形 13"/>
          <p:cNvSpPr/>
          <p:nvPr/>
        </p:nvSpPr>
        <p:spPr>
          <a:xfrm>
            <a:off x="2838719" y="2133935"/>
            <a:ext cx="380232" cy="307777"/>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kern="0" dirty="0">
                <a:solidFill>
                  <a:srgbClr val="0070C0"/>
                </a:solidFill>
                <a:latin typeface="微软雅黑" panose="020B0503020204020204" pitchFamily="34" charset="-122"/>
                <a:ea typeface="微软雅黑" panose="020B0503020204020204" pitchFamily="34" charset="-122"/>
              </a:rPr>
              <a:t>#</a:t>
            </a:r>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15" name="矩形 14"/>
          <p:cNvSpPr/>
          <p:nvPr/>
        </p:nvSpPr>
        <p:spPr>
          <a:xfrm>
            <a:off x="6627564" y="3559548"/>
            <a:ext cx="254092" cy="30777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kern="0" dirty="0" smtClean="0">
                <a:solidFill>
                  <a:srgbClr val="0070C0"/>
                </a:solidFill>
                <a:latin typeface="微软雅黑" panose="020B0503020204020204" pitchFamily="34" charset="-122"/>
                <a:ea typeface="微软雅黑" panose="020B0503020204020204" pitchFamily="34" charset="-122"/>
              </a:rPr>
              <a:t>*</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901820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炎症促进</a:t>
            </a:r>
            <a:r>
              <a:rPr lang="en-US" altLang="zh-CN" dirty="0" smtClean="0">
                <a:solidFill>
                  <a:srgbClr val="FF0000"/>
                </a:solidFill>
              </a:rPr>
              <a:t>NAFLD</a:t>
            </a:r>
            <a:r>
              <a:rPr lang="zh-CN" altLang="en-US" dirty="0" smtClean="0">
                <a:solidFill>
                  <a:srgbClr val="FF0000"/>
                </a:solidFill>
              </a:rPr>
              <a:t>疾病进展</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27</a:t>
            </a:fld>
            <a:endParaRPr lang="zh-CN" altLang="en-US"/>
          </a:p>
        </p:txBody>
      </p:sp>
      <p:pic>
        <p:nvPicPr>
          <p:cNvPr id="6" name="图片 5"/>
          <p:cNvPicPr>
            <a:picLocks noChangeAspect="1"/>
          </p:cNvPicPr>
          <p:nvPr/>
        </p:nvPicPr>
        <p:blipFill>
          <a:blip r:embed="rId2"/>
          <a:stretch>
            <a:fillRect/>
          </a:stretch>
        </p:blipFill>
        <p:spPr>
          <a:xfrm>
            <a:off x="1589228" y="1750108"/>
            <a:ext cx="5618868" cy="4548485"/>
          </a:xfrm>
          <a:prstGeom prst="rect">
            <a:avLst/>
          </a:prstGeom>
        </p:spPr>
      </p:pic>
      <p:sp>
        <p:nvSpPr>
          <p:cNvPr id="7" name="椭圆 6"/>
          <p:cNvSpPr/>
          <p:nvPr/>
        </p:nvSpPr>
        <p:spPr bwMode="auto">
          <a:xfrm>
            <a:off x="1835696" y="3144753"/>
            <a:ext cx="974938" cy="564682"/>
          </a:xfrm>
          <a:prstGeom prst="ellipse">
            <a:avLst/>
          </a:prstGeom>
          <a:noFill/>
          <a:ln w="381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2" name="矩形 11"/>
          <p:cNvSpPr/>
          <p:nvPr/>
        </p:nvSpPr>
        <p:spPr>
          <a:xfrm>
            <a:off x="179512" y="6581001"/>
            <a:ext cx="7776864" cy="230832"/>
          </a:xfrm>
          <a:prstGeom prst="rect">
            <a:avLst/>
          </a:prstGeom>
        </p:spPr>
        <p:txBody>
          <a:bodyPr wrap="square">
            <a:spAutoFit/>
          </a:bodyPr>
          <a:lstStyle/>
          <a:p>
            <a:r>
              <a:rPr lang="es-ES" altLang="zh-CN" sz="900" dirty="0" smtClean="0">
                <a:solidFill>
                  <a:schemeClr val="tx2"/>
                </a:solidFill>
              </a:rPr>
              <a:t>Naim </a:t>
            </a:r>
            <a:r>
              <a:rPr lang="es-ES" altLang="zh-CN" sz="900" dirty="0">
                <a:solidFill>
                  <a:schemeClr val="tx2"/>
                </a:solidFill>
              </a:rPr>
              <a:t>Alkhouri, </a:t>
            </a:r>
            <a:r>
              <a:rPr lang="en-US" altLang="zh-CN" sz="900" dirty="0" smtClean="0">
                <a:solidFill>
                  <a:schemeClr val="tx2"/>
                </a:solidFill>
              </a:rPr>
              <a:t>et al.</a:t>
            </a:r>
            <a:r>
              <a:rPr lang="es-ES" altLang="zh-CN" sz="900" dirty="0" smtClean="0">
                <a:solidFill>
                  <a:schemeClr val="tx2"/>
                </a:solidFill>
              </a:rPr>
              <a:t>Gastroenterol </a:t>
            </a:r>
            <a:r>
              <a:rPr lang="es-ES" altLang="zh-CN" sz="900" dirty="0">
                <a:solidFill>
                  <a:schemeClr val="tx2"/>
                </a:solidFill>
              </a:rPr>
              <a:t>Hepatol (N Y). </a:t>
            </a:r>
            <a:r>
              <a:rPr lang="es-ES" altLang="zh-CN" sz="900" dirty="0" smtClean="0">
                <a:solidFill>
                  <a:schemeClr val="tx2"/>
                </a:solidFill>
              </a:rPr>
              <a:t>2012; </a:t>
            </a:r>
            <a:r>
              <a:rPr lang="es-ES" altLang="zh-CN" sz="900" dirty="0">
                <a:solidFill>
                  <a:schemeClr val="tx2"/>
                </a:solidFill>
              </a:rPr>
              <a:t>8(10): 661–668.</a:t>
            </a:r>
            <a:endParaRPr lang="zh-CN" altLang="en-US" sz="900" dirty="0">
              <a:solidFill>
                <a:schemeClr val="tx2"/>
              </a:solidFill>
            </a:endParaRPr>
          </a:p>
        </p:txBody>
      </p:sp>
      <p:sp>
        <p:nvSpPr>
          <p:cNvPr id="3" name="矩形 2"/>
          <p:cNvSpPr/>
          <p:nvPr/>
        </p:nvSpPr>
        <p:spPr>
          <a:xfrm>
            <a:off x="611560" y="1042222"/>
            <a:ext cx="7574204" cy="707886"/>
          </a:xfrm>
          <a:prstGeom prst="rect">
            <a:avLst/>
          </a:prstGeom>
        </p:spPr>
        <p:txBody>
          <a:bodyPr wrap="square">
            <a:spAutoFit/>
          </a:bodyPr>
          <a:lstStyle/>
          <a:p>
            <a:pPr algn="ctr"/>
            <a:r>
              <a:rPr lang="zh-CN" altLang="en-US" sz="2000" b="1" dirty="0">
                <a:solidFill>
                  <a:srgbClr val="C00000"/>
                </a:solidFill>
                <a:latin typeface="Verdana" panose="020B0604030504040204" pitchFamily="34" charset="0"/>
                <a:ea typeface="微软雅黑" panose="020B0503020204020204" pitchFamily="34" charset="-122"/>
              </a:rPr>
              <a:t>肝脏炎症</a:t>
            </a:r>
            <a:r>
              <a:rPr lang="zh-CN" altLang="en-US" sz="2000" b="1" dirty="0">
                <a:solidFill>
                  <a:srgbClr val="0070C0"/>
                </a:solidFill>
                <a:latin typeface="Verdana" panose="020B0604030504040204" pitchFamily="34" charset="0"/>
                <a:ea typeface="微软雅黑" panose="020B0503020204020204" pitchFamily="34" charset="-122"/>
              </a:rPr>
              <a:t>坏死及其所致的</a:t>
            </a:r>
            <a:r>
              <a:rPr lang="zh-CN" altLang="en-US" sz="2000" b="1" dirty="0" smtClean="0">
                <a:solidFill>
                  <a:srgbClr val="0070C0"/>
                </a:solidFill>
                <a:latin typeface="Verdana" panose="020B0604030504040204" pitchFamily="34" charset="0"/>
                <a:ea typeface="微软雅黑" panose="020B0503020204020204" pitchFamily="34" charset="-122"/>
              </a:rPr>
              <a:t>肝纤维化</a:t>
            </a:r>
            <a:r>
              <a:rPr lang="zh-CN" altLang="en-US" sz="2000" b="1" dirty="0">
                <a:solidFill>
                  <a:srgbClr val="0070C0"/>
                </a:solidFill>
                <a:latin typeface="Verdana" panose="020B0604030504040204" pitchFamily="34" charset="0"/>
                <a:ea typeface="微软雅黑" panose="020B0503020204020204" pitchFamily="34" charset="-122"/>
              </a:rPr>
              <a:t>和（或）肝硬化是肝病进展的主要病理学</a:t>
            </a:r>
            <a:r>
              <a:rPr lang="zh-CN" altLang="en-US" sz="2000" b="1" dirty="0" smtClean="0">
                <a:solidFill>
                  <a:srgbClr val="0070C0"/>
                </a:solidFill>
                <a:latin typeface="Verdana" panose="020B0604030504040204" pitchFamily="34" charset="0"/>
                <a:ea typeface="微软雅黑" panose="020B0503020204020204" pitchFamily="34" charset="-122"/>
              </a:rPr>
              <a:t>基础</a:t>
            </a:r>
            <a:endParaRPr lang="zh-CN" altLang="en-US" sz="2000" b="1" dirty="0">
              <a:solidFill>
                <a:srgbClr val="0070C0"/>
              </a:solidFill>
              <a:latin typeface="Verdana" panose="020B0604030504040204" pitchFamily="34" charset="0"/>
              <a:ea typeface="微软雅黑" panose="020B0503020204020204" pitchFamily="34" charset="-122"/>
            </a:endParaRPr>
          </a:p>
        </p:txBody>
      </p:sp>
    </p:spTree>
    <p:extLst>
      <p:ext uri="{BB962C8B-B14F-4D97-AF65-F5344CB8AC3E}">
        <p14:creationId xmlns:p14="http://schemas.microsoft.com/office/powerpoint/2010/main" val="32712628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抗炎保肝治疗可阻止炎症，缓解</a:t>
            </a:r>
            <a:r>
              <a:rPr lang="en-US" altLang="zh-CN" dirty="0" smtClean="0">
                <a:solidFill>
                  <a:srgbClr val="FF0000"/>
                </a:solidFill>
              </a:rPr>
              <a:t>NAFLD</a:t>
            </a:r>
            <a:r>
              <a:rPr lang="zh-CN" altLang="en-US" dirty="0" smtClean="0">
                <a:solidFill>
                  <a:srgbClr val="FF0000"/>
                </a:solidFill>
              </a:rPr>
              <a:t>进展</a:t>
            </a:r>
            <a:endParaRPr lang="zh-CN" altLang="en-US" dirty="0">
              <a:solidFill>
                <a:srgbClr val="FF0000"/>
              </a:solidFill>
            </a:endParaRPr>
          </a:p>
        </p:txBody>
      </p:sp>
      <p:sp>
        <p:nvSpPr>
          <p:cNvPr id="4" name="灯片编号占位符 3"/>
          <p:cNvSpPr>
            <a:spLocks noGrp="1"/>
          </p:cNvSpPr>
          <p:nvPr>
            <p:ph type="sldNum" sz="quarter" idx="12"/>
          </p:nvPr>
        </p:nvSpPr>
        <p:spPr>
          <a:xfrm>
            <a:off x="6660232" y="6568901"/>
            <a:ext cx="2133600" cy="244475"/>
          </a:xfrm>
        </p:spPr>
        <p:txBody>
          <a:bodyPr/>
          <a:lstStyle/>
          <a:p>
            <a:fld id="{0C913308-F349-4B6D-A68A-DD1791B4A57B}" type="slidenum">
              <a:rPr lang="zh-CN" altLang="en-US" smtClean="0"/>
              <a:pPr/>
              <a:t>28</a:t>
            </a:fld>
            <a:endParaRPr lang="zh-CN" altLang="en-US"/>
          </a:p>
        </p:txBody>
      </p:sp>
      <p:pic>
        <p:nvPicPr>
          <p:cNvPr id="6" name="内容占位符 4"/>
          <p:cNvPicPr>
            <a:picLocks noChangeAspect="1"/>
          </p:cNvPicPr>
          <p:nvPr/>
        </p:nvPicPr>
        <p:blipFill rotWithShape="1">
          <a:blip r:embed="rId2">
            <a:extLst>
              <a:ext uri="{28A0092B-C50C-407E-A947-70E740481C1C}">
                <a14:useLocalDpi xmlns:a14="http://schemas.microsoft.com/office/drawing/2010/main" val="0"/>
              </a:ext>
            </a:extLst>
          </a:blip>
          <a:srcRect l="3289" t="28724" r="1829"/>
          <a:stretch/>
        </p:blipFill>
        <p:spPr bwMode="gray">
          <a:xfrm>
            <a:off x="1876878" y="2927012"/>
            <a:ext cx="5400598" cy="3459194"/>
          </a:xfrm>
          <a:prstGeom prst="rect">
            <a:avLst/>
          </a:prstGeom>
          <a:noFill/>
          <a:ln w="9525">
            <a:noFill/>
            <a:miter lim="800000"/>
            <a:headEnd/>
            <a:tailEnd/>
          </a:ln>
          <a:effectLst/>
        </p:spPr>
      </p:pic>
      <p:pic>
        <p:nvPicPr>
          <p:cNvPr id="7" name="内容占位符 4"/>
          <p:cNvPicPr>
            <a:picLocks noChangeAspect="1"/>
          </p:cNvPicPr>
          <p:nvPr/>
        </p:nvPicPr>
        <p:blipFill rotWithShape="1">
          <a:blip r:embed="rId2">
            <a:extLst>
              <a:ext uri="{28A0092B-C50C-407E-A947-70E740481C1C}">
                <a14:useLocalDpi xmlns:a14="http://schemas.microsoft.com/office/drawing/2010/main" val="0"/>
              </a:ext>
            </a:extLst>
          </a:blip>
          <a:srcRect b="72764"/>
          <a:stretch/>
        </p:blipFill>
        <p:spPr bwMode="gray">
          <a:xfrm>
            <a:off x="1876877" y="1486740"/>
            <a:ext cx="5400598" cy="1485319"/>
          </a:xfrm>
          <a:prstGeom prst="rect">
            <a:avLst/>
          </a:prstGeom>
          <a:noFill/>
          <a:ln w="9525">
            <a:noFill/>
            <a:miter lim="800000"/>
            <a:headEnd/>
            <a:tailEnd/>
          </a:ln>
          <a:effectLst/>
        </p:spPr>
      </p:pic>
      <p:sp>
        <p:nvSpPr>
          <p:cNvPr id="8" name="圆角矩形 7"/>
          <p:cNvSpPr/>
          <p:nvPr/>
        </p:nvSpPr>
        <p:spPr bwMode="auto">
          <a:xfrm>
            <a:off x="3805696" y="2094775"/>
            <a:ext cx="949677" cy="368794"/>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1400" b="1" i="0" u="none" strike="noStrike" cap="none" normalizeH="0" baseline="0" dirty="0" smtClean="0">
                <a:ln>
                  <a:noFill/>
                </a:ln>
                <a:solidFill>
                  <a:srgbClr val="C00000"/>
                </a:solidFill>
                <a:effectLst/>
                <a:latin typeface="Arial" charset="0"/>
              </a:rPr>
              <a:t>炎症</a:t>
            </a:r>
          </a:p>
        </p:txBody>
      </p:sp>
      <p:sp>
        <p:nvSpPr>
          <p:cNvPr id="10" name="矩形 9"/>
          <p:cNvSpPr/>
          <p:nvPr/>
        </p:nvSpPr>
        <p:spPr>
          <a:xfrm>
            <a:off x="131222" y="6453336"/>
            <a:ext cx="5634876" cy="369332"/>
          </a:xfrm>
          <a:prstGeom prst="rect">
            <a:avLst/>
          </a:prstGeom>
        </p:spPr>
        <p:txBody>
          <a:bodyPr wrap="none">
            <a:spAutoFit/>
          </a:bodyPr>
          <a:lstStyle/>
          <a:p>
            <a:r>
              <a:rPr lang="zh-CN" altLang="en-US" sz="900" dirty="0">
                <a:solidFill>
                  <a:schemeClr val="tx2"/>
                </a:solidFill>
                <a:latin typeface="Arial" panose="020B0604020202020204" pitchFamily="34" charset="0"/>
                <a:cs typeface="Arial" panose="020B0604020202020204" pitchFamily="34" charset="0"/>
              </a:rPr>
              <a:t>中华医学会感染病学分会，肝脏炎症及其防治专家共识专家委员会</a:t>
            </a:r>
            <a:r>
              <a:rPr lang="en-US" altLang="zh-CN" sz="900" dirty="0">
                <a:solidFill>
                  <a:schemeClr val="tx2"/>
                </a:solidFill>
                <a:latin typeface="Arial" panose="020B0604020202020204" pitchFamily="34" charset="0"/>
                <a:cs typeface="Arial" panose="020B0604020202020204" pitchFamily="34" charset="0"/>
              </a:rPr>
              <a:t>.</a:t>
            </a:r>
            <a:r>
              <a:rPr lang="zh-CN" altLang="en-US" sz="900" dirty="0">
                <a:solidFill>
                  <a:schemeClr val="tx2"/>
                </a:solidFill>
                <a:latin typeface="Arial" panose="020B0604020202020204" pitchFamily="34" charset="0"/>
                <a:cs typeface="Arial" panose="020B0604020202020204" pitchFamily="34" charset="0"/>
              </a:rPr>
              <a:t>中国实用内科杂志</a:t>
            </a:r>
            <a:r>
              <a:rPr lang="en-US" altLang="zh-CN" sz="900" dirty="0">
                <a:solidFill>
                  <a:schemeClr val="tx2"/>
                </a:solidFill>
                <a:latin typeface="Arial" panose="020B0604020202020204" pitchFamily="34" charset="0"/>
                <a:cs typeface="Arial" panose="020B0604020202020204" pitchFamily="34" charset="0"/>
              </a:rPr>
              <a:t>.2014;</a:t>
            </a:r>
            <a:r>
              <a:rPr lang="zh-CN" altLang="en-US" sz="900" dirty="0">
                <a:solidFill>
                  <a:schemeClr val="tx2"/>
                </a:solidFill>
                <a:latin typeface="Arial" panose="020B0604020202020204" pitchFamily="34" charset="0"/>
                <a:cs typeface="Arial" panose="020B0604020202020204" pitchFamily="34" charset="0"/>
              </a:rPr>
              <a:t>３４</a:t>
            </a:r>
            <a:r>
              <a:rPr lang="en-US" altLang="zh-CN" sz="900" dirty="0">
                <a:solidFill>
                  <a:schemeClr val="tx2"/>
                </a:solidFill>
                <a:latin typeface="Arial" panose="020B0604020202020204" pitchFamily="34" charset="0"/>
                <a:cs typeface="Arial" panose="020B0604020202020204" pitchFamily="34" charset="0"/>
              </a:rPr>
              <a:t>(2):152-161</a:t>
            </a:r>
          </a:p>
          <a:p>
            <a:pPr lvl="0"/>
            <a:r>
              <a:rPr lang="fr-FR" altLang="zh-CN" sz="900" dirty="0" smtClean="0">
                <a:solidFill>
                  <a:srgbClr val="000000"/>
                </a:solidFill>
                <a:latin typeface="Arial" panose="020B0604020202020204" pitchFamily="34" charset="0"/>
                <a:cs typeface="Arial" panose="020B0604020202020204" pitchFamily="34" charset="0"/>
              </a:rPr>
              <a:t>Science</a:t>
            </a:r>
            <a:r>
              <a:rPr lang="fr-FR" altLang="zh-CN" sz="900" dirty="0">
                <a:solidFill>
                  <a:srgbClr val="000000"/>
                </a:solidFill>
                <a:latin typeface="Arial" panose="020B0604020202020204" pitchFamily="34" charset="0"/>
                <a:cs typeface="Arial" panose="020B0604020202020204" pitchFamily="34" charset="0"/>
              </a:rPr>
              <a:t>. 2011 Jun 24; 332(6037): </a:t>
            </a:r>
            <a:r>
              <a:rPr lang="fr-FR" altLang="zh-CN" sz="900" dirty="0" smtClean="0">
                <a:solidFill>
                  <a:srgbClr val="000000"/>
                </a:solidFill>
                <a:latin typeface="Arial" panose="020B0604020202020204" pitchFamily="34" charset="0"/>
                <a:cs typeface="Arial" panose="020B0604020202020204" pitchFamily="34" charset="0"/>
              </a:rPr>
              <a:t>1519–1523  </a:t>
            </a:r>
            <a:endParaRPr lang="fr-FR" altLang="zh-CN" sz="900" dirty="0">
              <a:solidFill>
                <a:srgbClr val="000000"/>
              </a:solidFill>
              <a:latin typeface="Arial" panose="020B0604020202020204" pitchFamily="34" charset="0"/>
              <a:cs typeface="Arial" panose="020B0604020202020204" pitchFamily="34" charset="0"/>
            </a:endParaRPr>
          </a:p>
        </p:txBody>
      </p:sp>
      <p:sp>
        <p:nvSpPr>
          <p:cNvPr id="12" name="乘号 11"/>
          <p:cNvSpPr/>
          <p:nvPr/>
        </p:nvSpPr>
        <p:spPr bwMode="auto">
          <a:xfrm>
            <a:off x="3679047" y="2117372"/>
            <a:ext cx="387480" cy="407887"/>
          </a:xfrm>
          <a:prstGeom prst="mathMultiply">
            <a:avLst/>
          </a:prstGeom>
          <a:solidFill>
            <a:schemeClr val="bg1">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3" name="虚尾箭头 12"/>
          <p:cNvSpPr/>
          <p:nvPr/>
        </p:nvSpPr>
        <p:spPr bwMode="auto">
          <a:xfrm>
            <a:off x="4962837" y="2442712"/>
            <a:ext cx="360041" cy="303992"/>
          </a:xfrm>
          <a:prstGeom prst="stripedRightArrow">
            <a:avLst>
              <a:gd name="adj1" fmla="val 57520"/>
              <a:gd name="adj2" fmla="val 34960"/>
            </a:avLst>
          </a:prstGeom>
          <a:solidFill>
            <a:schemeClr val="bg1">
              <a:lumMod val="5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4" name="虚尾箭头 13"/>
          <p:cNvSpPr/>
          <p:nvPr/>
        </p:nvSpPr>
        <p:spPr bwMode="auto">
          <a:xfrm>
            <a:off x="6148999" y="2442712"/>
            <a:ext cx="360041" cy="303992"/>
          </a:xfrm>
          <a:prstGeom prst="stripedRightArrow">
            <a:avLst>
              <a:gd name="adj1" fmla="val 57520"/>
              <a:gd name="adj2" fmla="val 34960"/>
            </a:avLst>
          </a:prstGeom>
          <a:solidFill>
            <a:schemeClr val="bg1">
              <a:lumMod val="50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5" name="圆角矩形 14"/>
          <p:cNvSpPr/>
          <p:nvPr/>
        </p:nvSpPr>
        <p:spPr bwMode="auto">
          <a:xfrm>
            <a:off x="4733952" y="2188470"/>
            <a:ext cx="949677" cy="368794"/>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1400" b="1" i="0" u="none" strike="noStrike" cap="none" normalizeH="0" baseline="0" dirty="0" smtClean="0">
                <a:ln>
                  <a:noFill/>
                </a:ln>
                <a:solidFill>
                  <a:srgbClr val="C00000"/>
                </a:solidFill>
                <a:effectLst/>
                <a:latin typeface="Arial" charset="0"/>
              </a:rPr>
              <a:t>纤维化</a:t>
            </a:r>
          </a:p>
        </p:txBody>
      </p:sp>
      <p:sp>
        <p:nvSpPr>
          <p:cNvPr id="16" name="下箭头 15"/>
          <p:cNvSpPr/>
          <p:nvPr/>
        </p:nvSpPr>
        <p:spPr bwMode="auto">
          <a:xfrm>
            <a:off x="4505168" y="2207164"/>
            <a:ext cx="144016" cy="144016"/>
          </a:xfrm>
          <a:prstGeom prst="downArrow">
            <a:avLst/>
          </a:prstGeom>
          <a:solidFill>
            <a:srgbClr val="C0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7" name="下箭头 16"/>
          <p:cNvSpPr/>
          <p:nvPr/>
        </p:nvSpPr>
        <p:spPr bwMode="auto">
          <a:xfrm>
            <a:off x="5472470" y="2279172"/>
            <a:ext cx="144016" cy="144016"/>
          </a:xfrm>
          <a:prstGeom prst="downArrow">
            <a:avLst/>
          </a:prstGeom>
          <a:solidFill>
            <a:srgbClr val="C0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5" name="矩形 4"/>
          <p:cNvSpPr/>
          <p:nvPr/>
        </p:nvSpPr>
        <p:spPr>
          <a:xfrm>
            <a:off x="991788" y="1040232"/>
            <a:ext cx="7314792" cy="369332"/>
          </a:xfrm>
          <a:prstGeom prst="rect">
            <a:avLst/>
          </a:prstGeom>
        </p:spPr>
        <p:txBody>
          <a:bodyPr wrap="square">
            <a:spAutoFit/>
          </a:bodyPr>
          <a:lstStyle/>
          <a:p>
            <a:r>
              <a:rPr lang="zh-CN" altLang="en-US" b="1" dirty="0" smtClean="0">
                <a:solidFill>
                  <a:srgbClr val="0070C0"/>
                </a:solidFill>
                <a:latin typeface="微软雅黑" panose="020B0503020204020204" pitchFamily="34" charset="-122"/>
                <a:ea typeface="微软雅黑" panose="020B0503020204020204" pitchFamily="34" charset="-122"/>
              </a:rPr>
              <a:t>有效</a:t>
            </a:r>
            <a:r>
              <a:rPr lang="zh-CN" altLang="en-US" b="1" dirty="0">
                <a:solidFill>
                  <a:srgbClr val="0070C0"/>
                </a:solidFill>
                <a:latin typeface="微软雅黑" panose="020B0503020204020204" pitchFamily="34" charset="-122"/>
                <a:ea typeface="微软雅黑" panose="020B0503020204020204" pitchFamily="34" charset="-122"/>
              </a:rPr>
              <a:t>控制</a:t>
            </a:r>
            <a:r>
              <a:rPr lang="zh-CN" altLang="en-US" b="1" dirty="0" smtClean="0">
                <a:solidFill>
                  <a:srgbClr val="0070C0"/>
                </a:solidFill>
                <a:latin typeface="微软雅黑" panose="020B0503020204020204" pitchFamily="34" charset="-122"/>
                <a:ea typeface="微软雅黑" panose="020B0503020204020204" pitchFamily="34" charset="-122"/>
              </a:rPr>
              <a:t>肝脏炎症</a:t>
            </a:r>
            <a:r>
              <a:rPr lang="zh-CN" altLang="en-US" b="1" dirty="0">
                <a:solidFill>
                  <a:srgbClr val="0070C0"/>
                </a:solidFill>
                <a:latin typeface="微软雅黑" panose="020B0503020204020204" pitchFamily="34" charset="-122"/>
                <a:ea typeface="微软雅黑" panose="020B0503020204020204" pitchFamily="34" charset="-122"/>
              </a:rPr>
              <a:t>，可减少肝细胞破坏和延缓肝纤维化的</a:t>
            </a:r>
            <a:r>
              <a:rPr lang="zh-CN" altLang="en-US" b="1" dirty="0" smtClean="0">
                <a:solidFill>
                  <a:srgbClr val="0070C0"/>
                </a:solidFill>
                <a:latin typeface="微软雅黑" panose="020B0503020204020204" pitchFamily="34" charset="-122"/>
                <a:ea typeface="微软雅黑" panose="020B0503020204020204" pitchFamily="34" charset="-122"/>
              </a:rPr>
              <a:t>发生</a:t>
            </a:r>
            <a:endParaRPr lang="zh-CN" alt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045151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抗炎保</a:t>
            </a:r>
            <a:r>
              <a:rPr lang="zh-CN" altLang="en-US" dirty="0" smtClean="0"/>
              <a:t>肝</a:t>
            </a:r>
            <a:r>
              <a:rPr lang="zh-CN" altLang="en-US" dirty="0"/>
              <a:t>缓解</a:t>
            </a:r>
            <a:r>
              <a:rPr lang="en-US" altLang="zh-CN" dirty="0" smtClean="0">
                <a:solidFill>
                  <a:srgbClr val="FF0000"/>
                </a:solidFill>
              </a:rPr>
              <a:t>NAFLD</a:t>
            </a:r>
            <a:r>
              <a:rPr lang="zh-CN" altLang="en-US" dirty="0" smtClean="0">
                <a:solidFill>
                  <a:srgbClr val="FF0000"/>
                </a:solidFill>
              </a:rPr>
              <a:t>进展可减轻</a:t>
            </a:r>
            <a:r>
              <a:rPr lang="en-US" altLang="zh-CN" dirty="0" smtClean="0">
                <a:solidFill>
                  <a:srgbClr val="FF0000"/>
                </a:solidFill>
              </a:rPr>
              <a:t>T2DM</a:t>
            </a:r>
            <a:r>
              <a:rPr lang="zh-CN" altLang="en-US" dirty="0" smtClean="0">
                <a:solidFill>
                  <a:srgbClr val="FF0000"/>
                </a:solidFill>
              </a:rPr>
              <a:t> </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29</a:t>
            </a:fld>
            <a:endParaRPr lang="zh-CN" altLang="en-US" dirty="0"/>
          </a:p>
        </p:txBody>
      </p:sp>
      <p:pic>
        <p:nvPicPr>
          <p:cNvPr id="6" name="图片 5"/>
          <p:cNvPicPr>
            <a:picLocks noChangeAspect="1"/>
          </p:cNvPicPr>
          <p:nvPr/>
        </p:nvPicPr>
        <p:blipFill>
          <a:blip r:embed="rId2"/>
          <a:stretch>
            <a:fillRect/>
          </a:stretch>
        </p:blipFill>
        <p:spPr>
          <a:xfrm>
            <a:off x="1187624" y="1035979"/>
            <a:ext cx="7200800" cy="4907808"/>
          </a:xfrm>
          <a:prstGeom prst="rect">
            <a:avLst/>
          </a:prstGeom>
        </p:spPr>
      </p:pic>
      <p:sp>
        <p:nvSpPr>
          <p:cNvPr id="8" name="矩形 7"/>
          <p:cNvSpPr/>
          <p:nvPr/>
        </p:nvSpPr>
        <p:spPr>
          <a:xfrm>
            <a:off x="323528" y="6474098"/>
            <a:ext cx="5904656" cy="230832"/>
          </a:xfrm>
          <a:prstGeom prst="rect">
            <a:avLst/>
          </a:prstGeom>
        </p:spPr>
        <p:txBody>
          <a:bodyPr wrap="square">
            <a:spAutoFit/>
          </a:bodyPr>
          <a:lstStyle/>
          <a:p>
            <a:r>
              <a:rPr lang="en-US" altLang="zh-CN" sz="900" dirty="0" smtClean="0">
                <a:solidFill>
                  <a:schemeClr val="tx2"/>
                </a:solidFill>
                <a:latin typeface="Arial" panose="020B0604020202020204" pitchFamily="34" charset="0"/>
                <a:cs typeface="Arial" panose="020B0604020202020204" pitchFamily="34" charset="0"/>
              </a:rPr>
              <a:t>Han JL, et </a:t>
            </a:r>
            <a:r>
              <a:rPr lang="en-US" altLang="zh-CN" sz="900" dirty="0" err="1" smtClean="0">
                <a:solidFill>
                  <a:schemeClr val="tx2"/>
                </a:solidFill>
                <a:latin typeface="Arial" panose="020B0604020202020204" pitchFamily="34" charset="0"/>
                <a:cs typeface="Arial" panose="020B0604020202020204" pitchFamily="34" charset="0"/>
              </a:rPr>
              <a:t>al.World</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a:solidFill>
                  <a:schemeClr val="tx2"/>
                </a:solidFill>
                <a:latin typeface="Arial" panose="020B0604020202020204" pitchFamily="34" charset="0"/>
                <a:cs typeface="Arial" panose="020B0604020202020204" pitchFamily="34" charset="0"/>
              </a:rPr>
              <a:t>J </a:t>
            </a:r>
            <a:r>
              <a:rPr lang="en-US" altLang="zh-CN" sz="900" dirty="0" err="1">
                <a:solidFill>
                  <a:schemeClr val="tx2"/>
                </a:solidFill>
                <a:latin typeface="Arial" panose="020B0604020202020204" pitchFamily="34" charset="0"/>
                <a:cs typeface="Arial" panose="020B0604020202020204" pitchFamily="34" charset="0"/>
              </a:rPr>
              <a:t>Gastroenterol</a:t>
            </a:r>
            <a:r>
              <a:rPr lang="en-US" altLang="zh-CN" sz="900" dirty="0">
                <a:solidFill>
                  <a:schemeClr val="tx2"/>
                </a:solidFill>
                <a:latin typeface="Arial" panose="020B0604020202020204" pitchFamily="34" charset="0"/>
                <a:cs typeface="Arial" panose="020B0604020202020204" pitchFamily="34" charset="0"/>
              </a:rPr>
              <a:t>. </a:t>
            </a:r>
            <a:r>
              <a:rPr lang="en-US" altLang="zh-CN" sz="900" dirty="0" smtClean="0">
                <a:solidFill>
                  <a:schemeClr val="tx2"/>
                </a:solidFill>
                <a:latin typeface="Arial" panose="020B0604020202020204" pitchFamily="34" charset="0"/>
                <a:cs typeface="Arial" panose="020B0604020202020204" pitchFamily="34" charset="0"/>
              </a:rPr>
              <a:t>2014;20(47):17737–17745</a:t>
            </a:r>
            <a:endParaRPr lang="zh-CN" altLang="en-US" sz="900" dirty="0">
              <a:solidFill>
                <a:schemeClr val="tx2"/>
              </a:solidFill>
              <a:latin typeface="Arial" panose="020B0604020202020204" pitchFamily="34" charset="0"/>
              <a:cs typeface="Arial" panose="020B0604020202020204" pitchFamily="34" charset="0"/>
            </a:endParaRPr>
          </a:p>
        </p:txBody>
      </p:sp>
      <p:sp>
        <p:nvSpPr>
          <p:cNvPr id="10" name="乘号 9"/>
          <p:cNvSpPr/>
          <p:nvPr/>
        </p:nvSpPr>
        <p:spPr bwMode="auto">
          <a:xfrm>
            <a:off x="3059832" y="3738546"/>
            <a:ext cx="216024" cy="287660"/>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1" name="乘号 10"/>
          <p:cNvSpPr/>
          <p:nvPr/>
        </p:nvSpPr>
        <p:spPr bwMode="auto">
          <a:xfrm>
            <a:off x="3851920" y="3268784"/>
            <a:ext cx="216024" cy="287660"/>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2" name="乘号 11"/>
          <p:cNvSpPr/>
          <p:nvPr/>
        </p:nvSpPr>
        <p:spPr bwMode="auto">
          <a:xfrm>
            <a:off x="3959932" y="4149080"/>
            <a:ext cx="216024" cy="287660"/>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3" name="乘号 12"/>
          <p:cNvSpPr/>
          <p:nvPr/>
        </p:nvSpPr>
        <p:spPr bwMode="auto">
          <a:xfrm>
            <a:off x="3059832" y="4436740"/>
            <a:ext cx="216024" cy="287660"/>
          </a:xfrm>
          <a:prstGeom prst="mathMultiply">
            <a:avLst/>
          </a:prstGeom>
          <a:solidFill>
            <a:schemeClr val="bg1">
              <a:lumMod val="85000"/>
            </a:schemeClr>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5" name="椭圆 14"/>
          <p:cNvSpPr/>
          <p:nvPr/>
        </p:nvSpPr>
        <p:spPr bwMode="auto">
          <a:xfrm>
            <a:off x="2699792" y="3268784"/>
            <a:ext cx="936104" cy="287660"/>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6" name="椭圆 15"/>
          <p:cNvSpPr/>
          <p:nvPr/>
        </p:nvSpPr>
        <p:spPr bwMode="auto">
          <a:xfrm>
            <a:off x="2618783" y="4149771"/>
            <a:ext cx="1098122" cy="287660"/>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
        <p:nvSpPr>
          <p:cNvPr id="17" name="椭圆 16"/>
          <p:cNvSpPr/>
          <p:nvPr/>
        </p:nvSpPr>
        <p:spPr bwMode="auto">
          <a:xfrm>
            <a:off x="4283969" y="4133840"/>
            <a:ext cx="720080" cy="287660"/>
          </a:xfrm>
          <a:prstGeom prst="ellipse">
            <a:avLst/>
          </a:prstGeom>
          <a:no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31005832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糖尿病</a:t>
            </a:r>
            <a:r>
              <a:rPr lang="zh-CN" altLang="en-US" dirty="0" smtClean="0"/>
              <a:t>是威胁</a:t>
            </a:r>
            <a:r>
              <a:rPr lang="zh-CN" altLang="en-US" dirty="0"/>
              <a:t>全球人类</a:t>
            </a:r>
            <a:r>
              <a:rPr lang="zh-CN" altLang="en-US" dirty="0" smtClean="0"/>
              <a:t>健康的慢性疾病</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a:t>
            </a:fld>
            <a:endParaRPr lang="zh-CN" altLang="en-US"/>
          </a:p>
        </p:txBody>
      </p:sp>
      <p:pic>
        <p:nvPicPr>
          <p:cNvPr id="6" name="图片 5"/>
          <p:cNvPicPr>
            <a:picLocks noChangeAspect="1"/>
          </p:cNvPicPr>
          <p:nvPr/>
        </p:nvPicPr>
        <p:blipFill>
          <a:blip r:embed="rId2"/>
          <a:stretch>
            <a:fillRect/>
          </a:stretch>
        </p:blipFill>
        <p:spPr>
          <a:xfrm>
            <a:off x="5159605" y="2041939"/>
            <a:ext cx="3498591" cy="3010416"/>
          </a:xfrm>
          <a:prstGeom prst="rect">
            <a:avLst/>
          </a:prstGeom>
        </p:spPr>
      </p:pic>
      <p:sp>
        <p:nvSpPr>
          <p:cNvPr id="8" name="矩形 7"/>
          <p:cNvSpPr/>
          <p:nvPr/>
        </p:nvSpPr>
        <p:spPr>
          <a:xfrm>
            <a:off x="454506" y="4859868"/>
            <a:ext cx="3993216" cy="369332"/>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b="1" dirty="0" smtClean="0">
                <a:solidFill>
                  <a:srgbClr val="0070C0"/>
                </a:solidFill>
                <a:latin typeface="微软雅黑" pitchFamily="34" charset="-122"/>
                <a:ea typeface="微软雅黑" pitchFamily="34" charset="-122"/>
              </a:rPr>
              <a:t>2015</a:t>
            </a:r>
            <a:r>
              <a:rPr lang="zh-CN" altLang="en-US" sz="1200" dirty="0" smtClean="0">
                <a:solidFill>
                  <a:srgbClr val="0070C0"/>
                </a:solidFill>
                <a:latin typeface="微软雅黑" pitchFamily="34" charset="-122"/>
                <a:ea typeface="微软雅黑" pitchFamily="34" charset="-122"/>
              </a:rPr>
              <a:t>年</a:t>
            </a:r>
            <a:r>
              <a:rPr lang="zh-CN" altLang="en-US" sz="1600" dirty="0" smtClean="0">
                <a:solidFill>
                  <a:srgbClr val="0070C0"/>
                </a:solidFill>
                <a:latin typeface="微软雅黑" pitchFamily="34" charset="-122"/>
                <a:ea typeface="微软雅黑" pitchFamily="34" charset="-122"/>
              </a:rPr>
              <a:t> </a:t>
            </a:r>
            <a:r>
              <a:rPr lang="en-US" altLang="zh-CN" b="1" dirty="0" smtClean="0">
                <a:solidFill>
                  <a:srgbClr val="0070C0"/>
                </a:solidFill>
                <a:latin typeface="微软雅黑" pitchFamily="34" charset="-122"/>
                <a:ea typeface="微软雅黑" pitchFamily="34" charset="-122"/>
              </a:rPr>
              <a:t>4.15</a:t>
            </a:r>
            <a:r>
              <a:rPr lang="zh-CN" altLang="en-US" b="1" dirty="0" smtClean="0">
                <a:solidFill>
                  <a:srgbClr val="0070C0"/>
                </a:solidFill>
                <a:latin typeface="微软雅黑" pitchFamily="34" charset="-122"/>
                <a:ea typeface="微软雅黑" pitchFamily="34" charset="-122"/>
              </a:rPr>
              <a:t>亿患者，</a:t>
            </a:r>
            <a:r>
              <a:rPr lang="en-US" altLang="zh-CN" sz="1200" b="1" dirty="0" smtClean="0">
                <a:solidFill>
                  <a:srgbClr val="0070C0"/>
                </a:solidFill>
                <a:latin typeface="微软雅黑" pitchFamily="34" charset="-122"/>
                <a:ea typeface="微软雅黑" pitchFamily="34" charset="-122"/>
              </a:rPr>
              <a:t>2040</a:t>
            </a:r>
            <a:r>
              <a:rPr lang="zh-CN" altLang="en-US" sz="1200" dirty="0">
                <a:solidFill>
                  <a:srgbClr val="0070C0"/>
                </a:solidFill>
                <a:latin typeface="微软雅黑" pitchFamily="34" charset="-122"/>
                <a:ea typeface="微软雅黑" pitchFamily="34" charset="-122"/>
              </a:rPr>
              <a:t>年</a:t>
            </a:r>
            <a:r>
              <a:rPr lang="zh-CN" altLang="en-US" sz="1600" dirty="0">
                <a:solidFill>
                  <a:srgbClr val="0070C0"/>
                </a:solidFill>
                <a:latin typeface="微软雅黑" pitchFamily="34" charset="-122"/>
                <a:ea typeface="微软雅黑" pitchFamily="34" charset="-122"/>
              </a:rPr>
              <a:t> </a:t>
            </a:r>
            <a:r>
              <a:rPr lang="en-US" altLang="zh-CN" b="1" dirty="0">
                <a:solidFill>
                  <a:srgbClr val="0070C0"/>
                </a:solidFill>
                <a:latin typeface="微软雅黑" pitchFamily="34" charset="-122"/>
                <a:ea typeface="微软雅黑" pitchFamily="34" charset="-122"/>
              </a:rPr>
              <a:t>6.42</a:t>
            </a:r>
            <a:r>
              <a:rPr lang="zh-CN" altLang="en-US" b="1" dirty="0">
                <a:solidFill>
                  <a:srgbClr val="0070C0"/>
                </a:solidFill>
                <a:latin typeface="微软雅黑" pitchFamily="34" charset="-122"/>
                <a:ea typeface="微软雅黑" pitchFamily="34" charset="-122"/>
              </a:rPr>
              <a:t>亿患者 </a:t>
            </a:r>
          </a:p>
        </p:txBody>
      </p:sp>
      <p:grpSp>
        <p:nvGrpSpPr>
          <p:cNvPr id="2" name="组合 1"/>
          <p:cNvGrpSpPr/>
          <p:nvPr/>
        </p:nvGrpSpPr>
        <p:grpSpPr>
          <a:xfrm>
            <a:off x="387272" y="2115996"/>
            <a:ext cx="5004637" cy="2736304"/>
            <a:chOff x="178609" y="3201104"/>
            <a:chExt cx="5004637" cy="2736304"/>
          </a:xfrm>
        </p:grpSpPr>
        <p:pic>
          <p:nvPicPr>
            <p:cNvPr id="5" name="图片 4"/>
            <p:cNvPicPr>
              <a:picLocks noChangeAspect="1"/>
            </p:cNvPicPr>
            <p:nvPr/>
          </p:nvPicPr>
          <p:blipFill rotWithShape="1">
            <a:blip r:embed="rId3"/>
            <a:srcRect b="23597"/>
            <a:stretch/>
          </p:blipFill>
          <p:spPr>
            <a:xfrm>
              <a:off x="323528" y="3201104"/>
              <a:ext cx="4610100" cy="2736304"/>
            </a:xfrm>
            <a:prstGeom prst="rect">
              <a:avLst/>
            </a:prstGeom>
          </p:spPr>
        </p:pic>
        <p:sp>
          <p:nvSpPr>
            <p:cNvPr id="9" name="矩形 8"/>
            <p:cNvSpPr/>
            <p:nvPr/>
          </p:nvSpPr>
          <p:spPr>
            <a:xfrm>
              <a:off x="218793" y="3223462"/>
              <a:ext cx="1454008" cy="261610"/>
            </a:xfrm>
            <a:prstGeom prst="rect">
              <a:avLst/>
            </a:prstGeom>
            <a:solidFill>
              <a:schemeClr val="bg1"/>
            </a:solid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005BAA"/>
                  </a:solidFill>
                  <a:latin typeface="微软雅黑" pitchFamily="34" charset="-122"/>
                  <a:ea typeface="微软雅黑" pitchFamily="34" charset="-122"/>
                </a:rPr>
                <a:t>北美洲和加勒比海</a:t>
              </a:r>
              <a:endParaRPr lang="zh-CN" altLang="en-US" sz="1100" b="1" dirty="0">
                <a:solidFill>
                  <a:srgbClr val="005BAA"/>
                </a:solidFill>
                <a:latin typeface="微软雅黑" pitchFamily="34" charset="-122"/>
                <a:ea typeface="微软雅黑" pitchFamily="34" charset="-122"/>
              </a:endParaRPr>
            </a:p>
          </p:txBody>
        </p:sp>
        <p:sp>
          <p:nvSpPr>
            <p:cNvPr id="11" name="矩形 10"/>
            <p:cNvSpPr/>
            <p:nvPr/>
          </p:nvSpPr>
          <p:spPr>
            <a:xfrm>
              <a:off x="178609" y="5256513"/>
              <a:ext cx="1257849" cy="261610"/>
            </a:xfrm>
            <a:prstGeom prst="rect">
              <a:avLst/>
            </a:prstGeom>
            <a:solidFill>
              <a:schemeClr val="bg1"/>
            </a:solid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7D2A2D"/>
                  </a:solidFill>
                  <a:latin typeface="微软雅黑" pitchFamily="34" charset="-122"/>
                  <a:ea typeface="微软雅黑" pitchFamily="34" charset="-122"/>
                </a:rPr>
                <a:t>南美洲和中美洲</a:t>
              </a:r>
              <a:endParaRPr lang="zh-CN" altLang="en-US" sz="1100" b="1" dirty="0">
                <a:solidFill>
                  <a:srgbClr val="7D2A2D"/>
                </a:solidFill>
                <a:latin typeface="微软雅黑" pitchFamily="34" charset="-122"/>
                <a:ea typeface="微软雅黑" pitchFamily="34" charset="-122"/>
              </a:endParaRPr>
            </a:p>
          </p:txBody>
        </p:sp>
        <p:sp>
          <p:nvSpPr>
            <p:cNvPr id="16" name="矩形 15"/>
            <p:cNvSpPr/>
            <p:nvPr/>
          </p:nvSpPr>
          <p:spPr>
            <a:xfrm>
              <a:off x="1950457" y="5274201"/>
              <a:ext cx="600895" cy="261609"/>
            </a:xfrm>
            <a:prstGeom prst="rect">
              <a:avLst/>
            </a:prstGeom>
            <a:solidFill>
              <a:schemeClr val="bg1"/>
            </a:solid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63388B"/>
                  </a:solidFill>
                  <a:latin typeface="微软雅黑" pitchFamily="34" charset="-122"/>
                  <a:ea typeface="微软雅黑" pitchFamily="34" charset="-122"/>
                </a:rPr>
                <a:t>非洲</a:t>
              </a:r>
              <a:endParaRPr lang="zh-CN" altLang="en-US" sz="1100" b="1" dirty="0">
                <a:solidFill>
                  <a:srgbClr val="63388B"/>
                </a:solidFill>
                <a:latin typeface="微软雅黑" pitchFamily="34" charset="-122"/>
                <a:ea typeface="微软雅黑" pitchFamily="34" charset="-122"/>
              </a:endParaRPr>
            </a:p>
          </p:txBody>
        </p:sp>
        <p:sp>
          <p:nvSpPr>
            <p:cNvPr id="18" name="矩形 17"/>
            <p:cNvSpPr/>
            <p:nvPr/>
          </p:nvSpPr>
          <p:spPr>
            <a:xfrm>
              <a:off x="1530824" y="4549478"/>
              <a:ext cx="792000" cy="216000"/>
            </a:xfrm>
            <a:prstGeom prst="rect">
              <a:avLst/>
            </a:prstGeom>
            <a:solidFill>
              <a:schemeClr val="bg1"/>
            </a:solid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1100" b="1" dirty="0">
                <a:solidFill>
                  <a:schemeClr val="bg1">
                    <a:lumMod val="50000"/>
                  </a:schemeClr>
                </a:solidFill>
                <a:latin typeface="微软雅黑" pitchFamily="34" charset="-122"/>
                <a:ea typeface="微软雅黑" pitchFamily="34" charset="-122"/>
              </a:endParaRPr>
            </a:p>
          </p:txBody>
        </p:sp>
        <p:sp>
          <p:nvSpPr>
            <p:cNvPr id="12" name="矩形 11"/>
            <p:cNvSpPr/>
            <p:nvPr/>
          </p:nvSpPr>
          <p:spPr>
            <a:xfrm>
              <a:off x="1405878" y="4505226"/>
              <a:ext cx="993997" cy="2616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F58220"/>
                  </a:solidFill>
                  <a:latin typeface="微软雅黑" pitchFamily="34" charset="-122"/>
                  <a:ea typeface="微软雅黑" pitchFamily="34" charset="-122"/>
                </a:rPr>
                <a:t>中东和北非</a:t>
              </a:r>
              <a:endParaRPr lang="zh-CN" altLang="en-US" sz="1100" b="1" dirty="0">
                <a:solidFill>
                  <a:srgbClr val="F58220"/>
                </a:solidFill>
                <a:latin typeface="微软雅黑" pitchFamily="34" charset="-122"/>
                <a:ea typeface="微软雅黑" pitchFamily="34" charset="-122"/>
              </a:endParaRPr>
            </a:p>
          </p:txBody>
        </p:sp>
        <p:sp>
          <p:nvSpPr>
            <p:cNvPr id="19" name="矩形 18"/>
            <p:cNvSpPr/>
            <p:nvPr/>
          </p:nvSpPr>
          <p:spPr>
            <a:xfrm>
              <a:off x="4094862" y="4684330"/>
              <a:ext cx="792000" cy="180000"/>
            </a:xfrm>
            <a:prstGeom prst="rect">
              <a:avLst/>
            </a:prstGeom>
            <a:solidFill>
              <a:schemeClr val="bg1"/>
            </a:solid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1100" b="1" dirty="0">
                <a:solidFill>
                  <a:schemeClr val="bg1">
                    <a:lumMod val="50000"/>
                  </a:schemeClr>
                </a:solidFill>
                <a:latin typeface="微软雅黑" pitchFamily="34" charset="-122"/>
                <a:ea typeface="微软雅黑" pitchFamily="34" charset="-122"/>
              </a:endParaRPr>
            </a:p>
          </p:txBody>
        </p:sp>
        <p:sp>
          <p:nvSpPr>
            <p:cNvPr id="15" name="矩形 14"/>
            <p:cNvSpPr/>
            <p:nvPr/>
          </p:nvSpPr>
          <p:spPr>
            <a:xfrm>
              <a:off x="3798477" y="4592514"/>
              <a:ext cx="1384769" cy="2616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3D85C6"/>
                  </a:solidFill>
                  <a:latin typeface="微软雅黑" pitchFamily="34" charset="-122"/>
                  <a:ea typeface="微软雅黑" pitchFamily="34" charset="-122"/>
                </a:rPr>
                <a:t>西太平洋</a:t>
              </a:r>
              <a:endParaRPr lang="zh-CN" altLang="en-US" sz="1100" b="1" dirty="0">
                <a:solidFill>
                  <a:srgbClr val="3D85C6"/>
                </a:solidFill>
                <a:latin typeface="微软雅黑" pitchFamily="34" charset="-122"/>
                <a:ea typeface="微软雅黑" pitchFamily="34" charset="-122"/>
              </a:endParaRPr>
            </a:p>
          </p:txBody>
        </p:sp>
        <p:sp>
          <p:nvSpPr>
            <p:cNvPr id="20" name="矩形 19"/>
            <p:cNvSpPr/>
            <p:nvPr/>
          </p:nvSpPr>
          <p:spPr>
            <a:xfrm>
              <a:off x="3115589" y="5075648"/>
              <a:ext cx="569140" cy="202582"/>
            </a:xfrm>
            <a:prstGeom prst="rect">
              <a:avLst/>
            </a:prstGeom>
            <a:solidFill>
              <a:schemeClr val="bg1"/>
            </a:solid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1100" b="1" dirty="0">
                <a:solidFill>
                  <a:schemeClr val="bg1">
                    <a:lumMod val="50000"/>
                  </a:schemeClr>
                </a:solidFill>
                <a:latin typeface="微软雅黑" pitchFamily="34" charset="-122"/>
                <a:ea typeface="微软雅黑" pitchFamily="34" charset="-122"/>
              </a:endParaRPr>
            </a:p>
          </p:txBody>
        </p:sp>
        <p:sp>
          <p:nvSpPr>
            <p:cNvPr id="14" name="矩形 13"/>
            <p:cNvSpPr/>
            <p:nvPr/>
          </p:nvSpPr>
          <p:spPr>
            <a:xfrm>
              <a:off x="2765878" y="5075648"/>
              <a:ext cx="1384769" cy="2616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8BA532"/>
                  </a:solidFill>
                  <a:latin typeface="微软雅黑" pitchFamily="34" charset="-122"/>
                  <a:ea typeface="微软雅黑" pitchFamily="34" charset="-122"/>
                </a:rPr>
                <a:t>东南亚</a:t>
              </a:r>
              <a:endParaRPr lang="zh-CN" altLang="en-US" sz="1100" b="1" dirty="0">
                <a:solidFill>
                  <a:srgbClr val="8BA532"/>
                </a:solidFill>
                <a:latin typeface="微软雅黑" pitchFamily="34" charset="-122"/>
                <a:ea typeface="微软雅黑" pitchFamily="34" charset="-122"/>
              </a:endParaRPr>
            </a:p>
          </p:txBody>
        </p:sp>
        <p:sp>
          <p:nvSpPr>
            <p:cNvPr id="21" name="矩形 20"/>
            <p:cNvSpPr/>
            <p:nvPr/>
          </p:nvSpPr>
          <p:spPr>
            <a:xfrm>
              <a:off x="2297878" y="3674965"/>
              <a:ext cx="468000" cy="118800"/>
            </a:xfrm>
            <a:prstGeom prst="rect">
              <a:avLst/>
            </a:prstGeom>
            <a:solidFill>
              <a:schemeClr val="bg1"/>
            </a:solid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1100" b="1" dirty="0">
                <a:solidFill>
                  <a:schemeClr val="bg1">
                    <a:lumMod val="50000"/>
                  </a:schemeClr>
                </a:solidFill>
                <a:latin typeface="微软雅黑" pitchFamily="34" charset="-122"/>
                <a:ea typeface="微软雅黑" pitchFamily="34" charset="-122"/>
              </a:endParaRPr>
            </a:p>
          </p:txBody>
        </p:sp>
        <p:sp>
          <p:nvSpPr>
            <p:cNvPr id="10" name="矩形 9"/>
            <p:cNvSpPr/>
            <p:nvPr/>
          </p:nvSpPr>
          <p:spPr>
            <a:xfrm>
              <a:off x="2273907" y="3532155"/>
              <a:ext cx="515941" cy="26161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100" b="1" dirty="0" smtClean="0">
                  <a:solidFill>
                    <a:srgbClr val="1C8B9E"/>
                  </a:solidFill>
                  <a:latin typeface="微软雅黑" pitchFamily="34" charset="-122"/>
                  <a:ea typeface="微软雅黑" pitchFamily="34" charset="-122"/>
                </a:rPr>
                <a:t>欧洲</a:t>
              </a:r>
              <a:endParaRPr lang="zh-CN" altLang="en-US" sz="1100" b="1" dirty="0">
                <a:solidFill>
                  <a:srgbClr val="1C8B9E"/>
                </a:solidFill>
                <a:latin typeface="微软雅黑" pitchFamily="34" charset="-122"/>
                <a:ea typeface="微软雅黑" pitchFamily="34" charset="-122"/>
              </a:endParaRPr>
            </a:p>
          </p:txBody>
        </p:sp>
      </p:grpSp>
      <p:sp>
        <p:nvSpPr>
          <p:cNvPr id="22" name="矩形 21"/>
          <p:cNvSpPr/>
          <p:nvPr/>
        </p:nvSpPr>
        <p:spPr>
          <a:xfrm>
            <a:off x="5175502" y="3157760"/>
            <a:ext cx="3579826" cy="400110"/>
          </a:xfrm>
          <a:prstGeom prst="rect">
            <a:avLst/>
          </a:prstGeom>
          <a:solidFill>
            <a:schemeClr val="bg1"/>
          </a:solidFill>
        </p:spPr>
        <p:txBody>
          <a:bodyPr wrap="none">
            <a:spAutoFit/>
          </a:bodyPr>
          <a:lstStyle/>
          <a:p>
            <a:r>
              <a:rPr lang="zh-CN" altLang="en-US" sz="2000" b="1" dirty="0" smtClean="0">
                <a:solidFill>
                  <a:srgbClr val="0070C0"/>
                </a:solidFill>
                <a:latin typeface="微软雅黑" pitchFamily="34" charset="-122"/>
                <a:ea typeface="微软雅黑" pitchFamily="34" charset="-122"/>
              </a:rPr>
              <a:t>每</a:t>
            </a:r>
            <a:r>
              <a:rPr lang="en-US" altLang="zh-CN" sz="2000" b="1" dirty="0" smtClean="0">
                <a:solidFill>
                  <a:srgbClr val="0070C0"/>
                </a:solidFill>
                <a:latin typeface="微软雅黑" pitchFamily="34" charset="-122"/>
                <a:ea typeface="微软雅黑" pitchFamily="34" charset="-122"/>
              </a:rPr>
              <a:t>11</a:t>
            </a:r>
            <a:r>
              <a:rPr lang="zh-CN" altLang="en-US" sz="2000" b="1" dirty="0" smtClean="0">
                <a:solidFill>
                  <a:srgbClr val="0070C0"/>
                </a:solidFill>
                <a:latin typeface="微软雅黑" pitchFamily="34" charset="-122"/>
                <a:ea typeface="微软雅黑" pitchFamily="34" charset="-122"/>
              </a:rPr>
              <a:t>个</a:t>
            </a:r>
            <a:r>
              <a:rPr lang="zh-CN" altLang="en-US" sz="1400" dirty="0" smtClean="0">
                <a:solidFill>
                  <a:srgbClr val="0070C0"/>
                </a:solidFill>
                <a:latin typeface="微软雅黑" pitchFamily="34" charset="-122"/>
                <a:ea typeface="微软雅黑" pitchFamily="34" charset="-122"/>
              </a:rPr>
              <a:t>成年人当中</a:t>
            </a:r>
            <a:r>
              <a:rPr lang="zh-CN" altLang="en-US" sz="2000" b="1" dirty="0" smtClean="0">
                <a:solidFill>
                  <a:srgbClr val="0070C0"/>
                </a:solidFill>
                <a:latin typeface="微软雅黑" pitchFamily="34" charset="-122"/>
                <a:ea typeface="微软雅黑" pitchFamily="34" charset="-122"/>
              </a:rPr>
              <a:t>有一个</a:t>
            </a:r>
            <a:r>
              <a:rPr lang="zh-CN" altLang="en-US" sz="1400" dirty="0" smtClean="0">
                <a:solidFill>
                  <a:srgbClr val="0070C0"/>
                </a:solidFill>
                <a:latin typeface="微软雅黑" pitchFamily="34" charset="-122"/>
                <a:ea typeface="微软雅黑" pitchFamily="34" charset="-122"/>
              </a:rPr>
              <a:t>患有糖尿病</a:t>
            </a:r>
          </a:p>
        </p:txBody>
      </p:sp>
      <p:sp>
        <p:nvSpPr>
          <p:cNvPr id="23" name="矩形 22"/>
          <p:cNvSpPr/>
          <p:nvPr/>
        </p:nvSpPr>
        <p:spPr>
          <a:xfrm>
            <a:off x="5142465" y="4812929"/>
            <a:ext cx="3579826" cy="400110"/>
          </a:xfrm>
          <a:prstGeom prst="rect">
            <a:avLst/>
          </a:prstGeom>
          <a:solidFill>
            <a:schemeClr val="bg1"/>
          </a:solidFill>
        </p:spPr>
        <p:txBody>
          <a:bodyPr wrap="none">
            <a:spAutoFit/>
          </a:bodyPr>
          <a:lstStyle/>
          <a:p>
            <a:r>
              <a:rPr lang="zh-CN" altLang="en-US" sz="2000" b="1" dirty="0" smtClean="0">
                <a:solidFill>
                  <a:srgbClr val="0070C0"/>
                </a:solidFill>
                <a:latin typeface="微软雅黑" pitchFamily="34" charset="-122"/>
                <a:ea typeface="微软雅黑" pitchFamily="34" charset="-122"/>
              </a:rPr>
              <a:t>每</a:t>
            </a:r>
            <a:r>
              <a:rPr lang="en-US" altLang="zh-CN" sz="2000" b="1" dirty="0" smtClean="0">
                <a:solidFill>
                  <a:srgbClr val="0070C0"/>
                </a:solidFill>
                <a:latin typeface="微软雅黑" pitchFamily="34" charset="-122"/>
                <a:ea typeface="微软雅黑" pitchFamily="34" charset="-122"/>
              </a:rPr>
              <a:t>10</a:t>
            </a:r>
            <a:r>
              <a:rPr lang="zh-CN" altLang="en-US" sz="2000" b="1" dirty="0" smtClean="0">
                <a:solidFill>
                  <a:srgbClr val="0070C0"/>
                </a:solidFill>
                <a:latin typeface="微软雅黑" pitchFamily="34" charset="-122"/>
                <a:ea typeface="微软雅黑" pitchFamily="34" charset="-122"/>
              </a:rPr>
              <a:t>个</a:t>
            </a:r>
            <a:r>
              <a:rPr lang="zh-CN" altLang="en-US" sz="1400" dirty="0" smtClean="0">
                <a:solidFill>
                  <a:srgbClr val="0070C0"/>
                </a:solidFill>
                <a:latin typeface="微软雅黑" pitchFamily="34" charset="-122"/>
                <a:ea typeface="微软雅黑" pitchFamily="34" charset="-122"/>
              </a:rPr>
              <a:t>成年人当中</a:t>
            </a:r>
            <a:r>
              <a:rPr lang="zh-CN" altLang="en-US" sz="2000" b="1" dirty="0" smtClean="0">
                <a:solidFill>
                  <a:srgbClr val="0070C0"/>
                </a:solidFill>
                <a:latin typeface="微软雅黑" pitchFamily="34" charset="-122"/>
                <a:ea typeface="微软雅黑" pitchFamily="34" charset="-122"/>
              </a:rPr>
              <a:t>有一个</a:t>
            </a:r>
            <a:r>
              <a:rPr lang="zh-CN" altLang="en-US" sz="1400" dirty="0" smtClean="0">
                <a:solidFill>
                  <a:srgbClr val="0070C0"/>
                </a:solidFill>
                <a:latin typeface="微软雅黑" pitchFamily="34" charset="-122"/>
                <a:ea typeface="微软雅黑" pitchFamily="34" charset="-122"/>
              </a:rPr>
              <a:t>患有糖尿病</a:t>
            </a:r>
          </a:p>
        </p:txBody>
      </p:sp>
      <p:sp>
        <p:nvSpPr>
          <p:cNvPr id="25" name="Rectangle 33"/>
          <p:cNvSpPr/>
          <p:nvPr/>
        </p:nvSpPr>
        <p:spPr>
          <a:xfrm>
            <a:off x="356692" y="6654867"/>
            <a:ext cx="6120680" cy="203133"/>
          </a:xfrm>
          <a:prstGeom prst="rect">
            <a:avLst/>
          </a:prstGeom>
        </p:spPr>
        <p:txBody>
          <a:bodyPr wrap="square">
            <a:spAutoFit/>
          </a:bodyPr>
          <a:lstStyle/>
          <a:p>
            <a:pPr>
              <a:lnSpc>
                <a:spcPct val="80000"/>
              </a:lnSpc>
              <a:spcBef>
                <a:spcPts val="0"/>
              </a:spcBef>
            </a:pPr>
            <a:r>
              <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International Diabetes Federation. IDF Diabetes Atlas, </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7</a:t>
            </a:r>
            <a:r>
              <a:rPr lang="en-US" altLang="zh-CN" sz="900" baseline="300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th</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 </a:t>
            </a:r>
            <a:r>
              <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ed. </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2015 updated</a:t>
            </a:r>
            <a:endPar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390549639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图表 20"/>
          <p:cNvGraphicFramePr/>
          <p:nvPr>
            <p:extLst>
              <p:ext uri="{D42A27DB-BD31-4B8C-83A1-F6EECF244321}">
                <p14:modId xmlns:p14="http://schemas.microsoft.com/office/powerpoint/2010/main" val="4065637784"/>
              </p:ext>
            </p:extLst>
          </p:nvPr>
        </p:nvGraphicFramePr>
        <p:xfrm>
          <a:off x="1363070" y="1700808"/>
          <a:ext cx="6521298" cy="3727145"/>
        </p:xfrm>
        <a:graphic>
          <a:graphicData uri="http://schemas.openxmlformats.org/drawingml/2006/chart">
            <c:chart xmlns:c="http://schemas.openxmlformats.org/drawingml/2006/chart" xmlns:r="http://schemas.openxmlformats.org/officeDocument/2006/relationships" r:id="rId2"/>
          </a:graphicData>
        </a:graphic>
      </p:graphicFrame>
      <p:sp>
        <p:nvSpPr>
          <p:cNvPr id="2" name="标题 1"/>
          <p:cNvSpPr>
            <a:spLocks noGrp="1"/>
          </p:cNvSpPr>
          <p:nvPr>
            <p:ph type="title"/>
          </p:nvPr>
        </p:nvSpPr>
        <p:spPr/>
        <p:txBody>
          <a:bodyPr/>
          <a:lstStyle/>
          <a:p>
            <a:r>
              <a:rPr lang="zh-CN" altLang="en-US" dirty="0" smtClean="0"/>
              <a:t>抗炎保肝显著抑制</a:t>
            </a:r>
            <a:r>
              <a:rPr lang="en-US" altLang="zh-CN" dirty="0" smtClean="0">
                <a:solidFill>
                  <a:srgbClr val="FF0000"/>
                </a:solidFill>
              </a:rPr>
              <a:t>T2DM</a:t>
            </a:r>
            <a:r>
              <a:rPr lang="zh-CN" altLang="en-US" dirty="0" smtClean="0">
                <a:solidFill>
                  <a:srgbClr val="FF0000"/>
                </a:solidFill>
              </a:rPr>
              <a:t>合并</a:t>
            </a:r>
            <a:r>
              <a:rPr lang="en-US" altLang="zh-CN" dirty="0">
                <a:solidFill>
                  <a:srgbClr val="FF0000"/>
                </a:solidFill>
              </a:rPr>
              <a:t>NAFLD</a:t>
            </a:r>
            <a:r>
              <a:rPr lang="zh-CN" altLang="en-US" dirty="0" smtClean="0">
                <a:solidFill>
                  <a:srgbClr val="FF0000"/>
                </a:solidFill>
              </a:rPr>
              <a:t>患者的慢性炎症反应</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30</a:t>
            </a:fld>
            <a:endParaRPr lang="zh-CN" altLang="en-US"/>
          </a:p>
        </p:txBody>
      </p:sp>
      <p:sp>
        <p:nvSpPr>
          <p:cNvPr id="6" name="矩形 5"/>
          <p:cNvSpPr/>
          <p:nvPr/>
        </p:nvSpPr>
        <p:spPr>
          <a:xfrm>
            <a:off x="595653" y="5721029"/>
            <a:ext cx="7952694" cy="523220"/>
          </a:xfrm>
          <a:prstGeom prst="rect">
            <a:avLst/>
          </a:prstGeom>
        </p:spPr>
        <p:txBody>
          <a:bodyPr wrap="square">
            <a:spAutoFit/>
          </a:bodyPr>
          <a:lstStyle/>
          <a:p>
            <a:r>
              <a:rPr lang="zh-CN" altLang="en-US" sz="1400" dirty="0">
                <a:solidFill>
                  <a:srgbClr val="0070C0"/>
                </a:solidFill>
                <a:latin typeface="微软雅黑" panose="020B0503020204020204" pitchFamily="34" charset="-122"/>
                <a:ea typeface="微软雅黑" panose="020B0503020204020204" pitchFamily="34" charset="-122"/>
              </a:rPr>
              <a:t>将</a:t>
            </a:r>
            <a:r>
              <a:rPr lang="en-US" altLang="zh-CN" sz="1400" dirty="0">
                <a:solidFill>
                  <a:srgbClr val="0070C0"/>
                </a:solidFill>
                <a:latin typeface="微软雅黑" panose="020B0503020204020204" pitchFamily="34" charset="-122"/>
                <a:ea typeface="微软雅黑" panose="020B0503020204020204" pitchFamily="34" charset="-122"/>
              </a:rPr>
              <a:t>74 </a:t>
            </a:r>
            <a:r>
              <a:rPr lang="zh-CN" altLang="en-US" sz="1400" dirty="0">
                <a:solidFill>
                  <a:srgbClr val="0070C0"/>
                </a:solidFill>
                <a:latin typeface="微软雅黑" panose="020B0503020204020204" pitchFamily="34" charset="-122"/>
                <a:ea typeface="微软雅黑" panose="020B0503020204020204" pitchFamily="34" charset="-122"/>
              </a:rPr>
              <a:t>例</a:t>
            </a:r>
            <a:r>
              <a:rPr lang="en-US" altLang="zh-CN" sz="1400" dirty="0" smtClean="0">
                <a:solidFill>
                  <a:srgbClr val="0070C0"/>
                </a:solidFill>
                <a:latin typeface="微软雅黑" panose="020B0503020204020204" pitchFamily="34" charset="-122"/>
                <a:ea typeface="微软雅黑" panose="020B0503020204020204" pitchFamily="34" charset="-122"/>
              </a:rPr>
              <a:t>2</a:t>
            </a:r>
            <a:r>
              <a:rPr lang="zh-CN" altLang="en-US" sz="1400" dirty="0" smtClean="0">
                <a:solidFill>
                  <a:srgbClr val="0070C0"/>
                </a:solidFill>
                <a:latin typeface="微软雅黑" panose="020B0503020204020204" pitchFamily="34" charset="-122"/>
                <a:ea typeface="微软雅黑" panose="020B0503020204020204" pitchFamily="34" charset="-122"/>
              </a:rPr>
              <a:t>型糖尿病</a:t>
            </a:r>
            <a:r>
              <a:rPr lang="zh-CN" altLang="en-US" sz="1400" dirty="0">
                <a:solidFill>
                  <a:srgbClr val="0070C0"/>
                </a:solidFill>
                <a:latin typeface="微软雅黑" panose="020B0503020204020204" pitchFamily="34" charset="-122"/>
                <a:ea typeface="微软雅黑" panose="020B0503020204020204" pitchFamily="34" charset="-122"/>
              </a:rPr>
              <a:t>合并非酒精性脂肪肝患者随机分为对照组及治疗组各</a:t>
            </a:r>
            <a:r>
              <a:rPr lang="en-US" altLang="zh-CN" sz="1400" dirty="0">
                <a:solidFill>
                  <a:srgbClr val="0070C0"/>
                </a:solidFill>
                <a:latin typeface="微软雅黑" panose="020B0503020204020204" pitchFamily="34" charset="-122"/>
                <a:ea typeface="微软雅黑" panose="020B0503020204020204" pitchFamily="34" charset="-122"/>
              </a:rPr>
              <a:t>37 </a:t>
            </a:r>
            <a:r>
              <a:rPr lang="zh-CN" altLang="en-US" sz="1400" dirty="0">
                <a:solidFill>
                  <a:srgbClr val="0070C0"/>
                </a:solidFill>
                <a:latin typeface="微软雅黑" panose="020B0503020204020204" pitchFamily="34" charset="-122"/>
                <a:ea typeface="微软雅黑" panose="020B0503020204020204" pitchFamily="34" charset="-122"/>
              </a:rPr>
              <a:t>例，两组均予口服降糖药物和常规护肝药物治疗</a:t>
            </a:r>
            <a:r>
              <a:rPr lang="zh-CN" altLang="en-US" sz="1400" dirty="0" smtClean="0">
                <a:solidFill>
                  <a:srgbClr val="0070C0"/>
                </a:solidFill>
                <a:latin typeface="微软雅黑" panose="020B0503020204020204" pitchFamily="34" charset="-122"/>
                <a:ea typeface="微软雅黑" panose="020B0503020204020204" pitchFamily="34" charset="-122"/>
              </a:rPr>
              <a:t>，治疗</a:t>
            </a:r>
            <a:r>
              <a:rPr lang="zh-CN" altLang="en-US" sz="1400" dirty="0">
                <a:solidFill>
                  <a:srgbClr val="0070C0"/>
                </a:solidFill>
                <a:latin typeface="微软雅黑" panose="020B0503020204020204" pitchFamily="34" charset="-122"/>
                <a:ea typeface="微软雅黑" panose="020B0503020204020204" pitchFamily="34" charset="-122"/>
              </a:rPr>
              <a:t>组加用</a:t>
            </a:r>
            <a:r>
              <a:rPr lang="zh-CN" altLang="en-US" sz="1400" dirty="0" smtClean="0">
                <a:solidFill>
                  <a:srgbClr val="0070C0"/>
                </a:solidFill>
                <a:latin typeface="微软雅黑" panose="020B0503020204020204" pitchFamily="34" charset="-122"/>
                <a:ea typeface="微软雅黑" panose="020B0503020204020204" pitchFamily="34" charset="-122"/>
              </a:rPr>
              <a:t>还保肝药，</a:t>
            </a:r>
            <a:r>
              <a:rPr lang="zh-CN" altLang="en-US" sz="1400" dirty="0">
                <a:solidFill>
                  <a:srgbClr val="0070C0"/>
                </a:solidFill>
                <a:latin typeface="微软雅黑" panose="020B0503020204020204" pitchFamily="34" charset="-122"/>
                <a:ea typeface="微软雅黑" panose="020B0503020204020204" pitchFamily="34" charset="-122"/>
              </a:rPr>
              <a:t>治疗</a:t>
            </a:r>
            <a:r>
              <a:rPr lang="en-US" altLang="zh-CN" sz="1400" dirty="0">
                <a:solidFill>
                  <a:srgbClr val="0070C0"/>
                </a:solidFill>
                <a:latin typeface="微软雅黑" panose="020B0503020204020204" pitchFamily="34" charset="-122"/>
                <a:ea typeface="微软雅黑" panose="020B0503020204020204" pitchFamily="34" charset="-122"/>
              </a:rPr>
              <a:t>3 </a:t>
            </a:r>
            <a:r>
              <a:rPr lang="zh-CN" altLang="en-US" sz="1400" dirty="0">
                <a:solidFill>
                  <a:srgbClr val="0070C0"/>
                </a:solidFill>
                <a:latin typeface="微软雅黑" panose="020B0503020204020204" pitchFamily="34" charset="-122"/>
                <a:ea typeface="微软雅黑" panose="020B0503020204020204" pitchFamily="34" charset="-122"/>
              </a:rPr>
              <a:t>周</a:t>
            </a:r>
          </a:p>
        </p:txBody>
      </p:sp>
      <p:sp>
        <p:nvSpPr>
          <p:cNvPr id="15" name="内容占位符 2"/>
          <p:cNvSpPr txBox="1">
            <a:spLocks/>
          </p:cNvSpPr>
          <p:nvPr/>
        </p:nvSpPr>
        <p:spPr bwMode="gray">
          <a:xfrm>
            <a:off x="5868144" y="3564380"/>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latin typeface="微软雅黑" panose="020B0503020204020204" pitchFamily="34" charset="-122"/>
                <a:ea typeface="微软雅黑" panose="020B0503020204020204" pitchFamily="34" charset="-122"/>
              </a:rPr>
              <a:t>*</a:t>
            </a:r>
            <a:r>
              <a:rPr lang="en-US" altLang="zh-CN" sz="1400" b="0" kern="0" baseline="30000" dirty="0" smtClean="0">
                <a:latin typeface="微软雅黑" panose="020B0503020204020204" pitchFamily="34" charset="-122"/>
                <a:ea typeface="微软雅黑" panose="020B0503020204020204" pitchFamily="34" charset="-122"/>
              </a:rPr>
              <a:t>#</a:t>
            </a:r>
            <a:endParaRPr lang="en-US" altLang="zh-CN" sz="1400" b="0" kern="0" baseline="30000" dirty="0">
              <a:latin typeface="微软雅黑" panose="020B0503020204020204" pitchFamily="34" charset="-122"/>
              <a:ea typeface="微软雅黑" panose="020B0503020204020204" pitchFamily="34" charset="-122"/>
            </a:endParaRPr>
          </a:p>
        </p:txBody>
      </p:sp>
      <p:sp>
        <p:nvSpPr>
          <p:cNvPr id="17" name="内容占位符 2"/>
          <p:cNvSpPr txBox="1">
            <a:spLocks/>
          </p:cNvSpPr>
          <p:nvPr/>
        </p:nvSpPr>
        <p:spPr bwMode="gray">
          <a:xfrm>
            <a:off x="6649908" y="2716120"/>
            <a:ext cx="2592287" cy="54047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spcAft>
                <a:spcPts val="0"/>
              </a:spcAft>
              <a:buNone/>
            </a:pPr>
            <a:r>
              <a:rPr lang="zh-CN" altLang="en-US" sz="1400" b="0" kern="0" dirty="0" smtClean="0">
                <a:solidFill>
                  <a:srgbClr val="0070C0"/>
                </a:solidFill>
                <a:latin typeface="微软雅黑" panose="020B0503020204020204" pitchFamily="34" charset="-122"/>
                <a:ea typeface="微软雅黑" panose="020B0503020204020204" pitchFamily="34" charset="-122"/>
              </a:rPr>
              <a:t>*与治疗前相比</a:t>
            </a:r>
            <a:r>
              <a:rPr lang="en-US" altLang="zh-CN" sz="1400" b="0" kern="0" dirty="0" smtClean="0">
                <a:solidFill>
                  <a:srgbClr val="0070C0"/>
                </a:solidFill>
                <a:latin typeface="微软雅黑" panose="020B0503020204020204" pitchFamily="34" charset="-122"/>
                <a:ea typeface="微软雅黑" panose="020B0503020204020204" pitchFamily="34" charset="-122"/>
              </a:rPr>
              <a:t>P&lt;0.05  </a:t>
            </a:r>
          </a:p>
          <a:p>
            <a:pPr marL="0" indent="0">
              <a:spcBef>
                <a:spcPts val="0"/>
              </a:spcBef>
              <a:spcAft>
                <a:spcPts val="0"/>
              </a:spcAft>
              <a:buNone/>
            </a:pPr>
            <a:r>
              <a:rPr lang="en-US" altLang="zh-CN" sz="1400" b="0" kern="0" baseline="30000" dirty="0" smtClean="0">
                <a:solidFill>
                  <a:srgbClr val="0070C0"/>
                </a:solidFill>
                <a:latin typeface="微软雅黑" panose="020B0503020204020204" pitchFamily="34" charset="-122"/>
                <a:ea typeface="微软雅黑" panose="020B0503020204020204" pitchFamily="34" charset="-122"/>
              </a:rPr>
              <a:t>#</a:t>
            </a:r>
            <a:r>
              <a:rPr lang="zh-CN" altLang="en-US" sz="1400" b="0" kern="0" dirty="0" smtClean="0">
                <a:solidFill>
                  <a:srgbClr val="0070C0"/>
                </a:solidFill>
                <a:latin typeface="微软雅黑" panose="020B0503020204020204" pitchFamily="34" charset="-122"/>
                <a:ea typeface="微软雅黑" panose="020B0503020204020204" pitchFamily="34" charset="-122"/>
              </a:rPr>
              <a:t>与对照组相比</a:t>
            </a:r>
            <a:r>
              <a:rPr lang="en-US" altLang="zh-CN" sz="1400" b="0" kern="0" dirty="0" smtClean="0">
                <a:solidFill>
                  <a:srgbClr val="0070C0"/>
                </a:solidFill>
                <a:latin typeface="微软雅黑" panose="020B0503020204020204" pitchFamily="34" charset="-122"/>
                <a:ea typeface="微软雅黑" panose="020B0503020204020204" pitchFamily="34" charset="-122"/>
              </a:rPr>
              <a:t>P&lt;0.05</a:t>
            </a:r>
            <a:endParaRPr lang="en-US" altLang="zh-CN" sz="1400" b="0" kern="0" dirty="0">
              <a:solidFill>
                <a:srgbClr val="0070C0"/>
              </a:solidFill>
              <a:latin typeface="微软雅黑" panose="020B0503020204020204" pitchFamily="34" charset="-122"/>
              <a:ea typeface="微软雅黑" panose="020B0503020204020204" pitchFamily="34" charset="-122"/>
            </a:endParaRPr>
          </a:p>
        </p:txBody>
      </p:sp>
      <p:sp>
        <p:nvSpPr>
          <p:cNvPr id="18" name="矩形 17"/>
          <p:cNvSpPr/>
          <p:nvPr/>
        </p:nvSpPr>
        <p:spPr>
          <a:xfrm>
            <a:off x="344920" y="6608385"/>
            <a:ext cx="2294218" cy="230832"/>
          </a:xfrm>
          <a:prstGeom prst="rect">
            <a:avLst/>
          </a:prstGeom>
        </p:spPr>
        <p:txBody>
          <a:bodyPr wrap="none">
            <a:spAutoFit/>
          </a:bodyPr>
          <a:lstStyle/>
          <a:p>
            <a:r>
              <a:rPr lang="zh-CN" altLang="en-US" sz="900" dirty="0">
                <a:solidFill>
                  <a:schemeClr val="tx2"/>
                </a:solidFill>
                <a:latin typeface="微软雅黑" panose="020B0503020204020204" pitchFamily="34" charset="-122"/>
                <a:ea typeface="微软雅黑" panose="020B0503020204020204" pitchFamily="34" charset="-122"/>
              </a:rPr>
              <a:t>李湘</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a:solidFill>
                  <a:schemeClr val="tx2"/>
                </a:solidFill>
                <a:latin typeface="微软雅黑" panose="020B0503020204020204" pitchFamily="34" charset="-122"/>
                <a:ea typeface="微软雅黑" panose="020B0503020204020204" pitchFamily="34" charset="-122"/>
              </a:rPr>
              <a:t>中国现代</a:t>
            </a:r>
            <a:r>
              <a:rPr lang="zh-CN" altLang="en-US" sz="900" dirty="0" smtClean="0">
                <a:solidFill>
                  <a:schemeClr val="tx2"/>
                </a:solidFill>
                <a:latin typeface="微软雅黑" panose="020B0503020204020204" pitchFamily="34" charset="-122"/>
                <a:ea typeface="微软雅黑" panose="020B0503020204020204" pitchFamily="34" charset="-122"/>
              </a:rPr>
              <a:t>医生</a:t>
            </a:r>
            <a:r>
              <a:rPr lang="en-US" altLang="zh-CN" sz="900" dirty="0" smtClean="0">
                <a:solidFill>
                  <a:schemeClr val="tx2"/>
                </a:solidFill>
                <a:latin typeface="微软雅黑" panose="020B0503020204020204" pitchFamily="34" charset="-122"/>
                <a:ea typeface="微软雅黑" panose="020B0503020204020204" pitchFamily="34" charset="-122"/>
              </a:rPr>
              <a:t>.2014;52(34):52-55</a:t>
            </a:r>
          </a:p>
        </p:txBody>
      </p:sp>
      <p:sp>
        <p:nvSpPr>
          <p:cNvPr id="13" name="内容占位符 2"/>
          <p:cNvSpPr txBox="1">
            <a:spLocks/>
          </p:cNvSpPr>
          <p:nvPr/>
        </p:nvSpPr>
        <p:spPr bwMode="gray">
          <a:xfrm rot="16200000">
            <a:off x="-70238" y="3168284"/>
            <a:ext cx="2448272" cy="41834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en-US" altLang="zh-CN" sz="1400" b="0" kern="0" dirty="0" err="1">
                <a:solidFill>
                  <a:srgbClr val="0070C0"/>
                </a:solidFill>
                <a:latin typeface="微软雅黑" panose="020B0503020204020204" pitchFamily="34" charset="-122"/>
                <a:ea typeface="微软雅黑" panose="020B0503020204020204" pitchFamily="34" charset="-122"/>
              </a:rPr>
              <a:t>hs</a:t>
            </a:r>
            <a:r>
              <a:rPr lang="en-US" altLang="zh-CN" sz="1400" b="0" kern="0" dirty="0">
                <a:solidFill>
                  <a:srgbClr val="0070C0"/>
                </a:solidFill>
                <a:latin typeface="微软雅黑" panose="020B0503020204020204" pitchFamily="34" charset="-122"/>
                <a:ea typeface="微软雅黑" panose="020B0503020204020204" pitchFamily="34" charset="-122"/>
              </a:rPr>
              <a:t>-CRP</a:t>
            </a:r>
            <a:r>
              <a:rPr lang="zh-CN" altLang="en-US" sz="1400" b="0" kern="0" dirty="0">
                <a:solidFill>
                  <a:srgbClr val="0070C0"/>
                </a:solidFill>
                <a:latin typeface="微软雅黑" panose="020B0503020204020204" pitchFamily="34" charset="-122"/>
                <a:ea typeface="微软雅黑" panose="020B0503020204020204" pitchFamily="34" charset="-122"/>
              </a:rPr>
              <a:t>（</a:t>
            </a:r>
            <a:r>
              <a:rPr lang="en-US" altLang="zh-CN" sz="1400" b="0" kern="0" dirty="0">
                <a:solidFill>
                  <a:srgbClr val="0070C0"/>
                </a:solidFill>
                <a:latin typeface="微软雅黑" panose="020B0503020204020204" pitchFamily="34" charset="-122"/>
                <a:ea typeface="微软雅黑" panose="020B0503020204020204" pitchFamily="34" charset="-122"/>
              </a:rPr>
              <a:t>mg/L</a:t>
            </a:r>
            <a:r>
              <a:rPr lang="zh-CN" altLang="en-US" sz="1400" b="0" kern="0" dirty="0" smtClean="0">
                <a:solidFill>
                  <a:srgbClr val="0070C0"/>
                </a:solidFill>
                <a:latin typeface="微软雅黑" panose="020B0503020204020204" pitchFamily="34" charset="-122"/>
                <a:ea typeface="微软雅黑" panose="020B0503020204020204" pitchFamily="34" charset="-122"/>
              </a:rPr>
              <a:t>）</a:t>
            </a:r>
            <a:endParaRPr lang="en-US" altLang="zh-CN" sz="1400" b="0" kern="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72407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图表 20"/>
          <p:cNvGraphicFramePr/>
          <p:nvPr>
            <p:extLst>
              <p:ext uri="{D42A27DB-BD31-4B8C-83A1-F6EECF244321}">
                <p14:modId xmlns:p14="http://schemas.microsoft.com/office/powerpoint/2010/main" val="1165229644"/>
              </p:ext>
            </p:extLst>
          </p:nvPr>
        </p:nvGraphicFramePr>
        <p:xfrm>
          <a:off x="4959614" y="2089013"/>
          <a:ext cx="3437958" cy="3384937"/>
        </p:xfrm>
        <a:graphic>
          <a:graphicData uri="http://schemas.openxmlformats.org/drawingml/2006/chart">
            <c:chart xmlns:c="http://schemas.openxmlformats.org/drawingml/2006/chart" xmlns:r="http://schemas.openxmlformats.org/officeDocument/2006/relationships" r:id="rId2"/>
          </a:graphicData>
        </a:graphic>
      </p:graphicFrame>
      <p:sp>
        <p:nvSpPr>
          <p:cNvPr id="2" name="标题 1"/>
          <p:cNvSpPr>
            <a:spLocks noGrp="1"/>
          </p:cNvSpPr>
          <p:nvPr>
            <p:ph type="title"/>
          </p:nvPr>
        </p:nvSpPr>
        <p:spPr/>
        <p:txBody>
          <a:bodyPr/>
          <a:lstStyle/>
          <a:p>
            <a:r>
              <a:rPr lang="zh-CN" altLang="en-US" dirty="0" smtClean="0"/>
              <a:t>抗炎保肝显著改善</a:t>
            </a:r>
            <a:r>
              <a:rPr lang="en-US" altLang="zh-CN" dirty="0" smtClean="0">
                <a:solidFill>
                  <a:srgbClr val="FF0000"/>
                </a:solidFill>
              </a:rPr>
              <a:t>T2DM</a:t>
            </a:r>
            <a:r>
              <a:rPr lang="zh-CN" altLang="en-US" dirty="0" smtClean="0">
                <a:solidFill>
                  <a:srgbClr val="FF0000"/>
                </a:solidFill>
              </a:rPr>
              <a:t>患者的</a:t>
            </a:r>
            <a:r>
              <a:rPr lang="en-US" altLang="zh-CN" dirty="0" smtClean="0">
                <a:solidFill>
                  <a:srgbClr val="FF0000"/>
                </a:solidFill>
              </a:rPr>
              <a:t/>
            </a:r>
            <a:br>
              <a:rPr lang="en-US" altLang="zh-CN" dirty="0" smtClean="0">
                <a:solidFill>
                  <a:srgbClr val="FF0000"/>
                </a:solidFill>
              </a:rPr>
            </a:br>
            <a:r>
              <a:rPr lang="zh-CN" altLang="en-US" dirty="0" smtClean="0">
                <a:solidFill>
                  <a:srgbClr val="FF0000"/>
                </a:solidFill>
              </a:rPr>
              <a:t>胰岛</a:t>
            </a:r>
            <a:r>
              <a:rPr lang="zh-CN" altLang="en-US" dirty="0">
                <a:solidFill>
                  <a:srgbClr val="FF0000"/>
                </a:solidFill>
              </a:rPr>
              <a:t>功能</a:t>
            </a:r>
            <a:r>
              <a:rPr lang="zh-CN" altLang="en-US" dirty="0"/>
              <a:t>，减少</a:t>
            </a:r>
            <a:r>
              <a:rPr lang="zh-CN" altLang="en-US" dirty="0" smtClean="0">
                <a:solidFill>
                  <a:srgbClr val="FF0000"/>
                </a:solidFill>
              </a:rPr>
              <a:t>胰岛素抵抗</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31</a:t>
            </a:fld>
            <a:endParaRPr lang="zh-CN" altLang="en-US"/>
          </a:p>
        </p:txBody>
      </p:sp>
      <p:sp>
        <p:nvSpPr>
          <p:cNvPr id="6" name="矩形 5"/>
          <p:cNvSpPr/>
          <p:nvPr/>
        </p:nvSpPr>
        <p:spPr>
          <a:xfrm>
            <a:off x="683633" y="5619753"/>
            <a:ext cx="7952694" cy="461665"/>
          </a:xfrm>
          <a:prstGeom prst="rect">
            <a:avLst/>
          </a:prstGeom>
        </p:spPr>
        <p:txBody>
          <a:bodyPr wrap="square">
            <a:spAutoFit/>
          </a:bodyPr>
          <a:lstStyle/>
          <a:p>
            <a:r>
              <a:rPr lang="zh-CN" altLang="en-US" sz="1200" dirty="0">
                <a:solidFill>
                  <a:srgbClr val="0070C0"/>
                </a:solidFill>
                <a:latin typeface="微软雅黑" panose="020B0503020204020204" pitchFamily="34" charset="-122"/>
                <a:ea typeface="微软雅黑" panose="020B0503020204020204" pitchFamily="34" charset="-122"/>
              </a:rPr>
              <a:t>将</a:t>
            </a:r>
            <a:r>
              <a:rPr lang="en-US" altLang="zh-CN" sz="1200" dirty="0">
                <a:solidFill>
                  <a:srgbClr val="0070C0"/>
                </a:solidFill>
                <a:latin typeface="微软雅黑" panose="020B0503020204020204" pitchFamily="34" charset="-122"/>
                <a:ea typeface="微软雅黑" panose="020B0503020204020204" pitchFamily="34" charset="-122"/>
              </a:rPr>
              <a:t>74 </a:t>
            </a:r>
            <a:r>
              <a:rPr lang="zh-CN" altLang="en-US" sz="1200" dirty="0">
                <a:solidFill>
                  <a:srgbClr val="0070C0"/>
                </a:solidFill>
                <a:latin typeface="微软雅黑" panose="020B0503020204020204" pitchFamily="34" charset="-122"/>
                <a:ea typeface="微软雅黑" panose="020B0503020204020204" pitchFamily="34" charset="-122"/>
              </a:rPr>
              <a:t>例</a:t>
            </a:r>
            <a:r>
              <a:rPr lang="en-US" altLang="zh-CN" sz="1200" dirty="0" smtClean="0">
                <a:solidFill>
                  <a:srgbClr val="0070C0"/>
                </a:solidFill>
                <a:latin typeface="微软雅黑" panose="020B0503020204020204" pitchFamily="34" charset="-122"/>
                <a:ea typeface="微软雅黑" panose="020B0503020204020204" pitchFamily="34" charset="-122"/>
              </a:rPr>
              <a:t>2</a:t>
            </a:r>
            <a:r>
              <a:rPr lang="zh-CN" altLang="en-US" sz="1200" dirty="0" smtClean="0">
                <a:solidFill>
                  <a:srgbClr val="0070C0"/>
                </a:solidFill>
                <a:latin typeface="微软雅黑" panose="020B0503020204020204" pitchFamily="34" charset="-122"/>
                <a:ea typeface="微软雅黑" panose="020B0503020204020204" pitchFamily="34" charset="-122"/>
              </a:rPr>
              <a:t>型糖尿病</a:t>
            </a:r>
            <a:r>
              <a:rPr lang="zh-CN" altLang="en-US" sz="1200" dirty="0">
                <a:solidFill>
                  <a:srgbClr val="0070C0"/>
                </a:solidFill>
                <a:latin typeface="微软雅黑" panose="020B0503020204020204" pitchFamily="34" charset="-122"/>
                <a:ea typeface="微软雅黑" panose="020B0503020204020204" pitchFamily="34" charset="-122"/>
              </a:rPr>
              <a:t>合并非酒精性脂肪肝患者随机分为对照组及治疗组各</a:t>
            </a:r>
            <a:r>
              <a:rPr lang="en-US" altLang="zh-CN" sz="1200" dirty="0">
                <a:solidFill>
                  <a:srgbClr val="0070C0"/>
                </a:solidFill>
                <a:latin typeface="微软雅黑" panose="020B0503020204020204" pitchFamily="34" charset="-122"/>
                <a:ea typeface="微软雅黑" panose="020B0503020204020204" pitchFamily="34" charset="-122"/>
              </a:rPr>
              <a:t>37 </a:t>
            </a:r>
            <a:r>
              <a:rPr lang="zh-CN" altLang="en-US" sz="1200" dirty="0">
                <a:solidFill>
                  <a:srgbClr val="0070C0"/>
                </a:solidFill>
                <a:latin typeface="微软雅黑" panose="020B0503020204020204" pitchFamily="34" charset="-122"/>
                <a:ea typeface="微软雅黑" panose="020B0503020204020204" pitchFamily="34" charset="-122"/>
              </a:rPr>
              <a:t>例，两组均予口服降糖药物和常规护肝药物治疗</a:t>
            </a:r>
            <a:r>
              <a:rPr lang="zh-CN" altLang="en-US" sz="1200" dirty="0" smtClean="0">
                <a:solidFill>
                  <a:srgbClr val="0070C0"/>
                </a:solidFill>
                <a:latin typeface="微软雅黑" panose="020B0503020204020204" pitchFamily="34" charset="-122"/>
                <a:ea typeface="微软雅黑" panose="020B0503020204020204" pitchFamily="34" charset="-122"/>
              </a:rPr>
              <a:t>，治疗</a:t>
            </a:r>
            <a:r>
              <a:rPr lang="zh-CN" altLang="en-US" sz="1200" dirty="0">
                <a:solidFill>
                  <a:srgbClr val="0070C0"/>
                </a:solidFill>
                <a:latin typeface="微软雅黑" panose="020B0503020204020204" pitchFamily="34" charset="-122"/>
                <a:ea typeface="微软雅黑" panose="020B0503020204020204" pitchFamily="34" charset="-122"/>
              </a:rPr>
              <a:t>组加</a:t>
            </a:r>
            <a:r>
              <a:rPr lang="zh-CN" altLang="en-US" sz="1200" dirty="0" smtClean="0">
                <a:solidFill>
                  <a:srgbClr val="0070C0"/>
                </a:solidFill>
                <a:latin typeface="微软雅黑" panose="020B0503020204020204" pitchFamily="34" charset="-122"/>
                <a:ea typeface="微软雅黑" panose="020B0503020204020204" pitchFamily="34" charset="-122"/>
              </a:rPr>
              <a:t>用保肝药，</a:t>
            </a:r>
            <a:r>
              <a:rPr lang="zh-CN" altLang="en-US" sz="1200" dirty="0">
                <a:solidFill>
                  <a:srgbClr val="0070C0"/>
                </a:solidFill>
                <a:latin typeface="微软雅黑" panose="020B0503020204020204" pitchFamily="34" charset="-122"/>
                <a:ea typeface="微软雅黑" panose="020B0503020204020204" pitchFamily="34" charset="-122"/>
              </a:rPr>
              <a:t>治疗</a:t>
            </a:r>
            <a:r>
              <a:rPr lang="en-US" altLang="zh-CN" sz="1200" dirty="0">
                <a:solidFill>
                  <a:srgbClr val="0070C0"/>
                </a:solidFill>
                <a:latin typeface="微软雅黑" panose="020B0503020204020204" pitchFamily="34" charset="-122"/>
                <a:ea typeface="微软雅黑" panose="020B0503020204020204" pitchFamily="34" charset="-122"/>
              </a:rPr>
              <a:t>3 </a:t>
            </a:r>
            <a:r>
              <a:rPr lang="zh-CN" altLang="en-US" sz="1200" dirty="0">
                <a:solidFill>
                  <a:srgbClr val="0070C0"/>
                </a:solidFill>
                <a:latin typeface="微软雅黑" panose="020B0503020204020204" pitchFamily="34" charset="-122"/>
                <a:ea typeface="微软雅黑" panose="020B0503020204020204" pitchFamily="34" charset="-122"/>
              </a:rPr>
              <a:t>周</a:t>
            </a:r>
          </a:p>
        </p:txBody>
      </p:sp>
      <p:graphicFrame>
        <p:nvGraphicFramePr>
          <p:cNvPr id="11" name="图表 10"/>
          <p:cNvGraphicFramePr/>
          <p:nvPr>
            <p:extLst>
              <p:ext uri="{D42A27DB-BD31-4B8C-83A1-F6EECF244321}">
                <p14:modId xmlns:p14="http://schemas.microsoft.com/office/powerpoint/2010/main" val="2200976961"/>
              </p:ext>
            </p:extLst>
          </p:nvPr>
        </p:nvGraphicFramePr>
        <p:xfrm>
          <a:off x="836628" y="2053827"/>
          <a:ext cx="3437958" cy="3384937"/>
        </p:xfrm>
        <a:graphic>
          <a:graphicData uri="http://schemas.openxmlformats.org/drawingml/2006/chart">
            <c:chart xmlns:c="http://schemas.openxmlformats.org/drawingml/2006/chart" xmlns:r="http://schemas.openxmlformats.org/officeDocument/2006/relationships" r:id="rId3"/>
          </a:graphicData>
        </a:graphic>
      </p:graphicFrame>
      <p:sp>
        <p:nvSpPr>
          <p:cNvPr id="12" name="内容占位符 2"/>
          <p:cNvSpPr txBox="1">
            <a:spLocks/>
          </p:cNvSpPr>
          <p:nvPr/>
        </p:nvSpPr>
        <p:spPr bwMode="gray">
          <a:xfrm rot="16200000">
            <a:off x="-571829" y="3047424"/>
            <a:ext cx="2448272" cy="41834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a:solidFill>
                  <a:srgbClr val="0070C0"/>
                </a:solidFill>
                <a:latin typeface="微软雅黑" panose="020B0503020204020204" pitchFamily="34" charset="-122"/>
                <a:ea typeface="微软雅黑" panose="020B0503020204020204" pitchFamily="34" charset="-122"/>
              </a:rPr>
              <a:t>空腹胰岛素</a:t>
            </a:r>
            <a:r>
              <a:rPr lang="zh-CN" altLang="en-US" sz="1400" b="0" kern="0" dirty="0" smtClean="0">
                <a:solidFill>
                  <a:srgbClr val="0070C0"/>
                </a:solidFill>
                <a:latin typeface="微软雅黑" panose="020B0503020204020204" pitchFamily="34" charset="-122"/>
                <a:ea typeface="微软雅黑" panose="020B0503020204020204" pitchFamily="34" charset="-122"/>
              </a:rPr>
              <a:t>（</a:t>
            </a:r>
            <a:r>
              <a:rPr lang="en-US" altLang="zh-CN" sz="1400" b="0" kern="0" dirty="0" err="1" smtClean="0">
                <a:solidFill>
                  <a:srgbClr val="0070C0"/>
                </a:solidFill>
                <a:latin typeface="微软雅黑" panose="020B0503020204020204" pitchFamily="34" charset="-122"/>
                <a:ea typeface="微软雅黑" panose="020B0503020204020204" pitchFamily="34" charset="-122"/>
              </a:rPr>
              <a:t>μU</a:t>
            </a:r>
            <a:r>
              <a:rPr lang="en-US" altLang="zh-CN" sz="1400" b="0" kern="0" dirty="0" smtClean="0">
                <a:solidFill>
                  <a:srgbClr val="0070C0"/>
                </a:solidFill>
                <a:latin typeface="微软雅黑" panose="020B0503020204020204" pitchFamily="34" charset="-122"/>
                <a:ea typeface="微软雅黑" panose="020B0503020204020204" pitchFamily="34" charset="-122"/>
              </a:rPr>
              <a:t>/mL</a:t>
            </a:r>
            <a:r>
              <a:rPr lang="zh-CN" altLang="en-US" sz="1400" b="0" kern="0" dirty="0" smtClean="0">
                <a:solidFill>
                  <a:srgbClr val="0070C0"/>
                </a:solidFill>
                <a:latin typeface="微软雅黑" panose="020B0503020204020204" pitchFamily="34" charset="-122"/>
                <a:ea typeface="微软雅黑" panose="020B0503020204020204" pitchFamily="34" charset="-122"/>
              </a:rPr>
              <a:t>）</a:t>
            </a:r>
            <a:endParaRPr lang="en-US" altLang="zh-CN" sz="1400" b="0" kern="0" dirty="0">
              <a:solidFill>
                <a:srgbClr val="0070C0"/>
              </a:solidFill>
              <a:latin typeface="微软雅黑" panose="020B0503020204020204" pitchFamily="34" charset="-122"/>
              <a:ea typeface="微软雅黑" panose="020B0503020204020204" pitchFamily="34" charset="-122"/>
            </a:endParaRPr>
          </a:p>
        </p:txBody>
      </p:sp>
      <p:sp>
        <p:nvSpPr>
          <p:cNvPr id="15" name="内容占位符 2"/>
          <p:cNvSpPr txBox="1">
            <a:spLocks/>
          </p:cNvSpPr>
          <p:nvPr/>
        </p:nvSpPr>
        <p:spPr bwMode="gray">
          <a:xfrm>
            <a:off x="7565457" y="3609196"/>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solidFill>
                  <a:srgbClr val="0070C0"/>
                </a:solidFill>
                <a:latin typeface="微软雅黑" panose="020B0503020204020204" pitchFamily="34" charset="-122"/>
                <a:ea typeface="微软雅黑" panose="020B0503020204020204" pitchFamily="34" charset="-122"/>
              </a:rPr>
              <a:t>*</a:t>
            </a:r>
            <a:r>
              <a:rPr lang="en-US" altLang="zh-CN" sz="1400" b="0" kern="0" baseline="30000" dirty="0" smtClean="0">
                <a:solidFill>
                  <a:srgbClr val="0070C0"/>
                </a:solidFill>
                <a:latin typeface="微软雅黑" panose="020B0503020204020204" pitchFamily="34" charset="-122"/>
                <a:ea typeface="微软雅黑" panose="020B0503020204020204" pitchFamily="34" charset="-122"/>
              </a:rPr>
              <a:t>#</a:t>
            </a:r>
            <a:endParaRPr lang="en-US" altLang="zh-CN" sz="1400" b="0" kern="0" baseline="30000" dirty="0">
              <a:solidFill>
                <a:srgbClr val="0070C0"/>
              </a:solidFill>
              <a:latin typeface="微软雅黑" panose="020B0503020204020204" pitchFamily="34" charset="-122"/>
              <a:ea typeface="微软雅黑" panose="020B0503020204020204" pitchFamily="34" charset="-122"/>
            </a:endParaRPr>
          </a:p>
        </p:txBody>
      </p:sp>
      <p:sp>
        <p:nvSpPr>
          <p:cNvPr id="17" name="内容占位符 2"/>
          <p:cNvSpPr txBox="1">
            <a:spLocks/>
          </p:cNvSpPr>
          <p:nvPr/>
        </p:nvSpPr>
        <p:spPr bwMode="gray">
          <a:xfrm>
            <a:off x="2644997" y="1608131"/>
            <a:ext cx="4318303" cy="54047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spcAft>
                <a:spcPts val="0"/>
              </a:spcAft>
              <a:buNone/>
            </a:pPr>
            <a:r>
              <a:rPr lang="zh-CN" altLang="en-US" sz="1400" kern="0" dirty="0" smtClean="0">
                <a:solidFill>
                  <a:srgbClr val="0070C0"/>
                </a:solidFill>
                <a:latin typeface="微软雅黑" panose="020B0503020204020204" pitchFamily="34" charset="-122"/>
                <a:ea typeface="微软雅黑" panose="020B0503020204020204" pitchFamily="34" charset="-122"/>
              </a:rPr>
              <a:t>*与治疗前相比</a:t>
            </a:r>
            <a:r>
              <a:rPr lang="en-US" altLang="zh-CN" sz="1400" kern="0" dirty="0" smtClean="0">
                <a:solidFill>
                  <a:srgbClr val="0070C0"/>
                </a:solidFill>
                <a:latin typeface="微软雅黑" panose="020B0503020204020204" pitchFamily="34" charset="-122"/>
                <a:ea typeface="微软雅黑" panose="020B0503020204020204" pitchFamily="34" charset="-122"/>
              </a:rPr>
              <a:t>P&lt;0.05  </a:t>
            </a:r>
            <a:r>
              <a:rPr lang="en-US" altLang="zh-CN" sz="1400" kern="0" baseline="30000" dirty="0" smtClean="0">
                <a:solidFill>
                  <a:srgbClr val="0070C0"/>
                </a:solidFill>
                <a:latin typeface="微软雅黑" panose="020B0503020204020204" pitchFamily="34" charset="-122"/>
                <a:ea typeface="微软雅黑" panose="020B0503020204020204" pitchFamily="34" charset="-122"/>
              </a:rPr>
              <a:t>#</a:t>
            </a:r>
            <a:r>
              <a:rPr lang="zh-CN" altLang="en-US" sz="1400" kern="0" dirty="0" smtClean="0">
                <a:solidFill>
                  <a:srgbClr val="0070C0"/>
                </a:solidFill>
                <a:latin typeface="微软雅黑" panose="020B0503020204020204" pitchFamily="34" charset="-122"/>
                <a:ea typeface="微软雅黑" panose="020B0503020204020204" pitchFamily="34" charset="-122"/>
              </a:rPr>
              <a:t>与对照组相比</a:t>
            </a:r>
            <a:r>
              <a:rPr lang="en-US" altLang="zh-CN" sz="1400" kern="0" dirty="0" smtClean="0">
                <a:solidFill>
                  <a:srgbClr val="0070C0"/>
                </a:solidFill>
                <a:latin typeface="微软雅黑" panose="020B0503020204020204" pitchFamily="34" charset="-122"/>
                <a:ea typeface="微软雅黑" panose="020B0503020204020204" pitchFamily="34" charset="-122"/>
              </a:rPr>
              <a:t>P&lt;0.05</a:t>
            </a:r>
            <a:endParaRPr lang="en-US" altLang="zh-CN" sz="1400" kern="0" dirty="0">
              <a:solidFill>
                <a:srgbClr val="0070C0"/>
              </a:solidFill>
              <a:latin typeface="微软雅黑" panose="020B0503020204020204" pitchFamily="34" charset="-122"/>
              <a:ea typeface="微软雅黑" panose="020B0503020204020204" pitchFamily="34" charset="-122"/>
            </a:endParaRPr>
          </a:p>
        </p:txBody>
      </p:sp>
      <p:sp>
        <p:nvSpPr>
          <p:cNvPr id="18" name="矩形 17"/>
          <p:cNvSpPr/>
          <p:nvPr/>
        </p:nvSpPr>
        <p:spPr>
          <a:xfrm>
            <a:off x="344920" y="6608385"/>
            <a:ext cx="2294218" cy="230832"/>
          </a:xfrm>
          <a:prstGeom prst="rect">
            <a:avLst/>
          </a:prstGeom>
        </p:spPr>
        <p:txBody>
          <a:bodyPr wrap="none">
            <a:spAutoFit/>
          </a:bodyPr>
          <a:lstStyle/>
          <a:p>
            <a:r>
              <a:rPr lang="zh-CN" altLang="en-US" sz="900" dirty="0">
                <a:solidFill>
                  <a:schemeClr val="tx2"/>
                </a:solidFill>
                <a:latin typeface="微软雅黑" panose="020B0503020204020204" pitchFamily="34" charset="-122"/>
                <a:ea typeface="微软雅黑" panose="020B0503020204020204" pitchFamily="34" charset="-122"/>
              </a:rPr>
              <a:t>李湘</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a:solidFill>
                  <a:schemeClr val="tx2"/>
                </a:solidFill>
                <a:latin typeface="微软雅黑" panose="020B0503020204020204" pitchFamily="34" charset="-122"/>
                <a:ea typeface="微软雅黑" panose="020B0503020204020204" pitchFamily="34" charset="-122"/>
              </a:rPr>
              <a:t>中国现代</a:t>
            </a:r>
            <a:r>
              <a:rPr lang="zh-CN" altLang="en-US" sz="900" dirty="0" smtClean="0">
                <a:solidFill>
                  <a:schemeClr val="tx2"/>
                </a:solidFill>
                <a:latin typeface="微软雅黑" panose="020B0503020204020204" pitchFamily="34" charset="-122"/>
                <a:ea typeface="微软雅黑" panose="020B0503020204020204" pitchFamily="34" charset="-122"/>
              </a:rPr>
              <a:t>医生</a:t>
            </a:r>
            <a:r>
              <a:rPr lang="en-US" altLang="zh-CN" sz="900" dirty="0" smtClean="0">
                <a:solidFill>
                  <a:schemeClr val="tx2"/>
                </a:solidFill>
                <a:latin typeface="微软雅黑" panose="020B0503020204020204" pitchFamily="34" charset="-122"/>
                <a:ea typeface="微软雅黑" panose="020B0503020204020204" pitchFamily="34" charset="-122"/>
              </a:rPr>
              <a:t>.2014;52(34):52-55</a:t>
            </a:r>
          </a:p>
        </p:txBody>
      </p:sp>
      <p:sp>
        <p:nvSpPr>
          <p:cNvPr id="24" name="内容占位符 2"/>
          <p:cNvSpPr txBox="1">
            <a:spLocks/>
          </p:cNvSpPr>
          <p:nvPr/>
        </p:nvSpPr>
        <p:spPr bwMode="gray">
          <a:xfrm>
            <a:off x="3556844" y="3017308"/>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solidFill>
                  <a:srgbClr val="0070C0"/>
                </a:solidFill>
                <a:latin typeface="微软雅黑" panose="020B0503020204020204" pitchFamily="34" charset="-122"/>
                <a:ea typeface="微软雅黑" panose="020B0503020204020204" pitchFamily="34" charset="-122"/>
              </a:rPr>
              <a:t>*</a:t>
            </a:r>
            <a:endParaRPr lang="en-US" altLang="zh-CN" sz="1400" b="0" kern="0" dirty="0">
              <a:solidFill>
                <a:srgbClr val="0070C0"/>
              </a:solidFill>
              <a:latin typeface="微软雅黑" panose="020B0503020204020204" pitchFamily="34" charset="-122"/>
              <a:ea typeface="微软雅黑" panose="020B0503020204020204" pitchFamily="34" charset="-122"/>
            </a:endParaRPr>
          </a:p>
        </p:txBody>
      </p:sp>
      <p:sp>
        <p:nvSpPr>
          <p:cNvPr id="22" name="内容占位符 2"/>
          <p:cNvSpPr txBox="1">
            <a:spLocks/>
          </p:cNvSpPr>
          <p:nvPr/>
        </p:nvSpPr>
        <p:spPr bwMode="gray">
          <a:xfrm rot="16200000">
            <a:off x="4258741" y="3205214"/>
            <a:ext cx="1198227" cy="41834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en-US" altLang="zh-CN" sz="1400" b="0" kern="0" dirty="0">
                <a:solidFill>
                  <a:srgbClr val="0070C0"/>
                </a:solidFill>
                <a:latin typeface="微软雅黑" panose="020B0503020204020204" pitchFamily="34" charset="-122"/>
                <a:ea typeface="微软雅黑" panose="020B0503020204020204" pitchFamily="34" charset="-122"/>
              </a:rPr>
              <a:t>HOMA-IR</a:t>
            </a:r>
          </a:p>
        </p:txBody>
      </p:sp>
    </p:spTree>
    <p:extLst>
      <p:ext uri="{BB962C8B-B14F-4D97-AF65-F5344CB8AC3E}">
        <p14:creationId xmlns:p14="http://schemas.microsoft.com/office/powerpoint/2010/main" val="33444332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抗炎保肝有助于改善</a:t>
            </a:r>
            <a:r>
              <a:rPr lang="en-US" altLang="zh-CN" dirty="0" smtClean="0">
                <a:solidFill>
                  <a:srgbClr val="FF0000"/>
                </a:solidFill>
              </a:rPr>
              <a:t>T2DM</a:t>
            </a:r>
            <a:r>
              <a:rPr lang="zh-CN" altLang="en-US" dirty="0" smtClean="0">
                <a:solidFill>
                  <a:srgbClr val="FF0000"/>
                </a:solidFill>
              </a:rPr>
              <a:t>的血糖控制</a:t>
            </a:r>
            <a:endParaRPr lang="zh-CN" altLang="en-US" dirty="0">
              <a:solidFill>
                <a:srgbClr val="FF0000"/>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32</a:t>
            </a:fld>
            <a:endParaRPr lang="zh-CN" altLang="en-US"/>
          </a:p>
        </p:txBody>
      </p:sp>
      <p:sp>
        <p:nvSpPr>
          <p:cNvPr id="6" name="矩形 5"/>
          <p:cNvSpPr/>
          <p:nvPr/>
        </p:nvSpPr>
        <p:spPr>
          <a:xfrm>
            <a:off x="595653" y="5643950"/>
            <a:ext cx="7952694" cy="523220"/>
          </a:xfrm>
          <a:prstGeom prst="rect">
            <a:avLst/>
          </a:prstGeom>
        </p:spPr>
        <p:txBody>
          <a:bodyPr wrap="square">
            <a:spAutoFit/>
          </a:bodyPr>
          <a:lstStyle/>
          <a:p>
            <a:r>
              <a:rPr lang="zh-CN" altLang="en-US" sz="1400" dirty="0" smtClean="0">
                <a:solidFill>
                  <a:srgbClr val="0070C0"/>
                </a:solidFill>
                <a:latin typeface="微软雅黑" panose="020B0503020204020204" pitchFamily="34" charset="-122"/>
                <a:ea typeface="微软雅黑" panose="020B0503020204020204" pitchFamily="34" charset="-122"/>
              </a:rPr>
              <a:t>对照组</a:t>
            </a:r>
            <a:r>
              <a:rPr lang="en-US" altLang="zh-CN" sz="1400" dirty="0" smtClean="0">
                <a:solidFill>
                  <a:srgbClr val="0070C0"/>
                </a:solidFill>
                <a:latin typeface="微软雅黑" panose="020B0503020204020204" pitchFamily="34" charset="-122"/>
                <a:ea typeface="微软雅黑" panose="020B0503020204020204" pitchFamily="34" charset="-122"/>
              </a:rPr>
              <a:t>30</a:t>
            </a:r>
            <a:r>
              <a:rPr lang="zh-CN" altLang="en-US" sz="1400" dirty="0" smtClean="0">
                <a:solidFill>
                  <a:srgbClr val="0070C0"/>
                </a:solidFill>
                <a:latin typeface="微软雅黑" panose="020B0503020204020204" pitchFamily="34" charset="-122"/>
                <a:ea typeface="微软雅黑" panose="020B0503020204020204" pitchFamily="34" charset="-122"/>
              </a:rPr>
              <a:t>例</a:t>
            </a:r>
            <a:r>
              <a:rPr lang="en-US" altLang="zh-CN" sz="1400" dirty="0">
                <a:solidFill>
                  <a:srgbClr val="0070C0"/>
                </a:solidFill>
                <a:latin typeface="微软雅黑" panose="020B0503020204020204" pitchFamily="34" charset="-122"/>
                <a:ea typeface="微软雅黑" panose="020B0503020204020204" pitchFamily="34" charset="-122"/>
              </a:rPr>
              <a:t>T2DM</a:t>
            </a:r>
            <a:r>
              <a:rPr lang="zh-CN" altLang="en-US" sz="1400" dirty="0">
                <a:solidFill>
                  <a:srgbClr val="0070C0"/>
                </a:solidFill>
                <a:latin typeface="微软雅黑" panose="020B0503020204020204" pitchFamily="34" charset="-122"/>
                <a:ea typeface="微软雅黑" panose="020B0503020204020204" pitchFamily="34" charset="-122"/>
              </a:rPr>
              <a:t>合并</a:t>
            </a:r>
            <a:r>
              <a:rPr lang="en-US" altLang="zh-CN" sz="1400" dirty="0">
                <a:solidFill>
                  <a:srgbClr val="0070C0"/>
                </a:solidFill>
                <a:latin typeface="微软雅黑" panose="020B0503020204020204" pitchFamily="34" charset="-122"/>
                <a:ea typeface="微软雅黑" panose="020B0503020204020204" pitchFamily="34" charset="-122"/>
              </a:rPr>
              <a:t>NAFLD</a:t>
            </a:r>
            <a:r>
              <a:rPr lang="zh-CN" altLang="en-US" sz="1400" dirty="0">
                <a:solidFill>
                  <a:srgbClr val="0070C0"/>
                </a:solidFill>
                <a:latin typeface="微软雅黑" panose="020B0503020204020204" pitchFamily="34" charset="-122"/>
                <a:ea typeface="微软雅黑" panose="020B0503020204020204" pitchFamily="34" charset="-122"/>
              </a:rPr>
              <a:t>患者</a:t>
            </a:r>
            <a:r>
              <a:rPr lang="zh-CN" altLang="en-US" sz="1400" dirty="0" smtClean="0">
                <a:solidFill>
                  <a:srgbClr val="0070C0"/>
                </a:solidFill>
                <a:latin typeface="微软雅黑" panose="020B0503020204020204" pitchFamily="34" charset="-122"/>
                <a:ea typeface="微软雅黑" panose="020B0503020204020204" pitchFamily="34" charset="-122"/>
              </a:rPr>
              <a:t>常规</a:t>
            </a:r>
            <a:r>
              <a:rPr lang="zh-CN" altLang="en-US" sz="1400" dirty="0">
                <a:solidFill>
                  <a:srgbClr val="0070C0"/>
                </a:solidFill>
                <a:latin typeface="微软雅黑" panose="020B0503020204020204" pitchFamily="34" charset="-122"/>
                <a:ea typeface="微软雅黑" panose="020B0503020204020204" pitchFamily="34" charset="-122"/>
              </a:rPr>
              <a:t>给予降糖</a:t>
            </a:r>
            <a:r>
              <a:rPr lang="zh-CN" altLang="en-US" sz="1400" dirty="0" smtClean="0">
                <a:solidFill>
                  <a:srgbClr val="0070C0"/>
                </a:solidFill>
                <a:latin typeface="微软雅黑" panose="020B0503020204020204" pitchFamily="34" charset="-122"/>
                <a:ea typeface="微软雅黑" panose="020B0503020204020204" pitchFamily="34" charset="-122"/>
              </a:rPr>
              <a:t>、降压、</a:t>
            </a:r>
            <a:r>
              <a:rPr lang="zh-CN" altLang="en-US" sz="1400" dirty="0">
                <a:solidFill>
                  <a:srgbClr val="0070C0"/>
                </a:solidFill>
                <a:latin typeface="微软雅黑" panose="020B0503020204020204" pitchFamily="34" charset="-122"/>
                <a:ea typeface="微软雅黑" panose="020B0503020204020204" pitchFamily="34" charset="-122"/>
              </a:rPr>
              <a:t>调脂、</a:t>
            </a:r>
            <a:r>
              <a:rPr lang="zh-CN" altLang="en-US" sz="1400" dirty="0" smtClean="0">
                <a:solidFill>
                  <a:srgbClr val="0070C0"/>
                </a:solidFill>
                <a:latin typeface="微软雅黑" panose="020B0503020204020204" pitchFamily="34" charset="-122"/>
                <a:ea typeface="微软雅黑" panose="020B0503020204020204" pitchFamily="34" charset="-122"/>
              </a:rPr>
              <a:t>改善</a:t>
            </a:r>
            <a:r>
              <a:rPr lang="zh-CN" altLang="en-US" sz="1400" dirty="0">
                <a:solidFill>
                  <a:srgbClr val="0070C0"/>
                </a:solidFill>
                <a:latin typeface="微软雅黑" panose="020B0503020204020204" pitchFamily="34" charset="-122"/>
                <a:ea typeface="微软雅黑" panose="020B0503020204020204" pitchFamily="34" charset="-122"/>
              </a:rPr>
              <a:t>微循环等</a:t>
            </a:r>
            <a:r>
              <a:rPr lang="zh-CN" altLang="en-US" sz="1400" dirty="0" smtClean="0">
                <a:solidFill>
                  <a:srgbClr val="0070C0"/>
                </a:solidFill>
                <a:latin typeface="微软雅黑" panose="020B0503020204020204" pitchFamily="34" charset="-122"/>
                <a:ea typeface="微软雅黑" panose="020B0503020204020204" pitchFamily="34" charset="-122"/>
              </a:rPr>
              <a:t>治疗，治疗组</a:t>
            </a:r>
            <a:r>
              <a:rPr lang="en-US" altLang="zh-CN" sz="1400" dirty="0" smtClean="0">
                <a:solidFill>
                  <a:srgbClr val="0070C0"/>
                </a:solidFill>
                <a:latin typeface="微软雅黑" panose="020B0503020204020204" pitchFamily="34" charset="-122"/>
                <a:ea typeface="微软雅黑" panose="020B0503020204020204" pitchFamily="34" charset="-122"/>
              </a:rPr>
              <a:t>30</a:t>
            </a:r>
            <a:r>
              <a:rPr lang="zh-CN" altLang="en-US" sz="1400" dirty="0" smtClean="0">
                <a:solidFill>
                  <a:srgbClr val="0070C0"/>
                </a:solidFill>
                <a:latin typeface="微软雅黑" panose="020B0503020204020204" pitchFamily="34" charset="-122"/>
                <a:ea typeface="微软雅黑" panose="020B0503020204020204" pitchFamily="34" charset="-122"/>
              </a:rPr>
              <a:t>例患者在</a:t>
            </a:r>
            <a:r>
              <a:rPr lang="zh-CN" altLang="en-US" sz="1400" dirty="0">
                <a:solidFill>
                  <a:srgbClr val="0070C0"/>
                </a:solidFill>
                <a:latin typeface="微软雅黑" panose="020B0503020204020204" pitchFamily="34" charset="-122"/>
                <a:ea typeface="微软雅黑" panose="020B0503020204020204" pitchFamily="34" charset="-122"/>
              </a:rPr>
              <a:t>常规组基础上加</a:t>
            </a:r>
            <a:r>
              <a:rPr lang="zh-CN" altLang="en-US" sz="1400" dirty="0" smtClean="0">
                <a:solidFill>
                  <a:srgbClr val="0070C0"/>
                </a:solidFill>
                <a:latin typeface="微软雅黑" panose="020B0503020204020204" pitchFamily="34" charset="-122"/>
                <a:ea typeface="微软雅黑" panose="020B0503020204020204" pitchFamily="34" charset="-122"/>
              </a:rPr>
              <a:t>用甘草酸制剂保肝治疗</a:t>
            </a:r>
            <a:endParaRPr lang="zh-CN" altLang="en-US" sz="1400" dirty="0">
              <a:solidFill>
                <a:srgbClr val="0070C0"/>
              </a:solidFill>
              <a:latin typeface="微软雅黑" panose="020B0503020204020204" pitchFamily="34" charset="-122"/>
              <a:ea typeface="微软雅黑" panose="020B0503020204020204" pitchFamily="34" charset="-122"/>
            </a:endParaRPr>
          </a:p>
        </p:txBody>
      </p:sp>
      <p:graphicFrame>
        <p:nvGraphicFramePr>
          <p:cNvPr id="11" name="图表 10"/>
          <p:cNvGraphicFramePr/>
          <p:nvPr>
            <p:extLst>
              <p:ext uri="{D42A27DB-BD31-4B8C-83A1-F6EECF244321}">
                <p14:modId xmlns:p14="http://schemas.microsoft.com/office/powerpoint/2010/main" val="1163721644"/>
              </p:ext>
            </p:extLst>
          </p:nvPr>
        </p:nvGraphicFramePr>
        <p:xfrm>
          <a:off x="1134042" y="1700247"/>
          <a:ext cx="6713640" cy="3384937"/>
        </p:xfrm>
        <a:graphic>
          <a:graphicData uri="http://schemas.openxmlformats.org/drawingml/2006/chart">
            <c:chart xmlns:c="http://schemas.openxmlformats.org/drawingml/2006/chart" xmlns:r="http://schemas.openxmlformats.org/officeDocument/2006/relationships" r:id="rId2"/>
          </a:graphicData>
        </a:graphic>
      </p:graphicFrame>
      <p:sp>
        <p:nvSpPr>
          <p:cNvPr id="12" name="内容占位符 2"/>
          <p:cNvSpPr txBox="1">
            <a:spLocks/>
          </p:cNvSpPr>
          <p:nvPr/>
        </p:nvSpPr>
        <p:spPr bwMode="gray">
          <a:xfrm rot="16200000">
            <a:off x="257388" y="2861712"/>
            <a:ext cx="1367780"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en-US" altLang="zh-CN" sz="1800" kern="0" dirty="0" err="1" smtClean="0">
                <a:solidFill>
                  <a:srgbClr val="0070C0"/>
                </a:solidFill>
                <a:latin typeface="Arial" panose="020B0604020202020204" pitchFamily="34" charset="0"/>
                <a:cs typeface="Arial" panose="020B0604020202020204" pitchFamily="34" charset="0"/>
              </a:rPr>
              <a:t>mmol</a:t>
            </a:r>
            <a:r>
              <a:rPr lang="en-US" altLang="zh-CN" sz="1800" kern="0" dirty="0" smtClean="0">
                <a:solidFill>
                  <a:srgbClr val="0070C0"/>
                </a:solidFill>
                <a:latin typeface="Arial" panose="020B0604020202020204" pitchFamily="34" charset="0"/>
                <a:cs typeface="Arial" panose="020B0604020202020204" pitchFamily="34" charset="0"/>
              </a:rPr>
              <a:t>/L</a:t>
            </a:r>
            <a:endParaRPr lang="en-US" altLang="zh-CN" sz="1800" kern="0" dirty="0">
              <a:solidFill>
                <a:srgbClr val="0070C0"/>
              </a:solidFill>
              <a:latin typeface="Arial" panose="020B0604020202020204" pitchFamily="34" charset="0"/>
              <a:cs typeface="Arial" panose="020B0604020202020204" pitchFamily="34" charset="0"/>
            </a:endParaRPr>
          </a:p>
        </p:txBody>
      </p:sp>
      <p:sp>
        <p:nvSpPr>
          <p:cNvPr id="13" name="内容占位符 2"/>
          <p:cNvSpPr txBox="1">
            <a:spLocks/>
          </p:cNvSpPr>
          <p:nvPr/>
        </p:nvSpPr>
        <p:spPr bwMode="gray">
          <a:xfrm>
            <a:off x="2627784" y="5146471"/>
            <a:ext cx="1367780"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600" kern="0" dirty="0">
                <a:solidFill>
                  <a:srgbClr val="0070C0"/>
                </a:solidFill>
                <a:latin typeface="微软雅黑" panose="020B0503020204020204" pitchFamily="34" charset="-122"/>
                <a:ea typeface="微软雅黑" panose="020B0503020204020204" pitchFamily="34" charset="-122"/>
              </a:rPr>
              <a:t>空腹血糖</a:t>
            </a:r>
            <a:endParaRPr lang="en-US" altLang="zh-CN" sz="1600" kern="0" dirty="0">
              <a:solidFill>
                <a:srgbClr val="0070C0"/>
              </a:solidFill>
              <a:latin typeface="微软雅黑" panose="020B0503020204020204" pitchFamily="34" charset="-122"/>
              <a:ea typeface="微软雅黑" panose="020B0503020204020204" pitchFamily="34" charset="-122"/>
            </a:endParaRPr>
          </a:p>
        </p:txBody>
      </p:sp>
      <p:sp>
        <p:nvSpPr>
          <p:cNvPr id="14" name="内容占位符 2"/>
          <p:cNvSpPr txBox="1">
            <a:spLocks/>
          </p:cNvSpPr>
          <p:nvPr/>
        </p:nvSpPr>
        <p:spPr bwMode="gray">
          <a:xfrm>
            <a:off x="5567906" y="5111285"/>
            <a:ext cx="1584176" cy="4361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600" kern="0" dirty="0" smtClean="0">
                <a:solidFill>
                  <a:srgbClr val="0070C0"/>
                </a:solidFill>
                <a:latin typeface="微软雅黑" panose="020B0503020204020204" pitchFamily="34" charset="-122"/>
                <a:ea typeface="微软雅黑" panose="020B0503020204020204" pitchFamily="34" charset="-122"/>
              </a:rPr>
              <a:t>餐后</a:t>
            </a:r>
            <a:r>
              <a:rPr lang="en-US" altLang="zh-CN" sz="1600" kern="0" dirty="0" smtClean="0">
                <a:solidFill>
                  <a:srgbClr val="0070C0"/>
                </a:solidFill>
                <a:latin typeface="微软雅黑" panose="020B0503020204020204" pitchFamily="34" charset="-122"/>
                <a:ea typeface="微软雅黑" panose="020B0503020204020204" pitchFamily="34" charset="-122"/>
              </a:rPr>
              <a:t>2</a:t>
            </a:r>
            <a:r>
              <a:rPr lang="zh-CN" altLang="en-US" sz="1600" kern="0" dirty="0" smtClean="0">
                <a:solidFill>
                  <a:srgbClr val="0070C0"/>
                </a:solidFill>
                <a:latin typeface="微软雅黑" panose="020B0503020204020204" pitchFamily="34" charset="-122"/>
                <a:ea typeface="微软雅黑" panose="020B0503020204020204" pitchFamily="34" charset="-122"/>
              </a:rPr>
              <a:t>小时血糖</a:t>
            </a:r>
            <a:endParaRPr lang="en-US" altLang="zh-CN" sz="1600" kern="0" dirty="0">
              <a:solidFill>
                <a:srgbClr val="0070C0"/>
              </a:solidFill>
              <a:latin typeface="微软雅黑" panose="020B0503020204020204" pitchFamily="34" charset="-122"/>
              <a:ea typeface="微软雅黑" panose="020B0503020204020204" pitchFamily="34" charset="-122"/>
            </a:endParaRPr>
          </a:p>
        </p:txBody>
      </p:sp>
      <p:sp>
        <p:nvSpPr>
          <p:cNvPr id="15" name="内容占位符 2"/>
          <p:cNvSpPr txBox="1">
            <a:spLocks/>
          </p:cNvSpPr>
          <p:nvPr/>
        </p:nvSpPr>
        <p:spPr bwMode="gray">
          <a:xfrm>
            <a:off x="4157799" y="3190944"/>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t>*</a:t>
            </a:r>
            <a:endParaRPr lang="en-US" altLang="zh-CN" sz="1400" b="0" kern="0" dirty="0"/>
          </a:p>
        </p:txBody>
      </p:sp>
      <p:sp>
        <p:nvSpPr>
          <p:cNvPr id="16" name="内容占位符 2"/>
          <p:cNvSpPr txBox="1">
            <a:spLocks/>
          </p:cNvSpPr>
          <p:nvPr/>
        </p:nvSpPr>
        <p:spPr bwMode="gray">
          <a:xfrm>
            <a:off x="7259166" y="2776516"/>
            <a:ext cx="337170" cy="21809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t>*</a:t>
            </a:r>
            <a:endParaRPr lang="en-US" altLang="zh-CN" sz="1400" b="0" kern="0" dirty="0"/>
          </a:p>
        </p:txBody>
      </p:sp>
      <p:sp>
        <p:nvSpPr>
          <p:cNvPr id="17" name="内容占位符 2"/>
          <p:cNvSpPr txBox="1">
            <a:spLocks/>
          </p:cNvSpPr>
          <p:nvPr/>
        </p:nvSpPr>
        <p:spPr bwMode="gray">
          <a:xfrm>
            <a:off x="5436096" y="1349410"/>
            <a:ext cx="2788860" cy="2983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spcBef>
                <a:spcPts val="0"/>
              </a:spcBef>
              <a:spcAft>
                <a:spcPts val="0"/>
              </a:spcAft>
              <a:buNone/>
            </a:pPr>
            <a:r>
              <a:rPr lang="zh-CN" altLang="en-US" sz="1400" kern="0" dirty="0" smtClean="0">
                <a:solidFill>
                  <a:srgbClr val="0070C0"/>
                </a:solidFill>
                <a:latin typeface="Arial" panose="020B0604020202020204" pitchFamily="34" charset="0"/>
                <a:cs typeface="Arial" panose="020B0604020202020204" pitchFamily="34" charset="0"/>
              </a:rPr>
              <a:t>*与治疗前相比</a:t>
            </a:r>
            <a:r>
              <a:rPr lang="en-US" altLang="zh-CN" sz="1400" kern="0" dirty="0" smtClean="0">
                <a:solidFill>
                  <a:srgbClr val="0070C0"/>
                </a:solidFill>
                <a:latin typeface="Arial" panose="020B0604020202020204" pitchFamily="34" charset="0"/>
                <a:cs typeface="Arial" panose="020B0604020202020204" pitchFamily="34" charset="0"/>
              </a:rPr>
              <a:t>P&lt;0.05</a:t>
            </a:r>
          </a:p>
        </p:txBody>
      </p:sp>
      <p:sp>
        <p:nvSpPr>
          <p:cNvPr id="18" name="矩形 17"/>
          <p:cNvSpPr/>
          <p:nvPr/>
        </p:nvSpPr>
        <p:spPr>
          <a:xfrm>
            <a:off x="344920" y="6608385"/>
            <a:ext cx="2409634" cy="230832"/>
          </a:xfrm>
          <a:prstGeom prst="rect">
            <a:avLst/>
          </a:prstGeom>
        </p:spPr>
        <p:txBody>
          <a:bodyPr wrap="none">
            <a:spAutoFit/>
          </a:bodyPr>
          <a:lstStyle/>
          <a:p>
            <a:r>
              <a:rPr lang="zh-CN" altLang="en-US" sz="900" dirty="0" smtClean="0">
                <a:solidFill>
                  <a:schemeClr val="tx2"/>
                </a:solidFill>
                <a:latin typeface="微软雅黑" panose="020B0503020204020204" pitchFamily="34" charset="-122"/>
                <a:ea typeface="微软雅黑" panose="020B0503020204020204" pitchFamily="34" charset="-122"/>
              </a:rPr>
              <a:t>李旭芳</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中国医药指南</a:t>
            </a:r>
            <a:r>
              <a:rPr lang="en-US" altLang="zh-CN" sz="900" dirty="0" smtClean="0">
                <a:solidFill>
                  <a:schemeClr val="tx2"/>
                </a:solidFill>
                <a:latin typeface="微软雅黑" panose="020B0503020204020204" pitchFamily="34" charset="-122"/>
                <a:ea typeface="微软雅黑" panose="020B0503020204020204" pitchFamily="34" charset="-122"/>
              </a:rPr>
              <a:t>.2012.10(26):90-91</a:t>
            </a:r>
          </a:p>
        </p:txBody>
      </p:sp>
      <p:cxnSp>
        <p:nvCxnSpPr>
          <p:cNvPr id="5" name="直接连接符 4"/>
          <p:cNvCxnSpPr/>
          <p:nvPr/>
        </p:nvCxnSpPr>
        <p:spPr bwMode="auto">
          <a:xfrm flipV="1">
            <a:off x="4139952" y="2395918"/>
            <a:ext cx="0" cy="81705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 name="直接连接符 18"/>
          <p:cNvCxnSpPr/>
          <p:nvPr/>
        </p:nvCxnSpPr>
        <p:spPr bwMode="auto">
          <a:xfrm flipV="1">
            <a:off x="2555776" y="2379596"/>
            <a:ext cx="0" cy="81705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 name="直接连接符 19"/>
          <p:cNvCxnSpPr/>
          <p:nvPr/>
        </p:nvCxnSpPr>
        <p:spPr bwMode="auto">
          <a:xfrm flipH="1" flipV="1">
            <a:off x="2555776" y="2393577"/>
            <a:ext cx="15840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3" name="矩形 22"/>
          <p:cNvSpPr/>
          <p:nvPr/>
        </p:nvSpPr>
        <p:spPr>
          <a:xfrm>
            <a:off x="2822896" y="2089461"/>
            <a:ext cx="840295" cy="338554"/>
          </a:xfrm>
          <a:prstGeom prst="rect">
            <a:avLst/>
          </a:prstGeom>
        </p:spPr>
        <p:txBody>
          <a:bodyPr wrap="none">
            <a:spAutoFit/>
          </a:bodyPr>
          <a:lstStyle/>
          <a:p>
            <a:r>
              <a:rPr lang="en-US" altLang="zh-CN" sz="1600" b="1" dirty="0">
                <a:solidFill>
                  <a:srgbClr val="0070C0"/>
                </a:solidFill>
                <a:latin typeface="Arial" panose="020B0604020202020204" pitchFamily="34" charset="0"/>
                <a:cs typeface="Arial" panose="020B0604020202020204" pitchFamily="34" charset="0"/>
              </a:rPr>
              <a:t>P&lt;0.05</a:t>
            </a:r>
          </a:p>
        </p:txBody>
      </p:sp>
      <p:sp>
        <p:nvSpPr>
          <p:cNvPr id="24" name="内容占位符 2"/>
          <p:cNvSpPr txBox="1">
            <a:spLocks/>
          </p:cNvSpPr>
          <p:nvPr/>
        </p:nvSpPr>
        <p:spPr bwMode="gray">
          <a:xfrm>
            <a:off x="2648598" y="3086908"/>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t>*</a:t>
            </a:r>
            <a:endParaRPr lang="en-US" altLang="zh-CN" sz="1400" b="0" kern="0" dirty="0"/>
          </a:p>
        </p:txBody>
      </p:sp>
      <p:sp>
        <p:nvSpPr>
          <p:cNvPr id="25" name="内容占位符 2"/>
          <p:cNvSpPr txBox="1">
            <a:spLocks/>
          </p:cNvSpPr>
          <p:nvPr/>
        </p:nvSpPr>
        <p:spPr bwMode="gray">
          <a:xfrm>
            <a:off x="5678074" y="2713280"/>
            <a:ext cx="691457" cy="34456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None/>
            </a:pPr>
            <a:r>
              <a:rPr lang="zh-CN" altLang="en-US" sz="1400" b="0" kern="0" dirty="0" smtClean="0"/>
              <a:t>*</a:t>
            </a:r>
            <a:endParaRPr lang="en-US" altLang="zh-CN" sz="1400" b="0" kern="0" dirty="0"/>
          </a:p>
        </p:txBody>
      </p:sp>
    </p:spTree>
    <p:extLst>
      <p:ext uri="{BB962C8B-B14F-4D97-AF65-F5344CB8AC3E}">
        <p14:creationId xmlns:p14="http://schemas.microsoft.com/office/powerpoint/2010/main" val="404499457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临床可应用的抗炎保肝药物种类繁多</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33</a:t>
            </a:fld>
            <a:endParaRPr lang="zh-CN" altLang="en-US"/>
          </a:p>
        </p:txBody>
      </p:sp>
      <p:sp>
        <p:nvSpPr>
          <p:cNvPr id="5" name="矩形 4"/>
          <p:cNvSpPr/>
          <p:nvPr/>
        </p:nvSpPr>
        <p:spPr>
          <a:xfrm>
            <a:off x="344920" y="6386657"/>
            <a:ext cx="5662127" cy="230832"/>
          </a:xfrm>
          <a:prstGeom prst="rect">
            <a:avLst/>
          </a:prstGeom>
        </p:spPr>
        <p:txBody>
          <a:bodyPr wrap="none">
            <a:spAutoFit/>
          </a:bodyPr>
          <a:lstStyle/>
          <a:p>
            <a:r>
              <a:rPr lang="zh-CN" altLang="en-US" sz="900" dirty="0">
                <a:solidFill>
                  <a:schemeClr val="tx2"/>
                </a:solidFill>
                <a:latin typeface="微软雅黑" panose="020B0503020204020204" pitchFamily="34" charset="-122"/>
                <a:ea typeface="微软雅黑" panose="020B0503020204020204" pitchFamily="34" charset="-122"/>
              </a:rPr>
              <a:t>中华医学会感染病学分会，肝脏炎症及其防治专家共识专家</a:t>
            </a:r>
            <a:r>
              <a:rPr lang="zh-CN" altLang="en-US" sz="900" dirty="0" smtClean="0">
                <a:solidFill>
                  <a:schemeClr val="tx2"/>
                </a:solidFill>
                <a:latin typeface="微软雅黑" panose="020B0503020204020204" pitchFamily="34" charset="-122"/>
                <a:ea typeface="微软雅黑" panose="020B0503020204020204" pitchFamily="34" charset="-122"/>
              </a:rPr>
              <a:t>委员会</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中国</a:t>
            </a:r>
            <a:r>
              <a:rPr lang="zh-CN" altLang="en-US" sz="900" dirty="0">
                <a:solidFill>
                  <a:schemeClr val="tx2"/>
                </a:solidFill>
                <a:latin typeface="微软雅黑" panose="020B0503020204020204" pitchFamily="34" charset="-122"/>
                <a:ea typeface="微软雅黑" panose="020B0503020204020204" pitchFamily="34" charset="-122"/>
              </a:rPr>
              <a:t>实用内科</a:t>
            </a:r>
            <a:r>
              <a:rPr lang="zh-CN" altLang="en-US" sz="900" dirty="0" smtClean="0">
                <a:solidFill>
                  <a:schemeClr val="tx2"/>
                </a:solidFill>
                <a:latin typeface="微软雅黑" panose="020B0503020204020204" pitchFamily="34" charset="-122"/>
                <a:ea typeface="微软雅黑" panose="020B0503020204020204" pitchFamily="34" charset="-122"/>
              </a:rPr>
              <a:t>杂志</a:t>
            </a:r>
            <a:r>
              <a:rPr lang="en-US" altLang="zh-CN" sz="900" dirty="0" smtClean="0">
                <a:solidFill>
                  <a:schemeClr val="tx2"/>
                </a:solidFill>
                <a:latin typeface="微软雅黑" panose="020B0503020204020204" pitchFamily="34" charset="-122"/>
                <a:ea typeface="微软雅黑" panose="020B0503020204020204" pitchFamily="34" charset="-122"/>
              </a:rPr>
              <a:t>.2014</a:t>
            </a:r>
            <a:r>
              <a:rPr lang="en-US" altLang="zh-CN" sz="900" dirty="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３４</a:t>
            </a:r>
            <a:r>
              <a:rPr lang="en-US" altLang="zh-CN" sz="900" dirty="0" smtClean="0">
                <a:solidFill>
                  <a:schemeClr val="tx2"/>
                </a:solidFill>
                <a:latin typeface="微软雅黑" panose="020B0503020204020204" pitchFamily="34" charset="-122"/>
                <a:ea typeface="微软雅黑" panose="020B0503020204020204" pitchFamily="34" charset="-122"/>
              </a:rPr>
              <a:t>(2):152-161</a:t>
            </a:r>
          </a:p>
        </p:txBody>
      </p:sp>
      <p:graphicFrame>
        <p:nvGraphicFramePr>
          <p:cNvPr id="9" name="内容占位符 8"/>
          <p:cNvGraphicFramePr>
            <a:graphicFrameLocks noGrp="1"/>
          </p:cNvGraphicFramePr>
          <p:nvPr>
            <p:ph idx="1"/>
            <p:extLst>
              <p:ext uri="{D42A27DB-BD31-4B8C-83A1-F6EECF244321}">
                <p14:modId xmlns:p14="http://schemas.microsoft.com/office/powerpoint/2010/main" val="2758712808"/>
              </p:ext>
            </p:extLst>
          </p:nvPr>
        </p:nvGraphicFramePr>
        <p:xfrm>
          <a:off x="428625" y="1510927"/>
          <a:ext cx="8229571" cy="4307633"/>
        </p:xfrm>
        <a:graphic>
          <a:graphicData uri="http://schemas.openxmlformats.org/drawingml/2006/table">
            <a:tbl>
              <a:tblPr firstRow="1" bandRow="1">
                <a:tableStyleId>{C083E6E3-FA7D-4D7B-A595-EF9225AFEA82}</a:tableStyleId>
              </a:tblPr>
              <a:tblGrid>
                <a:gridCol w="2415183"/>
                <a:gridCol w="2160224"/>
                <a:gridCol w="3654164"/>
              </a:tblGrid>
              <a:tr h="557238">
                <a:tc>
                  <a:txBody>
                    <a:bodyPr/>
                    <a:lstStyle/>
                    <a:p>
                      <a:pPr algn="ctr"/>
                      <a:r>
                        <a:rPr lang="zh-CN" altLang="en-US" sz="2000" dirty="0" smtClean="0">
                          <a:solidFill>
                            <a:srgbClr val="0070C0"/>
                          </a:solidFill>
                          <a:latin typeface="微软雅黑" panose="020B0503020204020204" pitchFamily="34" charset="-122"/>
                          <a:ea typeface="微软雅黑" panose="020B0503020204020204" pitchFamily="34" charset="-122"/>
                        </a:rPr>
                        <a:t>分类</a:t>
                      </a:r>
                      <a:endParaRPr lang="zh-CN" altLang="en-US" sz="20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dirty="0" smtClean="0">
                          <a:solidFill>
                            <a:srgbClr val="0070C0"/>
                          </a:solidFill>
                          <a:latin typeface="微软雅黑" panose="020B0503020204020204" pitchFamily="34" charset="-122"/>
                          <a:ea typeface="微软雅黑" panose="020B0503020204020204" pitchFamily="34" charset="-122"/>
                        </a:rPr>
                        <a:t>代表药物</a:t>
                      </a:r>
                      <a:endParaRPr lang="zh-CN" altLang="en-US" sz="20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2000" dirty="0" smtClean="0">
                          <a:solidFill>
                            <a:srgbClr val="0070C0"/>
                          </a:solidFill>
                          <a:latin typeface="微软雅黑" panose="020B0503020204020204" pitchFamily="34" charset="-122"/>
                          <a:ea typeface="微软雅黑" panose="020B0503020204020204" pitchFamily="34" charset="-122"/>
                        </a:rPr>
                        <a:t>作用机制</a:t>
                      </a:r>
                      <a:endParaRPr lang="zh-CN" altLang="en-US" sz="20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8811">
                <a:tc>
                  <a:txBody>
                    <a:bodyPr/>
                    <a:lstStyle/>
                    <a:p>
                      <a:pPr algn="ctr"/>
                      <a:r>
                        <a:rPr lang="zh-CN" altLang="en-US" sz="1800" u="none" strike="noStrike" kern="1200" baseline="0" dirty="0" smtClean="0">
                          <a:solidFill>
                            <a:srgbClr val="0070C0"/>
                          </a:solidFill>
                          <a:latin typeface="微软雅黑" panose="020B0503020204020204" pitchFamily="34" charset="-122"/>
                          <a:ea typeface="微软雅黑" panose="020B0503020204020204" pitchFamily="34" charset="-122"/>
                        </a:rPr>
                        <a:t>抗炎类药物</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甘草酸类制剂</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solidFill>
                            <a:srgbClr val="0070C0"/>
                          </a:solidFill>
                          <a:latin typeface="微软雅黑" panose="020B0503020204020204" pitchFamily="34" charset="-122"/>
                          <a:ea typeface="微软雅黑" panose="020B0503020204020204" pitchFamily="34" charset="-122"/>
                        </a:rPr>
                        <a:t>具有类似ＧＣ的非特异性抗炎作用而无抑制免疫功能的不良反应，可改善肝功能</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55365">
                <a:tc>
                  <a:txBody>
                    <a:bodyPr/>
                    <a:lstStyle/>
                    <a:p>
                      <a:pPr algn="ctr"/>
                      <a:r>
                        <a:rPr lang="zh-CN" altLang="en-US" sz="1800" u="none" strike="noStrike" kern="1200" baseline="0" dirty="0" smtClean="0">
                          <a:solidFill>
                            <a:srgbClr val="0070C0"/>
                          </a:solidFill>
                          <a:latin typeface="微软雅黑" panose="020B0503020204020204" pitchFamily="34" charset="-122"/>
                          <a:ea typeface="微软雅黑" panose="020B0503020204020204" pitchFamily="34" charset="-122"/>
                        </a:rPr>
                        <a:t>肝细胞膜修复保护剂</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800" u="none" strike="noStrike" kern="1200" baseline="0" dirty="0" smtClean="0">
                          <a:solidFill>
                            <a:srgbClr val="0070C0"/>
                          </a:solidFill>
                          <a:latin typeface="微软雅黑" panose="020B0503020204020204" pitchFamily="34" charset="-122"/>
                          <a:ea typeface="微软雅黑" panose="020B0503020204020204" pitchFamily="34" charset="-122"/>
                        </a:rPr>
                        <a:t>多烯磷脂酰胆碱</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solidFill>
                            <a:srgbClr val="0070C0"/>
                          </a:solidFill>
                          <a:latin typeface="微软雅黑" panose="020B0503020204020204" pitchFamily="34" charset="-122"/>
                          <a:ea typeface="微软雅黑" panose="020B0503020204020204" pitchFamily="34" charset="-122"/>
                        </a:rPr>
                        <a:t>多个方面保护肝细胞免受损害</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8811">
                <a:tc>
                  <a:txBody>
                    <a:bodyPr/>
                    <a:lstStyle/>
                    <a:p>
                      <a:pPr algn="ctr"/>
                      <a:r>
                        <a:rPr lang="zh-CN" altLang="en-US" sz="1800" u="none" strike="noStrike" kern="1200" baseline="0" dirty="0" smtClean="0">
                          <a:solidFill>
                            <a:srgbClr val="0070C0"/>
                          </a:solidFill>
                          <a:latin typeface="微软雅黑" panose="020B0503020204020204" pitchFamily="34" charset="-122"/>
                          <a:ea typeface="微软雅黑" panose="020B0503020204020204" pitchFamily="34" charset="-122"/>
                        </a:rPr>
                        <a:t>解毒类药物</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谷胱甘肽、乙酰半胱氨酸及硫普罗宁等</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800" u="none" strike="noStrike" kern="1200" baseline="0" dirty="0" smtClean="0">
                          <a:solidFill>
                            <a:srgbClr val="0070C0"/>
                          </a:solidFill>
                          <a:latin typeface="微软雅黑" panose="020B0503020204020204" pitchFamily="34" charset="-122"/>
                          <a:ea typeface="微软雅黑" panose="020B0503020204020204" pitchFamily="34" charset="-122"/>
                        </a:rPr>
                        <a:t>分子中含有巯基，可从多方面保护肝细胞</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17240">
                <a:tc>
                  <a:txBody>
                    <a:body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抗氧化类药物</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水飞蓟、双环醇</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solidFill>
                            <a:srgbClr val="0070C0"/>
                          </a:solidFill>
                          <a:latin typeface="微软雅黑" panose="020B0503020204020204" pitchFamily="34" charset="-122"/>
                          <a:ea typeface="微软雅黑" panose="020B0503020204020204" pitchFamily="34" charset="-122"/>
                        </a:rPr>
                        <a:t>抗氧化达到达到抗纤维化的作用</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20168">
                <a:tc>
                  <a:txBody>
                    <a:body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利胆类药物</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dirty="0" smtClean="0">
                          <a:solidFill>
                            <a:srgbClr val="0070C0"/>
                          </a:solidFill>
                          <a:latin typeface="微软雅黑" panose="020B0503020204020204" pitchFamily="34" charset="-122"/>
                          <a:ea typeface="微软雅黑" panose="020B0503020204020204" pitchFamily="34" charset="-122"/>
                        </a:rPr>
                        <a:t>S-</a:t>
                      </a:r>
                      <a:r>
                        <a:rPr lang="zh-CN" altLang="en-US" dirty="0" smtClean="0">
                          <a:solidFill>
                            <a:srgbClr val="0070C0"/>
                          </a:solidFill>
                          <a:latin typeface="微软雅黑" panose="020B0503020204020204" pitchFamily="34" charset="-122"/>
                          <a:ea typeface="微软雅黑" panose="020B0503020204020204" pitchFamily="34" charset="-122"/>
                        </a:rPr>
                        <a:t>腺苷蛋氨酸</a:t>
                      </a:r>
                    </a:p>
                    <a:p>
                      <a:pPr algn="ctr"/>
                      <a:r>
                        <a:rPr lang="zh-CN" altLang="en-US" dirty="0" smtClean="0">
                          <a:solidFill>
                            <a:srgbClr val="0070C0"/>
                          </a:solidFill>
                          <a:latin typeface="微软雅黑" panose="020B0503020204020204" pitchFamily="34" charset="-122"/>
                          <a:ea typeface="微软雅黑" panose="020B0503020204020204" pitchFamily="34" charset="-122"/>
                        </a:rPr>
                        <a:t>、熊脱氧胆酸</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solidFill>
                            <a:srgbClr val="0070C0"/>
                          </a:solidFill>
                          <a:latin typeface="微软雅黑" panose="020B0503020204020204" pitchFamily="34" charset="-122"/>
                          <a:ea typeface="微软雅黑" panose="020B0503020204020204" pitchFamily="34" charset="-122"/>
                        </a:rPr>
                        <a:t>保护肝细胞膜和利胆</a:t>
                      </a:r>
                      <a:endParaRPr lang="zh-CN" altLang="en-US" b="0" dirty="0">
                        <a:solidFill>
                          <a:srgbClr val="0070C0"/>
                        </a:solidFill>
                        <a:latin typeface="微软雅黑" panose="020B0503020204020204" pitchFamily="34" charset="-122"/>
                        <a:ea typeface="微软雅黑" panose="020B0503020204020204" pitchFamily="34" charset="-12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2806087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0C913308-F349-4B6D-A68A-DD1791B4A57B}" type="slidenum">
              <a:rPr lang="zh-CN" altLang="en-US" smtClean="0"/>
              <a:pPr/>
              <a:t>34</a:t>
            </a:fld>
            <a:endParaRPr lang="zh-CN" altLang="en-US"/>
          </a:p>
        </p:txBody>
      </p:sp>
      <p:sp>
        <p:nvSpPr>
          <p:cNvPr id="6" name="灯片编号占位符 5"/>
          <p:cNvSpPr txBox="1">
            <a:spLocks/>
          </p:cNvSpPr>
          <p:nvPr/>
        </p:nvSpPr>
        <p:spPr bwMode="gray">
          <a:xfrm>
            <a:off x="6553200" y="6356350"/>
            <a:ext cx="2133600" cy="3651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zh-CN"/>
            </a:defPPr>
            <a:lvl1pPr marL="0" algn="r" defTabSz="914400" rtl="0" eaLnBrk="1" latinLnBrk="0" hangingPunct="1">
              <a:defRPr sz="1000" kern="1200">
                <a:solidFill>
                  <a:srgbClr val="0070C0"/>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7E4E18-43A3-4C92-8A99-F6F963D1B53E}" type="slidenum">
              <a:rPr lang="zh-CN" altLang="en-US" smtClean="0">
                <a:solidFill>
                  <a:prstClr val="black">
                    <a:tint val="75000"/>
                  </a:prstClr>
                </a:solidFill>
              </a:rPr>
              <a:pPr/>
              <a:t>34</a:t>
            </a:fld>
            <a:endParaRPr lang="zh-CN" altLang="en-US" sz="1800">
              <a:solidFill>
                <a:prstClr val="black"/>
              </a:solidFill>
              <a:ea typeface="宋体" pitchFamily="2" charset="-122"/>
            </a:endParaRPr>
          </a:p>
        </p:txBody>
      </p:sp>
      <p:grpSp>
        <p:nvGrpSpPr>
          <p:cNvPr id="7" name="Group 3"/>
          <p:cNvGrpSpPr>
            <a:grpSpLocks/>
          </p:cNvGrpSpPr>
          <p:nvPr/>
        </p:nvGrpSpPr>
        <p:grpSpPr bwMode="auto">
          <a:xfrm>
            <a:off x="393143" y="1286614"/>
            <a:ext cx="8679420" cy="5142761"/>
            <a:chOff x="0" y="205557"/>
            <a:chExt cx="9031596" cy="5143540"/>
          </a:xfrm>
        </p:grpSpPr>
        <p:grpSp>
          <p:nvGrpSpPr>
            <p:cNvPr id="8" name="Group 4"/>
            <p:cNvGrpSpPr>
              <a:grpSpLocks/>
            </p:cNvGrpSpPr>
            <p:nvPr/>
          </p:nvGrpSpPr>
          <p:grpSpPr bwMode="auto">
            <a:xfrm>
              <a:off x="0" y="205557"/>
              <a:ext cx="9031596" cy="5143540"/>
              <a:chOff x="0" y="205557"/>
              <a:chExt cx="9031596" cy="5143540"/>
            </a:xfrm>
          </p:grpSpPr>
          <p:pic>
            <p:nvPicPr>
              <p:cNvPr id="11" name="Picture 34" descr="wxzl-5-1"/>
              <p:cNvPicPr>
                <a:picLocks noChangeAspect="1" noChangeArrowheads="1"/>
              </p:cNvPicPr>
              <p:nvPr/>
            </p:nvPicPr>
            <p:blipFill>
              <a:blip r:embed="rId3">
                <a:extLst>
                  <a:ext uri="{28A0092B-C50C-407E-A947-70E740481C1C}">
                    <a14:useLocalDpi xmlns:a14="http://schemas.microsoft.com/office/drawing/2010/main" val="0"/>
                  </a:ext>
                </a:extLst>
              </a:blip>
              <a:srcRect t="25278" b="7784"/>
              <a:stretch>
                <a:fillRect/>
              </a:stretch>
            </p:blipFill>
            <p:spPr bwMode="auto">
              <a:xfrm>
                <a:off x="4297683" y="2134389"/>
                <a:ext cx="4733913" cy="3214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9" descr="Figure 13"/>
              <p:cNvPicPr>
                <a:picLocks noChangeAspect="1" noChangeArrowheads="1"/>
              </p:cNvPicPr>
              <p:nvPr/>
            </p:nvPicPr>
            <p:blipFill>
              <a:blip r:embed="rId4">
                <a:extLst>
                  <a:ext uri="{28A0092B-C50C-407E-A947-70E740481C1C}">
                    <a14:useLocalDpi xmlns:a14="http://schemas.microsoft.com/office/drawing/2010/main" val="0"/>
                  </a:ext>
                </a:extLst>
              </a:blip>
              <a:srcRect t="4291" b="12978"/>
              <a:stretch>
                <a:fillRect/>
              </a:stretch>
            </p:blipFill>
            <p:spPr bwMode="auto">
              <a:xfrm>
                <a:off x="297172" y="277014"/>
                <a:ext cx="6102342" cy="3643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矩形 18"/>
              <p:cNvSpPr>
                <a:spLocks noChangeArrowheads="1"/>
              </p:cNvSpPr>
              <p:nvPr/>
            </p:nvSpPr>
            <p:spPr bwMode="auto">
              <a:xfrm>
                <a:off x="5869188" y="2491164"/>
                <a:ext cx="641372" cy="228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900" b="1">
                    <a:solidFill>
                      <a:srgbClr val="000000"/>
                    </a:solidFill>
                    <a:latin typeface="黑体" pitchFamily="49" charset="-122"/>
                    <a:ea typeface="黑体" pitchFamily="49" charset="-122"/>
                    <a:sym typeface="黑体" pitchFamily="49" charset="-122"/>
                  </a:rPr>
                  <a:t>NADPH II</a:t>
                </a:r>
                <a:endParaRPr lang="zh-CN" altLang="en-US">
                  <a:solidFill>
                    <a:prstClr val="black"/>
                  </a:solidFill>
                </a:endParaRPr>
              </a:p>
            </p:txBody>
          </p:sp>
          <p:sp>
            <p:nvSpPr>
              <p:cNvPr id="14" name="矩形 19"/>
              <p:cNvSpPr>
                <a:spLocks noChangeArrowheads="1"/>
              </p:cNvSpPr>
              <p:nvPr/>
            </p:nvSpPr>
            <p:spPr bwMode="auto">
              <a:xfrm>
                <a:off x="6512147" y="1949745"/>
                <a:ext cx="571520" cy="64144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sz="1200" b="1">
                    <a:solidFill>
                      <a:srgbClr val="C00000"/>
                    </a:solidFill>
                    <a:latin typeface="微软雅黑" pitchFamily="34" charset="-122"/>
                    <a:sym typeface="微软雅黑" pitchFamily="34" charset="-122"/>
                  </a:rPr>
                  <a:t>NO</a:t>
                </a:r>
                <a:endParaRPr lang="zh-CN" altLang="en-US" sz="1200" b="1">
                  <a:solidFill>
                    <a:srgbClr val="C00000"/>
                  </a:solidFill>
                  <a:latin typeface="微软雅黑" pitchFamily="34" charset="-122"/>
                  <a:sym typeface="微软雅黑" pitchFamily="34" charset="-122"/>
                </a:endParaRPr>
              </a:p>
              <a:p>
                <a:pPr>
                  <a:lnSpc>
                    <a:spcPct val="150000"/>
                  </a:lnSpc>
                </a:pPr>
                <a:r>
                  <a:rPr lang="en-US" sz="1200" b="1">
                    <a:solidFill>
                      <a:srgbClr val="C00000"/>
                    </a:solidFill>
                    <a:latin typeface="微软雅黑" pitchFamily="34" charset="-122"/>
                    <a:sym typeface="微软雅黑" pitchFamily="34" charset="-122"/>
                  </a:rPr>
                  <a:t>ROS</a:t>
                </a:r>
                <a:endParaRPr lang="zh-CN" altLang="en-US">
                  <a:solidFill>
                    <a:prstClr val="black"/>
                  </a:solidFill>
                </a:endParaRPr>
              </a:p>
            </p:txBody>
          </p:sp>
          <p:sp>
            <p:nvSpPr>
              <p:cNvPr id="15" name="矩形 21"/>
              <p:cNvSpPr>
                <a:spLocks noChangeArrowheads="1"/>
              </p:cNvSpPr>
              <p:nvPr/>
            </p:nvSpPr>
            <p:spPr bwMode="auto">
              <a:xfrm>
                <a:off x="5369234" y="3420264"/>
                <a:ext cx="1000125" cy="2857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sz="3200">
                  <a:solidFill>
                    <a:srgbClr val="FFFFFF"/>
                  </a:solidFill>
                  <a:latin typeface="Verdana" pitchFamily="34" charset="0"/>
                  <a:sym typeface="Verdana" pitchFamily="34" charset="0"/>
                </a:endParaRPr>
              </a:p>
            </p:txBody>
          </p:sp>
          <p:sp>
            <p:nvSpPr>
              <p:cNvPr id="16" name="矩形 22"/>
              <p:cNvSpPr>
                <a:spLocks noChangeArrowheads="1"/>
              </p:cNvSpPr>
              <p:nvPr/>
            </p:nvSpPr>
            <p:spPr bwMode="auto">
              <a:xfrm>
                <a:off x="4869171" y="3848889"/>
                <a:ext cx="1000125" cy="4286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sz="3200">
                  <a:solidFill>
                    <a:srgbClr val="FFFFFF"/>
                  </a:solidFill>
                  <a:latin typeface="Verdana" pitchFamily="34" charset="0"/>
                  <a:sym typeface="Verdana" pitchFamily="34" charset="0"/>
                </a:endParaRPr>
              </a:p>
            </p:txBody>
          </p:sp>
          <p:sp>
            <p:nvSpPr>
              <p:cNvPr id="17" name="直接连接符 25"/>
              <p:cNvSpPr>
                <a:spLocks noChangeShapeType="1"/>
              </p:cNvSpPr>
              <p:nvPr/>
            </p:nvSpPr>
            <p:spPr bwMode="auto">
              <a:xfrm rot="10800000">
                <a:off x="225705" y="1277131"/>
                <a:ext cx="1000130" cy="15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18" name="直接连接符 27"/>
              <p:cNvSpPr>
                <a:spLocks noChangeShapeType="1"/>
              </p:cNvSpPr>
              <p:nvPr/>
            </p:nvSpPr>
            <p:spPr bwMode="auto">
              <a:xfrm rot="16200000" flipV="1">
                <a:off x="-1156235" y="2662250"/>
                <a:ext cx="2784486" cy="17429"/>
              </a:xfrm>
              <a:prstGeom prst="line">
                <a:avLst/>
              </a:prstGeom>
              <a:noFill/>
              <a:ln w="9525">
                <a:solidFill>
                  <a:schemeClr val="tx2"/>
                </a:solidFill>
                <a:miter lim="800000"/>
                <a:headEnd type="triangle" w="med" len="me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19" name="矩形 31"/>
              <p:cNvSpPr>
                <a:spLocks noChangeArrowheads="1"/>
              </p:cNvSpPr>
              <p:nvPr/>
            </p:nvSpPr>
            <p:spPr bwMode="auto">
              <a:xfrm>
                <a:off x="0" y="4358347"/>
                <a:ext cx="1519289" cy="274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a:solidFill>
                      <a:srgbClr val="1F497D"/>
                    </a:solidFill>
                    <a:latin typeface="Arial Rounded MT Bold" pitchFamily="34" charset="0"/>
                    <a:ea typeface="Arial Unicode MS" pitchFamily="34" charset="-122"/>
                    <a:cs typeface="Arial Unicode MS" pitchFamily="34" charset="-122"/>
                    <a:sym typeface="Arial Unicode MS" pitchFamily="34" charset="-122"/>
                  </a:rPr>
                  <a:t>启动 </a:t>
                </a:r>
                <a:r>
                  <a:rPr lang="en-US" sz="1200">
                    <a:solidFill>
                      <a:srgbClr val="1F497D"/>
                    </a:solidFill>
                    <a:latin typeface="Arial Rounded MT Bold" pitchFamily="34" charset="0"/>
                    <a:ea typeface="Arial Unicode MS" pitchFamily="34" charset="-122"/>
                    <a:cs typeface="Arial Unicode MS" pitchFamily="34" charset="-122"/>
                    <a:sym typeface="Arial Unicode MS" pitchFamily="34" charset="-122"/>
                  </a:rPr>
                  <a:t>Caspase</a:t>
                </a:r>
                <a:r>
                  <a:rPr lang="zh-CN" altLang="en-US" sz="1200">
                    <a:solidFill>
                      <a:srgbClr val="1F497D"/>
                    </a:solidFill>
                    <a:latin typeface="Arial Rounded MT Bold" pitchFamily="34" charset="0"/>
                    <a:ea typeface="Arial Unicode MS" pitchFamily="34" charset="-122"/>
                    <a:cs typeface="Arial Unicode MS" pitchFamily="34" charset="-122"/>
                    <a:sym typeface="Arial Unicode MS" pitchFamily="34" charset="-122"/>
                  </a:rPr>
                  <a:t>（</a:t>
                </a:r>
                <a:r>
                  <a:rPr lang="en-US" sz="1200">
                    <a:solidFill>
                      <a:srgbClr val="1F497D"/>
                    </a:solidFill>
                    <a:latin typeface="Arial Rounded MT Bold" pitchFamily="34" charset="0"/>
                    <a:ea typeface="Arial Unicode MS" pitchFamily="34" charset="-122"/>
                    <a:cs typeface="Arial Unicode MS" pitchFamily="34" charset="-122"/>
                    <a:sym typeface="Arial Unicode MS" pitchFamily="34" charset="-122"/>
                  </a:rPr>
                  <a:t>8</a:t>
                </a:r>
                <a:r>
                  <a:rPr lang="zh-CN" altLang="en-US" sz="1200">
                    <a:solidFill>
                      <a:srgbClr val="1F497D"/>
                    </a:solidFill>
                    <a:latin typeface="Arial Rounded MT Bold" pitchFamily="34" charset="0"/>
                    <a:ea typeface="Arial Unicode MS" pitchFamily="34" charset="-122"/>
                    <a:cs typeface="Arial Unicode MS" pitchFamily="34" charset="-122"/>
                    <a:sym typeface="Arial Unicode MS" pitchFamily="34" charset="-122"/>
                  </a:rPr>
                  <a:t>）</a:t>
                </a:r>
                <a:endParaRPr lang="zh-CN" altLang="en-US">
                  <a:solidFill>
                    <a:prstClr val="black"/>
                  </a:solidFill>
                </a:endParaRPr>
              </a:p>
            </p:txBody>
          </p:sp>
          <p:sp>
            <p:nvSpPr>
              <p:cNvPr id="20" name="直接连接符 33"/>
              <p:cNvSpPr>
                <a:spLocks noChangeShapeType="1"/>
              </p:cNvSpPr>
              <p:nvPr/>
            </p:nvSpPr>
            <p:spPr bwMode="auto">
              <a:xfrm rot="10800000">
                <a:off x="1530608" y="4491841"/>
                <a:ext cx="2714643" cy="1"/>
              </a:xfrm>
              <a:prstGeom prst="line">
                <a:avLst/>
              </a:prstGeom>
              <a:noFill/>
              <a:ln w="9525">
                <a:solidFill>
                  <a:schemeClr val="tx2"/>
                </a:solidFill>
                <a:miter lim="800000"/>
                <a:headEnd type="triangle" w="med" len="me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21" name="矩形 43"/>
              <p:cNvSpPr>
                <a:spLocks noChangeArrowheads="1"/>
              </p:cNvSpPr>
              <p:nvPr/>
            </p:nvSpPr>
            <p:spPr bwMode="auto">
              <a:xfrm>
                <a:off x="6297921" y="2348701"/>
                <a:ext cx="285750" cy="2143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sz="3200">
                  <a:solidFill>
                    <a:srgbClr val="FFFFFF"/>
                  </a:solidFill>
                  <a:latin typeface="Verdana" pitchFamily="34" charset="0"/>
                  <a:sym typeface="Verdana" pitchFamily="34" charset="0"/>
                </a:endParaRPr>
              </a:p>
            </p:txBody>
          </p:sp>
          <p:sp>
            <p:nvSpPr>
              <p:cNvPr id="22" name="直接箭头连接符 44"/>
              <p:cNvSpPr>
                <a:spLocks noChangeShapeType="1"/>
              </p:cNvSpPr>
              <p:nvPr/>
            </p:nvSpPr>
            <p:spPr bwMode="auto">
              <a:xfrm>
                <a:off x="5940734" y="2420139"/>
                <a:ext cx="601662" cy="1587"/>
              </a:xfrm>
              <a:prstGeom prst="straightConnector1">
                <a:avLst/>
              </a:prstGeom>
              <a:noFill/>
              <a:ln w="44450">
                <a:solidFill>
                  <a:srgbClr val="000000"/>
                </a:solidFill>
                <a:miter lim="800000"/>
                <a:headE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23" name="矩形 46"/>
              <p:cNvSpPr>
                <a:spLocks noChangeArrowheads="1"/>
              </p:cNvSpPr>
              <p:nvPr/>
            </p:nvSpPr>
            <p:spPr bwMode="auto">
              <a:xfrm>
                <a:off x="5031068" y="3189439"/>
                <a:ext cx="444352"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900" b="1">
                    <a:solidFill>
                      <a:prstClr val="white"/>
                    </a:solidFill>
                    <a:latin typeface="Verdana" pitchFamily="34" charset="0"/>
                    <a:ea typeface="Batang" pitchFamily="18" charset="-127"/>
                    <a:sym typeface="Verdana" pitchFamily="34" charset="0"/>
                  </a:rPr>
                  <a:t>LOX</a:t>
                </a:r>
                <a:endParaRPr lang="zh-CN" altLang="en-US">
                  <a:solidFill>
                    <a:prstClr val="black"/>
                  </a:solidFill>
                </a:endParaRPr>
              </a:p>
            </p:txBody>
          </p:sp>
          <p:sp>
            <p:nvSpPr>
              <p:cNvPr id="24" name="矩形 47"/>
              <p:cNvSpPr>
                <a:spLocks noChangeArrowheads="1"/>
              </p:cNvSpPr>
              <p:nvPr/>
            </p:nvSpPr>
            <p:spPr bwMode="auto">
              <a:xfrm>
                <a:off x="4816758" y="3677367"/>
                <a:ext cx="1000128" cy="60016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100">
                    <a:solidFill>
                      <a:srgbClr val="C00000"/>
                    </a:solidFill>
                    <a:latin typeface="黑体" pitchFamily="49" charset="-122"/>
                    <a:ea typeface="黑体" pitchFamily="49" charset="-122"/>
                    <a:sym typeface="黑体" pitchFamily="49" charset="-122"/>
                  </a:rPr>
                  <a:t>前列腺素</a:t>
                </a:r>
                <a:endParaRPr lang="en-US" sz="1100">
                  <a:solidFill>
                    <a:srgbClr val="C00000"/>
                  </a:solidFill>
                  <a:latin typeface="黑体" pitchFamily="49" charset="-122"/>
                  <a:ea typeface="黑体" pitchFamily="49" charset="-122"/>
                  <a:sym typeface="黑体" pitchFamily="49" charset="-122"/>
                </a:endParaRPr>
              </a:p>
              <a:p>
                <a:r>
                  <a:rPr lang="zh-CN" altLang="en-US" sz="1100">
                    <a:solidFill>
                      <a:srgbClr val="C00000"/>
                    </a:solidFill>
                    <a:latin typeface="黑体" pitchFamily="49" charset="-122"/>
                    <a:ea typeface="黑体" pitchFamily="49" charset="-122"/>
                    <a:sym typeface="黑体" pitchFamily="49" charset="-122"/>
                  </a:rPr>
                  <a:t>白三烯</a:t>
                </a:r>
                <a:endParaRPr lang="en-US" sz="1100">
                  <a:solidFill>
                    <a:srgbClr val="C00000"/>
                  </a:solidFill>
                  <a:latin typeface="黑体" pitchFamily="49" charset="-122"/>
                  <a:ea typeface="黑体" pitchFamily="49" charset="-122"/>
                  <a:sym typeface="黑体" pitchFamily="49" charset="-122"/>
                </a:endParaRPr>
              </a:p>
              <a:p>
                <a:r>
                  <a:rPr lang="zh-CN" altLang="en-US" sz="1100">
                    <a:solidFill>
                      <a:srgbClr val="C00000"/>
                    </a:solidFill>
                    <a:latin typeface="黑体" pitchFamily="49" charset="-122"/>
                    <a:ea typeface="黑体" pitchFamily="49" charset="-122"/>
                    <a:sym typeface="黑体" pitchFamily="49" charset="-122"/>
                  </a:rPr>
                  <a:t>血栓素</a:t>
                </a:r>
                <a:endParaRPr lang="zh-CN" altLang="en-US">
                  <a:solidFill>
                    <a:prstClr val="black"/>
                  </a:solidFill>
                </a:endParaRPr>
              </a:p>
            </p:txBody>
          </p:sp>
          <p:sp>
            <p:nvSpPr>
              <p:cNvPr id="25" name="矩形 48"/>
              <p:cNvSpPr>
                <a:spLocks noChangeArrowheads="1"/>
              </p:cNvSpPr>
              <p:nvPr/>
            </p:nvSpPr>
            <p:spPr bwMode="auto">
              <a:xfrm>
                <a:off x="7155192" y="1301281"/>
                <a:ext cx="1090586" cy="2616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100">
                    <a:solidFill>
                      <a:srgbClr val="C00000"/>
                    </a:solidFill>
                    <a:latin typeface="黑体" pitchFamily="49" charset="-122"/>
                    <a:ea typeface="黑体" pitchFamily="49" charset="-122"/>
                    <a:sym typeface="黑体" pitchFamily="49" charset="-122"/>
                  </a:rPr>
                  <a:t>溶血磷脂</a:t>
                </a:r>
                <a:r>
                  <a:rPr lang="en-US" sz="1100">
                    <a:solidFill>
                      <a:srgbClr val="C00000"/>
                    </a:solidFill>
                    <a:latin typeface="黑体" pitchFamily="49" charset="-122"/>
                    <a:ea typeface="黑体" pitchFamily="49" charset="-122"/>
                    <a:sym typeface="黑体" pitchFamily="49" charset="-122"/>
                  </a:rPr>
                  <a:t>LPC</a:t>
                </a:r>
                <a:endParaRPr lang="zh-CN" altLang="en-US">
                  <a:solidFill>
                    <a:prstClr val="black"/>
                  </a:solidFill>
                </a:endParaRPr>
              </a:p>
            </p:txBody>
          </p:sp>
          <p:sp>
            <p:nvSpPr>
              <p:cNvPr id="26" name="直接箭头连接符 49"/>
              <p:cNvSpPr>
                <a:spLocks noChangeShapeType="1"/>
              </p:cNvSpPr>
              <p:nvPr/>
            </p:nvSpPr>
            <p:spPr bwMode="auto">
              <a:xfrm>
                <a:off x="6553509" y="1420014"/>
                <a:ext cx="601662" cy="1587"/>
              </a:xfrm>
              <a:prstGeom prst="straightConnector1">
                <a:avLst/>
              </a:prstGeom>
              <a:noFill/>
              <a:ln w="44450">
                <a:solidFill>
                  <a:srgbClr val="000000"/>
                </a:solidFill>
                <a:miter lim="800000"/>
                <a:headE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27" name="直接连接符 53"/>
              <p:cNvSpPr>
                <a:spLocks noChangeShapeType="1"/>
              </p:cNvSpPr>
              <p:nvPr/>
            </p:nvSpPr>
            <p:spPr bwMode="auto">
              <a:xfrm rot="10800000">
                <a:off x="6602704" y="2277264"/>
                <a:ext cx="285750" cy="1587"/>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28" name="矩形 14"/>
              <p:cNvSpPr>
                <a:spLocks noChangeArrowheads="1"/>
              </p:cNvSpPr>
              <p:nvPr/>
            </p:nvSpPr>
            <p:spPr bwMode="auto">
              <a:xfrm>
                <a:off x="387598" y="2144128"/>
                <a:ext cx="28575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000" b="1">
                    <a:solidFill>
                      <a:srgbClr val="1F497D"/>
                    </a:solidFill>
                    <a:latin typeface="幼圆" pitchFamily="49" charset="-122"/>
                    <a:ea typeface="幼圆" pitchFamily="49" charset="-122"/>
                    <a:sym typeface="幼圆" pitchFamily="49" charset="-122"/>
                  </a:rPr>
                  <a:t>脂质神经酰胺</a:t>
                </a:r>
                <a:endParaRPr lang="en-US" sz="1000" b="1">
                  <a:solidFill>
                    <a:srgbClr val="1F497D"/>
                  </a:solidFill>
                  <a:latin typeface="幼圆" pitchFamily="49" charset="-122"/>
                  <a:ea typeface="幼圆" pitchFamily="49" charset="-122"/>
                  <a:sym typeface="幼圆" pitchFamily="49" charset="-122"/>
                </a:endParaRPr>
              </a:p>
            </p:txBody>
          </p:sp>
          <p:sp>
            <p:nvSpPr>
              <p:cNvPr id="29" name="直接连接符 24"/>
              <p:cNvSpPr>
                <a:spLocks noChangeShapeType="1"/>
              </p:cNvSpPr>
              <p:nvPr/>
            </p:nvSpPr>
            <p:spPr bwMode="auto">
              <a:xfrm rot="10800000">
                <a:off x="101880" y="1134255"/>
                <a:ext cx="1357288" cy="15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0" name="直接连接符 30"/>
              <p:cNvSpPr>
                <a:spLocks noChangeShapeType="1"/>
              </p:cNvSpPr>
              <p:nvPr/>
            </p:nvSpPr>
            <p:spPr bwMode="auto">
              <a:xfrm rot="5400000" flipH="1" flipV="1">
                <a:off x="-1541234" y="2777326"/>
                <a:ext cx="3286149" cy="1"/>
              </a:xfrm>
              <a:prstGeom prst="line">
                <a:avLst/>
              </a:prstGeom>
              <a:noFill/>
              <a:ln w="9525">
                <a:solidFill>
                  <a:schemeClr val="tx2"/>
                </a:solidFill>
                <a:miter lim="800000"/>
                <a:headEnd type="triangle" w="med" len="me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1" name="矩形 16"/>
              <p:cNvSpPr>
                <a:spLocks noChangeArrowheads="1"/>
              </p:cNvSpPr>
              <p:nvPr/>
            </p:nvSpPr>
            <p:spPr bwMode="auto">
              <a:xfrm>
                <a:off x="101846" y="3991775"/>
                <a:ext cx="857250"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100">
                    <a:solidFill>
                      <a:srgbClr val="1F497D"/>
                    </a:solidFill>
                    <a:latin typeface="Arial Rounded MT Bold" pitchFamily="34" charset="0"/>
                    <a:ea typeface="Arial Unicode MS" pitchFamily="34" charset="-122"/>
                    <a:cs typeface="Arial Unicode MS" pitchFamily="34" charset="-122"/>
                    <a:sym typeface="Arial Unicode MS" pitchFamily="34" charset="-122"/>
                  </a:rPr>
                  <a:t>NF-kB</a:t>
                </a:r>
                <a:endParaRPr lang="zh-CN" altLang="en-US">
                  <a:solidFill>
                    <a:prstClr val="black"/>
                  </a:solidFill>
                </a:endParaRPr>
              </a:p>
            </p:txBody>
          </p:sp>
          <p:sp>
            <p:nvSpPr>
              <p:cNvPr id="32" name="矩形 14"/>
              <p:cNvSpPr>
                <a:spLocks noChangeArrowheads="1"/>
              </p:cNvSpPr>
              <p:nvPr/>
            </p:nvSpPr>
            <p:spPr bwMode="auto">
              <a:xfrm>
                <a:off x="959102" y="298501"/>
                <a:ext cx="85725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sz="900" b="1">
                    <a:solidFill>
                      <a:srgbClr val="1F497D"/>
                    </a:solidFill>
                    <a:latin typeface="Arial Black" pitchFamily="34" charset="0"/>
                    <a:ea typeface="幼圆" pitchFamily="49" charset="-122"/>
                    <a:sym typeface="Arial Black" pitchFamily="34" charset="0"/>
                  </a:rPr>
                  <a:t>TNF</a:t>
                </a:r>
                <a:r>
                  <a:rPr lang="zh-CN" altLang="en-US" sz="900" b="1">
                    <a:solidFill>
                      <a:srgbClr val="1F497D"/>
                    </a:solidFill>
                    <a:latin typeface="Arial Black" pitchFamily="34" charset="0"/>
                    <a:ea typeface="幼圆" pitchFamily="49" charset="-122"/>
                    <a:sym typeface="Arial Black" pitchFamily="34" charset="0"/>
                  </a:rPr>
                  <a:t>α</a:t>
                </a:r>
                <a:r>
                  <a:rPr lang="en-US" sz="900" b="1">
                    <a:solidFill>
                      <a:srgbClr val="1F497D"/>
                    </a:solidFill>
                    <a:latin typeface="Arial Black" pitchFamily="34" charset="0"/>
                    <a:ea typeface="幼圆" pitchFamily="49" charset="-122"/>
                    <a:sym typeface="Arial Black" pitchFamily="34" charset="0"/>
                  </a:rPr>
                  <a:t>/Fas</a:t>
                </a:r>
                <a:endParaRPr lang="zh-CN" altLang="en-US">
                  <a:solidFill>
                    <a:prstClr val="black"/>
                  </a:solidFill>
                </a:endParaRPr>
              </a:p>
            </p:txBody>
          </p:sp>
          <p:sp>
            <p:nvSpPr>
              <p:cNvPr id="33" name="直接连接符 86"/>
              <p:cNvSpPr>
                <a:spLocks noChangeShapeType="1"/>
              </p:cNvSpPr>
              <p:nvPr/>
            </p:nvSpPr>
            <p:spPr bwMode="auto">
              <a:xfrm rot="10800000">
                <a:off x="244724" y="2632865"/>
                <a:ext cx="214312" cy="1588"/>
              </a:xfrm>
              <a:prstGeom prst="line">
                <a:avLst/>
              </a:prstGeom>
              <a:noFill/>
              <a:ln w="9525">
                <a:solidFill>
                  <a:schemeClr val="tx2"/>
                </a:solidFill>
                <a:miter lim="800000"/>
                <a:headE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4" name="直接连接符 99"/>
              <p:cNvSpPr>
                <a:spLocks noChangeShapeType="1"/>
              </p:cNvSpPr>
              <p:nvPr/>
            </p:nvSpPr>
            <p:spPr bwMode="auto">
              <a:xfrm>
                <a:off x="5674010" y="5134783"/>
                <a:ext cx="3214710" cy="15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5" name="直接连接符 102"/>
              <p:cNvSpPr>
                <a:spLocks noChangeShapeType="1"/>
              </p:cNvSpPr>
              <p:nvPr/>
            </p:nvSpPr>
            <p:spPr bwMode="auto">
              <a:xfrm rot="5400000" flipH="1" flipV="1">
                <a:off x="8067178" y="4313243"/>
                <a:ext cx="1643075" cy="1588"/>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6" name="直接连接符 105"/>
              <p:cNvSpPr>
                <a:spLocks noChangeShapeType="1"/>
              </p:cNvSpPr>
              <p:nvPr/>
            </p:nvSpPr>
            <p:spPr bwMode="auto">
              <a:xfrm rot="5400000" flipH="1" flipV="1">
                <a:off x="7424236" y="1670037"/>
                <a:ext cx="2928961" cy="2"/>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7" name="直接连接符 107"/>
              <p:cNvSpPr>
                <a:spLocks noChangeShapeType="1"/>
              </p:cNvSpPr>
              <p:nvPr/>
            </p:nvSpPr>
            <p:spPr bwMode="auto">
              <a:xfrm rot="10800000" flipV="1">
                <a:off x="2387862" y="205561"/>
                <a:ext cx="6500858" cy="2"/>
              </a:xfrm>
              <a:prstGeom prst="line">
                <a:avLst/>
              </a:prstGeom>
              <a:noFill/>
              <a:ln w="9525">
                <a:solidFill>
                  <a:schemeClr val="tx2"/>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38" name="肘形连接符 113"/>
              <p:cNvSpPr>
                <a:spLocks noChangeShapeType="1"/>
              </p:cNvSpPr>
              <p:nvPr/>
            </p:nvSpPr>
            <p:spPr bwMode="auto">
              <a:xfrm rot="10800000" flipV="1">
                <a:off x="2173548" y="205561"/>
                <a:ext cx="357190" cy="214314"/>
              </a:xfrm>
              <a:prstGeom prst="bentConnector3">
                <a:avLst>
                  <a:gd name="adj1" fmla="val 50000"/>
                </a:avLst>
              </a:prstGeom>
              <a:noFill/>
              <a:ln w="9525">
                <a:solidFill>
                  <a:schemeClr val="tx2"/>
                </a:solidFill>
                <a:miter lim="800000"/>
                <a:headEnd/>
                <a:tailEnd type="arrow"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40" name="直接箭头连接符 131"/>
              <p:cNvSpPr>
                <a:spLocks noChangeShapeType="1"/>
              </p:cNvSpPr>
              <p:nvPr/>
            </p:nvSpPr>
            <p:spPr bwMode="auto">
              <a:xfrm rot="16200000" flipH="1">
                <a:off x="423315" y="4313240"/>
                <a:ext cx="214314" cy="3"/>
              </a:xfrm>
              <a:prstGeom prst="straightConnector1">
                <a:avLst/>
              </a:prstGeom>
              <a:noFill/>
              <a:ln w="19050">
                <a:solidFill>
                  <a:schemeClr val="tx2"/>
                </a:solidFill>
                <a:miter lim="800000"/>
                <a:headEnd type="arrow" w="med" len="med"/>
                <a:tailEnd type="arrow"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grpSp>
        <p:sp>
          <p:nvSpPr>
            <p:cNvPr id="9" name="直接连接符 137"/>
            <p:cNvSpPr>
              <a:spLocks noChangeShapeType="1"/>
            </p:cNvSpPr>
            <p:nvPr/>
          </p:nvSpPr>
          <p:spPr bwMode="auto">
            <a:xfrm flipV="1">
              <a:off x="673350" y="4133063"/>
              <a:ext cx="357190" cy="1588"/>
            </a:xfrm>
            <a:prstGeom prst="line">
              <a:avLst/>
            </a:prstGeom>
            <a:noFill/>
            <a:ln w="9525">
              <a:solidFill>
                <a:schemeClr val="tx2"/>
              </a:solidFill>
              <a:miter lim="800000"/>
              <a:headE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10" name="矩形 16"/>
            <p:cNvSpPr>
              <a:spLocks noChangeArrowheads="1"/>
            </p:cNvSpPr>
            <p:nvPr/>
          </p:nvSpPr>
          <p:spPr bwMode="auto">
            <a:xfrm>
              <a:off x="959102" y="3991775"/>
              <a:ext cx="857256"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100">
                  <a:solidFill>
                    <a:srgbClr val="1F497D"/>
                  </a:solidFill>
                  <a:latin typeface="Arial Rounded MT Bold" pitchFamily="34" charset="0"/>
                  <a:ea typeface="Arial Unicode MS" pitchFamily="34" charset="-122"/>
                  <a:cs typeface="Arial Unicode MS" pitchFamily="34" charset="-122"/>
                  <a:sym typeface="Arial Unicode MS" pitchFamily="34" charset="-122"/>
                </a:rPr>
                <a:t>SOD</a:t>
              </a:r>
              <a:endParaRPr lang="zh-CN" altLang="en-US">
                <a:solidFill>
                  <a:prstClr val="black"/>
                </a:solidFill>
              </a:endParaRPr>
            </a:p>
          </p:txBody>
        </p:sp>
      </p:grpSp>
      <p:grpSp>
        <p:nvGrpSpPr>
          <p:cNvPr id="41" name="Group 37"/>
          <p:cNvGrpSpPr>
            <a:grpSpLocks/>
          </p:cNvGrpSpPr>
          <p:nvPr/>
        </p:nvGrpSpPr>
        <p:grpSpPr bwMode="auto">
          <a:xfrm>
            <a:off x="2214563" y="3714750"/>
            <a:ext cx="2357437" cy="2397125"/>
            <a:chOff x="0" y="0"/>
            <a:chExt cx="2357454" cy="2397199"/>
          </a:xfrm>
        </p:grpSpPr>
        <p:sp>
          <p:nvSpPr>
            <p:cNvPr id="42" name="椭圆 37"/>
            <p:cNvSpPr>
              <a:spLocks noChangeArrowheads="1"/>
            </p:cNvSpPr>
            <p:nvPr/>
          </p:nvSpPr>
          <p:spPr bwMode="auto">
            <a:xfrm>
              <a:off x="1000132" y="357190"/>
              <a:ext cx="1357322" cy="1214446"/>
            </a:xfrm>
            <a:prstGeom prst="ellipse">
              <a:avLst/>
            </a:prstGeom>
            <a:noFill/>
            <a:ln w="1905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sz="3200">
                <a:solidFill>
                  <a:srgbClr val="FFFFFF"/>
                </a:solidFill>
                <a:latin typeface="Verdana" pitchFamily="34" charset="0"/>
                <a:sym typeface="Verdana" pitchFamily="34" charset="0"/>
              </a:endParaRPr>
            </a:p>
          </p:txBody>
        </p:sp>
        <p:sp>
          <p:nvSpPr>
            <p:cNvPr id="43" name="直接连接符 39"/>
            <p:cNvSpPr>
              <a:spLocks noChangeShapeType="1"/>
            </p:cNvSpPr>
            <p:nvPr/>
          </p:nvSpPr>
          <p:spPr bwMode="auto">
            <a:xfrm rot="5400000" flipH="1" flipV="1">
              <a:off x="424440" y="924506"/>
              <a:ext cx="1000132" cy="1151384"/>
            </a:xfrm>
            <a:prstGeom prst="line">
              <a:avLst/>
            </a:prstGeom>
            <a:noFill/>
            <a:ln w="19050">
              <a:solidFill>
                <a:srgbClr val="FF0000"/>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44" name="矩形 41"/>
            <p:cNvSpPr>
              <a:spLocks noChangeArrowheads="1"/>
            </p:cNvSpPr>
            <p:nvPr/>
          </p:nvSpPr>
          <p:spPr bwMode="auto">
            <a:xfrm>
              <a:off x="0" y="2000312"/>
              <a:ext cx="1462098" cy="39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b="1" u="sng">
                  <a:solidFill>
                    <a:srgbClr val="C00000"/>
                  </a:solidFill>
                  <a:latin typeface="宋体" pitchFamily="2" charset="-122"/>
                  <a:sym typeface="宋体" pitchFamily="2" charset="-122"/>
                </a:rPr>
                <a:t>甘草酸制剂</a:t>
              </a:r>
              <a:endParaRPr lang="zh-CN" altLang="en-US">
                <a:solidFill>
                  <a:prstClr val="black"/>
                </a:solidFill>
              </a:endParaRPr>
            </a:p>
          </p:txBody>
        </p:sp>
        <p:sp>
          <p:nvSpPr>
            <p:cNvPr id="45" name="直接连接符 47"/>
            <p:cNvSpPr>
              <a:spLocks noChangeShapeType="1"/>
            </p:cNvSpPr>
            <p:nvPr/>
          </p:nvSpPr>
          <p:spPr bwMode="auto">
            <a:xfrm rot="5400000" flipH="1" flipV="1">
              <a:off x="-325659" y="674473"/>
              <a:ext cx="2000264" cy="651318"/>
            </a:xfrm>
            <a:prstGeom prst="line">
              <a:avLst/>
            </a:prstGeom>
            <a:noFill/>
            <a:ln w="19050">
              <a:solidFill>
                <a:srgbClr val="FF0000"/>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grpSp>
      <p:grpSp>
        <p:nvGrpSpPr>
          <p:cNvPr id="46" name="Group 42"/>
          <p:cNvGrpSpPr>
            <a:grpSpLocks/>
          </p:cNvGrpSpPr>
          <p:nvPr/>
        </p:nvGrpSpPr>
        <p:grpSpPr bwMode="auto">
          <a:xfrm>
            <a:off x="4357688" y="1357313"/>
            <a:ext cx="4157662" cy="1285875"/>
            <a:chOff x="0" y="0"/>
            <a:chExt cx="4157690" cy="1285884"/>
          </a:xfrm>
        </p:grpSpPr>
        <p:sp>
          <p:nvSpPr>
            <p:cNvPr id="47" name="矩形 63"/>
            <p:cNvSpPr>
              <a:spLocks noChangeArrowheads="1"/>
            </p:cNvSpPr>
            <p:nvPr/>
          </p:nvSpPr>
          <p:spPr bwMode="auto">
            <a:xfrm>
              <a:off x="2184415" y="0"/>
              <a:ext cx="1973275" cy="39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b="1" u="sng">
                  <a:solidFill>
                    <a:srgbClr val="00B050"/>
                  </a:solidFill>
                  <a:latin typeface="宋体" pitchFamily="2" charset="-122"/>
                  <a:sym typeface="宋体" pitchFamily="2" charset="-122"/>
                </a:rPr>
                <a:t>多烯磷脂酰胆碱</a:t>
              </a:r>
              <a:endParaRPr lang="zh-CN" altLang="en-US">
                <a:solidFill>
                  <a:prstClr val="black"/>
                </a:solidFill>
              </a:endParaRPr>
            </a:p>
          </p:txBody>
        </p:sp>
        <p:sp>
          <p:nvSpPr>
            <p:cNvPr id="48" name="直接连接符 64"/>
            <p:cNvSpPr>
              <a:spLocks noChangeShapeType="1"/>
            </p:cNvSpPr>
            <p:nvPr/>
          </p:nvSpPr>
          <p:spPr bwMode="auto">
            <a:xfrm rot="10800000" flipV="1">
              <a:off x="731714" y="357190"/>
              <a:ext cx="1625740" cy="196980"/>
            </a:xfrm>
            <a:prstGeom prst="line">
              <a:avLst/>
            </a:prstGeom>
            <a:noFill/>
            <a:ln w="19050">
              <a:solidFill>
                <a:srgbClr val="689714"/>
              </a:solidFill>
              <a:miter lim="800000"/>
              <a:headEnd/>
              <a:tailEnd/>
            </a:ln>
            <a:extLst>
              <a:ext uri="{909E8E84-426E-40DD-AFC4-6F175D3DCCD1}">
                <a14:hiddenFill xmlns:a14="http://schemas.microsoft.com/office/drawing/2010/main">
                  <a:noFill/>
                </a14:hiddenFill>
              </a:ext>
            </a:extLst>
          </p:spPr>
          <p:txBody>
            <a:bodyPr/>
            <a:lstStyle/>
            <a:p>
              <a:endParaRPr lang="zh-CN" altLang="en-US">
                <a:solidFill>
                  <a:prstClr val="black"/>
                </a:solidFill>
              </a:endParaRPr>
            </a:p>
          </p:txBody>
        </p:sp>
        <p:sp>
          <p:nvSpPr>
            <p:cNvPr id="49" name="椭圆 65"/>
            <p:cNvSpPr>
              <a:spLocks noChangeArrowheads="1"/>
            </p:cNvSpPr>
            <p:nvPr/>
          </p:nvSpPr>
          <p:spPr bwMode="auto">
            <a:xfrm>
              <a:off x="0" y="428628"/>
              <a:ext cx="857256" cy="857256"/>
            </a:xfrm>
            <a:prstGeom prst="ellipse">
              <a:avLst/>
            </a:prstGeom>
            <a:noFill/>
            <a:ln w="1905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sz="3200">
                <a:solidFill>
                  <a:srgbClr val="FFFFFF"/>
                </a:solidFill>
                <a:latin typeface="Verdana" pitchFamily="34" charset="0"/>
                <a:sym typeface="Verdana" pitchFamily="34" charset="0"/>
              </a:endParaRPr>
            </a:p>
          </p:txBody>
        </p:sp>
      </p:grpSp>
      <p:grpSp>
        <p:nvGrpSpPr>
          <p:cNvPr id="50" name="Group 46"/>
          <p:cNvGrpSpPr>
            <a:grpSpLocks/>
          </p:cNvGrpSpPr>
          <p:nvPr/>
        </p:nvGrpSpPr>
        <p:grpSpPr bwMode="auto">
          <a:xfrm>
            <a:off x="6215063" y="3286125"/>
            <a:ext cx="1206500" cy="2825750"/>
            <a:chOff x="0" y="0"/>
            <a:chExt cx="1206508" cy="2825827"/>
          </a:xfrm>
        </p:grpSpPr>
        <p:sp>
          <p:nvSpPr>
            <p:cNvPr id="51" name="椭圆 58"/>
            <p:cNvSpPr>
              <a:spLocks noChangeArrowheads="1"/>
            </p:cNvSpPr>
            <p:nvPr/>
          </p:nvSpPr>
          <p:spPr bwMode="auto">
            <a:xfrm>
              <a:off x="142876" y="0"/>
              <a:ext cx="857256" cy="500066"/>
            </a:xfrm>
            <a:prstGeom prst="ellipse">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sz="3200">
                <a:solidFill>
                  <a:srgbClr val="00B0F0"/>
                </a:solidFill>
                <a:latin typeface="Verdana" pitchFamily="34" charset="0"/>
                <a:sym typeface="Verdana" pitchFamily="34" charset="0"/>
              </a:endParaRPr>
            </a:p>
          </p:txBody>
        </p:sp>
        <p:cxnSp>
          <p:nvCxnSpPr>
            <p:cNvPr id="52" name="直接连接符 70"/>
            <p:cNvCxnSpPr>
              <a:cxnSpLocks noChangeShapeType="1"/>
              <a:stCxn id="53" idx="0"/>
              <a:endCxn id="51" idx="4"/>
            </p:cNvCxnSpPr>
            <p:nvPr/>
          </p:nvCxnSpPr>
          <p:spPr bwMode="auto">
            <a:xfrm rot="16200000" flipV="1">
              <a:off x="-374411" y="1445981"/>
              <a:ext cx="1928826" cy="36996"/>
            </a:xfrm>
            <a:prstGeom prst="line">
              <a:avLst/>
            </a:prstGeom>
            <a:noFill/>
            <a:ln w="19050">
              <a:solidFill>
                <a:schemeClr val="tx1"/>
              </a:solidFill>
              <a:miter lim="800000"/>
              <a:headEnd/>
              <a:tailEnd/>
            </a:ln>
            <a:extLst>
              <a:ext uri="{909E8E84-426E-40DD-AFC4-6F175D3DCCD1}">
                <a14:hiddenFill xmlns:a14="http://schemas.microsoft.com/office/drawing/2010/main">
                  <a:noFill/>
                </a14:hiddenFill>
              </a:ext>
            </a:extLst>
          </p:spPr>
        </p:cxnSp>
        <p:sp>
          <p:nvSpPr>
            <p:cNvPr id="53" name="矩形 87"/>
            <p:cNvSpPr>
              <a:spLocks noChangeArrowheads="1"/>
            </p:cNvSpPr>
            <p:nvPr/>
          </p:nvSpPr>
          <p:spPr bwMode="auto">
            <a:xfrm>
              <a:off x="0" y="2428941"/>
              <a:ext cx="1206508" cy="396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b="1" u="sng">
                  <a:solidFill>
                    <a:srgbClr val="00B0F0"/>
                  </a:solidFill>
                  <a:latin typeface="宋体" pitchFamily="2" charset="-122"/>
                  <a:sym typeface="宋体" pitchFamily="2" charset="-122"/>
                </a:rPr>
                <a:t>谷胱甘肽</a:t>
              </a:r>
              <a:endParaRPr lang="zh-CN" altLang="en-US">
                <a:solidFill>
                  <a:prstClr val="black"/>
                </a:solidFill>
              </a:endParaRPr>
            </a:p>
          </p:txBody>
        </p:sp>
      </p:grpSp>
      <p:sp>
        <p:nvSpPr>
          <p:cNvPr id="54" name="Rectangle 2"/>
          <p:cNvSpPr txBox="1">
            <a:spLocks noChangeArrowheads="1"/>
          </p:cNvSpPr>
          <p:nvPr/>
        </p:nvSpPr>
        <p:spPr bwMode="gray">
          <a:xfrm>
            <a:off x="619948" y="93674"/>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a:solidFill>
                  <a:schemeClr val="bg1"/>
                </a:solidFill>
                <a:latin typeface="微软雅黑" panose="020B0503020204020204" pitchFamily="34" charset="-122"/>
                <a:ea typeface="微软雅黑" panose="020B0503020204020204" pitchFamily="34" charset="-122"/>
                <a:cs typeface="+mj-cs"/>
              </a:defRPr>
            </a:lvl1pPr>
            <a:lvl2pPr algn="ctr" rtl="0" eaLnBrk="1" fontAlgn="base" hangingPunct="1">
              <a:spcBef>
                <a:spcPct val="0"/>
              </a:spcBef>
              <a:spcAft>
                <a:spcPct val="0"/>
              </a:spcAft>
              <a:defRPr sz="3200">
                <a:solidFill>
                  <a:srgbClr val="000000"/>
                </a:solidFill>
                <a:latin typeface="Verdana" pitchFamily="34" charset="0"/>
              </a:defRPr>
            </a:lvl2pPr>
            <a:lvl3pPr algn="ctr" rtl="0" eaLnBrk="1" fontAlgn="base" hangingPunct="1">
              <a:spcBef>
                <a:spcPct val="0"/>
              </a:spcBef>
              <a:spcAft>
                <a:spcPct val="0"/>
              </a:spcAft>
              <a:defRPr sz="3200">
                <a:solidFill>
                  <a:srgbClr val="000000"/>
                </a:solidFill>
                <a:latin typeface="Verdana" pitchFamily="34" charset="0"/>
              </a:defRPr>
            </a:lvl3pPr>
            <a:lvl4pPr algn="ctr" rtl="0" eaLnBrk="1" fontAlgn="base" hangingPunct="1">
              <a:spcBef>
                <a:spcPct val="0"/>
              </a:spcBef>
              <a:spcAft>
                <a:spcPct val="0"/>
              </a:spcAft>
              <a:defRPr sz="3200">
                <a:solidFill>
                  <a:srgbClr val="000000"/>
                </a:solidFill>
                <a:latin typeface="Verdana" pitchFamily="34" charset="0"/>
              </a:defRPr>
            </a:lvl4pPr>
            <a:lvl5pPr algn="ctr" rtl="0" eaLnBrk="1" fontAlgn="base" hangingPunct="1">
              <a:spcBef>
                <a:spcPct val="0"/>
              </a:spcBef>
              <a:spcAft>
                <a:spcPct val="0"/>
              </a:spcAft>
              <a:defRPr sz="3200">
                <a:solidFill>
                  <a:srgbClr val="000000"/>
                </a:solidFill>
                <a:latin typeface="Verdana" pitchFamily="34" charset="0"/>
              </a:defRPr>
            </a:lvl5pPr>
            <a:lvl6pPr marL="457200" algn="ctr" rtl="0" eaLnBrk="1" fontAlgn="base" hangingPunct="1">
              <a:spcBef>
                <a:spcPct val="0"/>
              </a:spcBef>
              <a:spcAft>
                <a:spcPct val="0"/>
              </a:spcAft>
              <a:defRPr sz="3200">
                <a:solidFill>
                  <a:srgbClr val="000000"/>
                </a:solidFill>
                <a:latin typeface="Verdana" pitchFamily="34" charset="0"/>
              </a:defRPr>
            </a:lvl6pPr>
            <a:lvl7pPr marL="914400" algn="ctr" rtl="0" eaLnBrk="1" fontAlgn="base" hangingPunct="1">
              <a:spcBef>
                <a:spcPct val="0"/>
              </a:spcBef>
              <a:spcAft>
                <a:spcPct val="0"/>
              </a:spcAft>
              <a:defRPr sz="3200">
                <a:solidFill>
                  <a:srgbClr val="000000"/>
                </a:solidFill>
                <a:latin typeface="Verdana" pitchFamily="34" charset="0"/>
              </a:defRPr>
            </a:lvl7pPr>
            <a:lvl8pPr marL="1371600" algn="ctr" rtl="0" eaLnBrk="1" fontAlgn="base" hangingPunct="1">
              <a:spcBef>
                <a:spcPct val="0"/>
              </a:spcBef>
              <a:spcAft>
                <a:spcPct val="0"/>
              </a:spcAft>
              <a:defRPr sz="3200">
                <a:solidFill>
                  <a:srgbClr val="000000"/>
                </a:solidFill>
                <a:latin typeface="Verdana" pitchFamily="34" charset="0"/>
              </a:defRPr>
            </a:lvl8pPr>
            <a:lvl9pPr marL="1828800" algn="ctr" rtl="0" eaLnBrk="1" fontAlgn="base" hangingPunct="1">
              <a:spcBef>
                <a:spcPct val="0"/>
              </a:spcBef>
              <a:spcAft>
                <a:spcPct val="0"/>
              </a:spcAft>
              <a:defRPr sz="3200">
                <a:solidFill>
                  <a:srgbClr val="000000"/>
                </a:solidFill>
                <a:latin typeface="Verdana" pitchFamily="34" charset="0"/>
              </a:defRPr>
            </a:lvl9pPr>
          </a:lstStyle>
          <a:p>
            <a:r>
              <a:rPr lang="zh-CN" altLang="en-US" kern="0" dirty="0" smtClean="0">
                <a:sym typeface="微软雅黑" pitchFamily="34" charset="-122"/>
              </a:rPr>
              <a:t>不同类型保肝药物的作用靶点</a:t>
            </a:r>
            <a:endParaRPr lang="zh-CN" altLang="en-US" kern="0" dirty="0"/>
          </a:p>
        </p:txBody>
      </p:sp>
      <p:sp>
        <p:nvSpPr>
          <p:cNvPr id="55" name="矩形 31"/>
          <p:cNvSpPr>
            <a:spLocks noChangeArrowheads="1"/>
          </p:cNvSpPr>
          <p:nvPr/>
        </p:nvSpPr>
        <p:spPr bwMode="auto">
          <a:xfrm>
            <a:off x="2620829" y="1033387"/>
            <a:ext cx="616362"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rgbClr val="1F497D"/>
                </a:solidFill>
                <a:latin typeface="Arial Rounded MT Bold" pitchFamily="34" charset="0"/>
                <a:ea typeface="Arial Unicode MS" pitchFamily="34" charset="-122"/>
                <a:cs typeface="Arial Unicode MS" pitchFamily="34" charset="-122"/>
                <a:sym typeface="Arial Unicode MS" pitchFamily="34" charset="-122"/>
              </a:rPr>
              <a:t>正反馈</a:t>
            </a:r>
            <a:endParaRPr lang="zh-CN" altLang="en-US" dirty="0">
              <a:solidFill>
                <a:prstClr val="black"/>
              </a:solidFill>
            </a:endParaRPr>
          </a:p>
        </p:txBody>
      </p:sp>
    </p:spTree>
    <p:extLst>
      <p:ext uri="{BB962C8B-B14F-4D97-AF65-F5344CB8AC3E}">
        <p14:creationId xmlns:p14="http://schemas.microsoft.com/office/powerpoint/2010/main" val="2265079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p:cBhvr>
                                        <p:cTn id="7" dur="10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Effect>
                                      <p:cBhvr>
                                        <p:cTn id="12" dur="1000"/>
                                        <p:tgtEl>
                                          <p:spTgt spid="5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4"/>
          <p:cNvSpPr>
            <a:spLocks noGrp="1" noChangeArrowheads="1"/>
          </p:cNvSpPr>
          <p:nvPr>
            <p:ph type="title"/>
          </p:nvPr>
        </p:nvSpPr>
        <p:spPr/>
        <p:txBody>
          <a:bodyPr/>
          <a:lstStyle/>
          <a:p>
            <a:pPr eaLnBrk="1" hangingPunct="1"/>
            <a:r>
              <a:rPr lang="zh-CN" b="1" dirty="0" smtClean="0"/>
              <a:t>甘草酸抗炎保肝治疗的分子机制</a:t>
            </a:r>
            <a:endParaRPr lang="zh-CN" altLang="en-US" b="1" dirty="0" smtClean="0"/>
          </a:p>
        </p:txBody>
      </p:sp>
      <p:sp>
        <p:nvSpPr>
          <p:cNvPr id="6147" name="Rectangle 5"/>
          <p:cNvSpPr>
            <a:spLocks noGrp="1" noChangeArrowheads="1"/>
          </p:cNvSpPr>
          <p:nvPr>
            <p:ph idx="1"/>
          </p:nvPr>
        </p:nvSpPr>
        <p:spPr>
          <a:xfrm>
            <a:off x="142844" y="1760557"/>
            <a:ext cx="4103687" cy="4525963"/>
          </a:xfrm>
        </p:spPr>
        <p:txBody>
          <a:bodyPr/>
          <a:lstStyle/>
          <a:p>
            <a:pPr eaLnBrk="1" hangingPunct="1">
              <a:lnSpc>
                <a:spcPct val="150000"/>
              </a:lnSpc>
            </a:pPr>
            <a:r>
              <a:rPr lang="zh-CN" sz="2200" b="1" dirty="0" smtClean="0"/>
              <a:t>高迁移率蛋白族</a:t>
            </a:r>
            <a:r>
              <a:rPr lang="en-US" altLang="zh-CN" sz="2200" b="1" dirty="0" smtClean="0"/>
              <a:t>1</a:t>
            </a:r>
            <a:r>
              <a:rPr lang="zh-CN" sz="2200" b="1" dirty="0" smtClean="0"/>
              <a:t>（</a:t>
            </a:r>
            <a:r>
              <a:rPr lang="en-US" altLang="zh-CN" sz="2200" b="1" dirty="0" smtClean="0"/>
              <a:t>HMGB1</a:t>
            </a:r>
            <a:r>
              <a:rPr lang="zh-CN" sz="2200" b="1" dirty="0" smtClean="0"/>
              <a:t>）</a:t>
            </a:r>
            <a:r>
              <a:rPr lang="zh-CN" altLang="en-US" sz="2200" b="1" dirty="0" smtClean="0"/>
              <a:t>是已知</a:t>
            </a:r>
            <a:r>
              <a:rPr lang="zh-CN" sz="2200" b="1" dirty="0" smtClean="0"/>
              <a:t>炎症反应中的核心作用</a:t>
            </a:r>
            <a:r>
              <a:rPr lang="zh-CN" altLang="en-US" sz="2200" b="1" dirty="0" smtClean="0"/>
              <a:t>蛋白；</a:t>
            </a:r>
            <a:endParaRPr lang="en-US" altLang="zh-CN" sz="2200" b="1" dirty="0" smtClean="0"/>
          </a:p>
          <a:p>
            <a:pPr eaLnBrk="1" hangingPunct="1">
              <a:lnSpc>
                <a:spcPct val="150000"/>
              </a:lnSpc>
            </a:pPr>
            <a:endParaRPr lang="en-US" altLang="zh-CN" sz="2200" b="1" dirty="0" smtClean="0"/>
          </a:p>
          <a:p>
            <a:pPr eaLnBrk="1" hangingPunct="1">
              <a:lnSpc>
                <a:spcPct val="150000"/>
              </a:lnSpc>
            </a:pPr>
            <a:r>
              <a:rPr lang="zh-CN" altLang="en-US" sz="2200" b="1" dirty="0" smtClean="0"/>
              <a:t>甘草酸制剂通过抑制</a:t>
            </a:r>
            <a:r>
              <a:rPr lang="en-US" altLang="zh-CN" sz="2200" b="1" dirty="0" smtClean="0"/>
              <a:t>HMGB1</a:t>
            </a:r>
            <a:r>
              <a:rPr lang="zh-CN" altLang="en-US" sz="2200" b="1" dirty="0" smtClean="0"/>
              <a:t>发挥抗炎作用；</a:t>
            </a:r>
            <a:endParaRPr lang="en-US" altLang="zh-CN" sz="2200" b="1" dirty="0" smtClean="0"/>
          </a:p>
        </p:txBody>
      </p:sp>
      <p:pic>
        <p:nvPicPr>
          <p:cNvPr id="5" name="图片 4" descr="13049_2011_Article_276_Fig3_HTML.jpg"/>
          <p:cNvPicPr>
            <a:picLocks noChangeAspect="1"/>
          </p:cNvPicPr>
          <p:nvPr/>
        </p:nvPicPr>
        <p:blipFill>
          <a:blip r:embed="rId3"/>
          <a:stretch>
            <a:fillRect/>
          </a:stretch>
        </p:blipFill>
        <p:spPr>
          <a:xfrm>
            <a:off x="4572000" y="1618233"/>
            <a:ext cx="4274115" cy="3867978"/>
          </a:xfrm>
          <a:prstGeom prst="rect">
            <a:avLst/>
          </a:prstGeom>
        </p:spPr>
      </p:pic>
      <p:sp>
        <p:nvSpPr>
          <p:cNvPr id="6" name="TextBox 5"/>
          <p:cNvSpPr txBox="1"/>
          <p:nvPr/>
        </p:nvSpPr>
        <p:spPr>
          <a:xfrm>
            <a:off x="4580087" y="3460492"/>
            <a:ext cx="1143008" cy="307777"/>
          </a:xfrm>
          <a:prstGeom prst="rect">
            <a:avLst/>
          </a:prstGeom>
          <a:ln>
            <a:solidFill>
              <a:srgbClr val="FF3300"/>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r>
              <a:rPr lang="zh-CN" altLang="en-US" sz="1400" dirty="0" smtClean="0">
                <a:solidFill>
                  <a:srgbClr val="FF0000"/>
                </a:solidFill>
              </a:rPr>
              <a:t>甘草酸制剂</a:t>
            </a:r>
            <a:endParaRPr lang="zh-CN" altLang="en-US" sz="1400" dirty="0">
              <a:solidFill>
                <a:srgbClr val="FF0000"/>
              </a:solidFill>
            </a:endParaRPr>
          </a:p>
        </p:txBody>
      </p:sp>
      <p:sp>
        <p:nvSpPr>
          <p:cNvPr id="7" name="右箭头 6"/>
          <p:cNvSpPr/>
          <p:nvPr/>
        </p:nvSpPr>
        <p:spPr>
          <a:xfrm>
            <a:off x="5723095" y="3614380"/>
            <a:ext cx="428628" cy="45719"/>
          </a:xfrm>
          <a:prstGeom prst="rightArrow">
            <a:avLst/>
          </a:prstGeom>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428596" y="6454605"/>
            <a:ext cx="7992041" cy="307777"/>
          </a:xfrm>
          <a:prstGeom prst="rect">
            <a:avLst/>
          </a:prstGeom>
          <a:noFill/>
        </p:spPr>
        <p:txBody>
          <a:bodyPr wrap="square" rtlCol="0">
            <a:spAutoFit/>
          </a:bodyPr>
          <a:lstStyle/>
          <a:p>
            <a:r>
              <a:rPr lang="en-US" sz="1400" dirty="0" err="1"/>
              <a:t>Mollica</a:t>
            </a:r>
            <a:r>
              <a:rPr lang="en-US" sz="1400" dirty="0"/>
              <a:t> L, </a:t>
            </a:r>
            <a:r>
              <a:rPr lang="en-US" sz="1400" dirty="0" smtClean="0"/>
              <a:t>et al. </a:t>
            </a:r>
            <a:r>
              <a:rPr lang="it-IT" sz="1400" dirty="0"/>
              <a:t>Chem </a:t>
            </a:r>
            <a:r>
              <a:rPr lang="it-IT" sz="1400" dirty="0" smtClean="0"/>
              <a:t>Biol.2007</a:t>
            </a:r>
            <a:endParaRPr lang="zh-CN" altLang="en-US" sz="1400" dirty="0"/>
          </a:p>
        </p:txBody>
      </p:sp>
    </p:spTree>
    <p:extLst>
      <p:ext uri="{BB962C8B-B14F-4D97-AF65-F5344CB8AC3E}">
        <p14:creationId xmlns:p14="http://schemas.microsoft.com/office/powerpoint/2010/main" val="79184524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08594" y="195472"/>
            <a:ext cx="7160936" cy="615553"/>
          </a:xfrm>
          <a:prstGeom prst="rect">
            <a:avLst/>
          </a:prstGeom>
        </p:spPr>
        <p:txBody>
          <a:bodyPr wrap="none">
            <a:spAutoFit/>
          </a:bodyPr>
          <a:lstStyle/>
          <a:p>
            <a:pPr algn="ctr"/>
            <a:r>
              <a:rPr lang="zh-CN" altLang="zh-CN" sz="3400" b="1" dirty="0">
                <a:solidFill>
                  <a:schemeClr val="bg1"/>
                </a:solidFill>
                <a:latin typeface="+mj-lt"/>
                <a:ea typeface="+mj-ea"/>
                <a:cs typeface="+mj-cs"/>
              </a:rPr>
              <a:t>甘草</a:t>
            </a:r>
            <a:r>
              <a:rPr lang="zh-CN" altLang="zh-CN" sz="3400" b="1" dirty="0" smtClean="0">
                <a:solidFill>
                  <a:schemeClr val="bg1"/>
                </a:solidFill>
                <a:latin typeface="+mj-lt"/>
                <a:ea typeface="+mj-ea"/>
                <a:cs typeface="+mj-cs"/>
              </a:rPr>
              <a:t>酸</a:t>
            </a:r>
            <a:r>
              <a:rPr lang="zh-CN" altLang="en-US" sz="3400" b="1" dirty="0" smtClean="0">
                <a:solidFill>
                  <a:schemeClr val="bg1"/>
                </a:solidFill>
                <a:latin typeface="+mj-lt"/>
                <a:ea typeface="+mj-ea"/>
                <a:cs typeface="+mj-cs"/>
              </a:rPr>
              <a:t>制剂</a:t>
            </a:r>
            <a:r>
              <a:rPr lang="zh-CN" altLang="zh-CN" sz="3400" b="1" dirty="0" smtClean="0">
                <a:solidFill>
                  <a:schemeClr val="bg1"/>
                </a:solidFill>
                <a:latin typeface="+mj-lt"/>
                <a:ea typeface="+mj-ea"/>
                <a:cs typeface="+mj-cs"/>
              </a:rPr>
              <a:t>抗</a:t>
            </a:r>
            <a:r>
              <a:rPr lang="zh-CN" altLang="zh-CN" sz="3400" b="1" dirty="0">
                <a:solidFill>
                  <a:schemeClr val="bg1"/>
                </a:solidFill>
                <a:latin typeface="+mj-lt"/>
                <a:ea typeface="+mj-ea"/>
                <a:cs typeface="+mj-cs"/>
              </a:rPr>
              <a:t>炎保肝治疗的分子</a:t>
            </a:r>
            <a:r>
              <a:rPr lang="zh-CN" altLang="zh-CN" sz="3400" b="1" dirty="0" smtClean="0">
                <a:solidFill>
                  <a:schemeClr val="bg1"/>
                </a:solidFill>
                <a:latin typeface="+mj-lt"/>
                <a:ea typeface="+mj-ea"/>
                <a:cs typeface="+mj-cs"/>
              </a:rPr>
              <a:t>机制</a:t>
            </a:r>
            <a:endParaRPr lang="zh-CN" altLang="en-US" sz="3400" b="1" dirty="0">
              <a:solidFill>
                <a:schemeClr val="bg1"/>
              </a:solidFill>
              <a:latin typeface="+mj-lt"/>
              <a:ea typeface="+mj-ea"/>
              <a:cs typeface="+mj-cs"/>
            </a:endParaRPr>
          </a:p>
        </p:txBody>
      </p:sp>
      <p:grpSp>
        <p:nvGrpSpPr>
          <p:cNvPr id="7" name="组合 49"/>
          <p:cNvGrpSpPr>
            <a:grpSpLocks/>
          </p:cNvGrpSpPr>
          <p:nvPr/>
        </p:nvGrpSpPr>
        <p:grpSpPr bwMode="auto">
          <a:xfrm>
            <a:off x="4023513" y="1627487"/>
            <a:ext cx="5850803" cy="4562704"/>
            <a:chOff x="1273735" y="-403781"/>
            <a:chExt cx="7420729" cy="6938919"/>
          </a:xfrm>
        </p:grpSpPr>
        <p:sp>
          <p:nvSpPr>
            <p:cNvPr id="8" name="AutoShape 63"/>
            <p:cNvSpPr>
              <a:spLocks noChangeArrowheads="1"/>
            </p:cNvSpPr>
            <p:nvPr/>
          </p:nvSpPr>
          <p:spPr bwMode="auto">
            <a:xfrm>
              <a:off x="2995676" y="-403781"/>
              <a:ext cx="2832347" cy="1118327"/>
            </a:xfrm>
            <a:prstGeom prst="star24">
              <a:avLst>
                <a:gd name="adj" fmla="val 37500"/>
              </a:avLst>
            </a:prstGeom>
            <a:solidFill>
              <a:schemeClr val="accent1"/>
            </a:solidFill>
            <a:ln w="25400">
              <a:solidFill>
                <a:schemeClr val="accent1"/>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000" b="1" dirty="0">
                  <a:solidFill>
                    <a:schemeClr val="bg1"/>
                  </a:solidFill>
                  <a:latin typeface="微软雅黑" panose="020B0503020204020204" pitchFamily="34" charset="-122"/>
                  <a:ea typeface="微软雅黑" panose="020B0503020204020204" pitchFamily="34" charset="-122"/>
                </a:rPr>
                <a:t>促炎细胞因子</a:t>
              </a:r>
              <a:endParaRPr lang="en-US" altLang="zh-CN" sz="1000" b="1" dirty="0">
                <a:solidFill>
                  <a:schemeClr val="bg1"/>
                </a:solidFill>
                <a:latin typeface="微软雅黑" panose="020B0503020204020204" pitchFamily="34" charset="-122"/>
                <a:ea typeface="微软雅黑" panose="020B0503020204020204" pitchFamily="34" charset="-122"/>
              </a:endParaRPr>
            </a:p>
            <a:p>
              <a:pPr algn="ctr" eaLnBrk="1" hangingPunct="1">
                <a:lnSpc>
                  <a:spcPct val="120000"/>
                </a:lnSpc>
              </a:pPr>
              <a:r>
                <a:rPr lang="en-US" altLang="zh-CN" sz="1000" b="1" dirty="0">
                  <a:solidFill>
                    <a:schemeClr val="bg1"/>
                  </a:solidFill>
                  <a:latin typeface="微软雅黑" panose="020B0503020204020204" pitchFamily="34" charset="-122"/>
                  <a:ea typeface="微软雅黑" panose="020B0503020204020204" pitchFamily="34" charset="-122"/>
                </a:rPr>
                <a:t>   (TNF</a:t>
              </a:r>
              <a:r>
                <a:rPr lang="el-GR" altLang="zh-CN" sz="1000" b="1" dirty="0">
                  <a:solidFill>
                    <a:schemeClr val="bg1"/>
                  </a:solidFill>
                  <a:latin typeface="微软雅黑" panose="020B0503020204020204" pitchFamily="34" charset="-122"/>
                  <a:ea typeface="微软雅黑" panose="020B0503020204020204" pitchFamily="34" charset="-122"/>
                </a:rPr>
                <a:t>α</a:t>
              </a:r>
              <a:r>
                <a:rPr lang="en-US" altLang="zh-CN" sz="1000" b="1" dirty="0">
                  <a:solidFill>
                    <a:schemeClr val="bg1"/>
                  </a:solidFill>
                  <a:latin typeface="微软雅黑" panose="020B0503020204020204" pitchFamily="34" charset="-122"/>
                  <a:ea typeface="微软雅黑" panose="020B0503020204020204" pitchFamily="34" charset="-122"/>
                </a:rPr>
                <a:t>, IL-1</a:t>
              </a:r>
              <a:r>
                <a:rPr lang="el-GR" altLang="zh-CN" sz="1000" b="1" dirty="0">
                  <a:solidFill>
                    <a:schemeClr val="bg1"/>
                  </a:solidFill>
                  <a:latin typeface="微软雅黑" panose="020B0503020204020204" pitchFamily="34" charset="-122"/>
                  <a:ea typeface="微软雅黑" panose="020B0503020204020204" pitchFamily="34" charset="-122"/>
                </a:rPr>
                <a:t>β</a:t>
              </a:r>
              <a:r>
                <a:rPr lang="en-US" altLang="zh-CN" sz="1000" b="1" dirty="0">
                  <a:solidFill>
                    <a:schemeClr val="bg1"/>
                  </a:solidFill>
                  <a:latin typeface="微软雅黑" panose="020B0503020204020204" pitchFamily="34" charset="-122"/>
                  <a:ea typeface="微软雅黑" panose="020B0503020204020204" pitchFamily="34" charset="-122"/>
                </a:rPr>
                <a:t>, …)</a:t>
              </a:r>
            </a:p>
            <a:p>
              <a:pPr algn="ctr" eaLnBrk="1" hangingPunct="1">
                <a:lnSpc>
                  <a:spcPct val="120000"/>
                </a:lnSpc>
              </a:pPr>
              <a:r>
                <a:rPr lang="zh-CN" altLang="en-US" sz="1000" b="1" dirty="0">
                  <a:solidFill>
                    <a:schemeClr val="bg1"/>
                  </a:solidFill>
                  <a:latin typeface="微软雅黑" panose="020B0503020204020204" pitchFamily="34" charset="-122"/>
                  <a:ea typeface="微软雅黑" panose="020B0503020204020204" pitchFamily="34" charset="-122"/>
                </a:rPr>
                <a:t>病毒、细菌</a:t>
              </a:r>
              <a:r>
                <a:rPr lang="en-US" altLang="zh-CN" sz="1000" b="1" dirty="0">
                  <a:solidFill>
                    <a:schemeClr val="bg1"/>
                  </a:solidFill>
                  <a:latin typeface="微软雅黑" panose="020B0503020204020204" pitchFamily="34" charset="-122"/>
                  <a:ea typeface="微软雅黑" panose="020B0503020204020204" pitchFamily="34" charset="-122"/>
                </a:rPr>
                <a:t>……</a:t>
              </a:r>
              <a:endParaRPr lang="zh-CN" altLang="en-US" sz="1000" b="1" dirty="0">
                <a:solidFill>
                  <a:schemeClr val="bg1"/>
                </a:solidFill>
                <a:latin typeface="微软雅黑" panose="020B0503020204020204" pitchFamily="34" charset="-122"/>
                <a:ea typeface="微软雅黑" panose="020B0503020204020204" pitchFamily="34" charset="-122"/>
              </a:endParaRPr>
            </a:p>
          </p:txBody>
        </p:sp>
        <p:sp>
          <p:nvSpPr>
            <p:cNvPr id="10" name="Line 9"/>
            <p:cNvSpPr>
              <a:spLocks noChangeShapeType="1"/>
            </p:cNvSpPr>
            <p:nvPr/>
          </p:nvSpPr>
          <p:spPr bwMode="auto">
            <a:xfrm>
              <a:off x="4189409" y="1532051"/>
              <a:ext cx="20400" cy="317803"/>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 name="AutoShape 25"/>
            <p:cNvSpPr>
              <a:spLocks noChangeArrowheads="1"/>
            </p:cNvSpPr>
            <p:nvPr/>
          </p:nvSpPr>
          <p:spPr bwMode="auto">
            <a:xfrm>
              <a:off x="2298198" y="5546682"/>
              <a:ext cx="3823221" cy="988456"/>
            </a:xfrm>
            <a:prstGeom prst="irregularSeal1">
              <a:avLst/>
            </a:prstGeom>
            <a:solidFill>
              <a:srgbClr val="92D050"/>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b="1" dirty="0">
                  <a:solidFill>
                    <a:schemeClr val="bg1"/>
                  </a:solidFill>
                  <a:latin typeface="微软雅黑" panose="020B0503020204020204" pitchFamily="34" charset="-122"/>
                  <a:ea typeface="微软雅黑" panose="020B0503020204020204" pitchFamily="34" charset="-122"/>
                </a:rPr>
                <a:t>炎症反应</a:t>
              </a:r>
              <a:endParaRPr lang="en-US" altLang="zh-CN" sz="1200" b="1" dirty="0">
                <a:solidFill>
                  <a:schemeClr val="bg1"/>
                </a:solidFill>
                <a:latin typeface="微软雅黑" panose="020B0503020204020204" pitchFamily="34" charset="-122"/>
                <a:ea typeface="微软雅黑" panose="020B0503020204020204" pitchFamily="34" charset="-122"/>
              </a:endParaRPr>
            </a:p>
          </p:txBody>
        </p:sp>
        <p:sp>
          <p:nvSpPr>
            <p:cNvPr id="17" name="Line 33"/>
            <p:cNvSpPr>
              <a:spLocks noChangeShapeType="1"/>
            </p:cNvSpPr>
            <p:nvPr/>
          </p:nvSpPr>
          <p:spPr bwMode="auto">
            <a:xfrm flipH="1">
              <a:off x="6834431" y="549684"/>
              <a:ext cx="90244" cy="488067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 name="Line 34"/>
            <p:cNvSpPr>
              <a:spLocks noChangeShapeType="1"/>
            </p:cNvSpPr>
            <p:nvPr/>
          </p:nvSpPr>
          <p:spPr bwMode="auto">
            <a:xfrm>
              <a:off x="6071511" y="5430355"/>
              <a:ext cx="792894"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9" name="Group 47"/>
            <p:cNvGrpSpPr>
              <a:grpSpLocks/>
            </p:cNvGrpSpPr>
            <p:nvPr/>
          </p:nvGrpSpPr>
          <p:grpSpPr bwMode="auto">
            <a:xfrm>
              <a:off x="2052638" y="2571750"/>
              <a:ext cx="431800" cy="144463"/>
              <a:chOff x="1542" y="1237"/>
              <a:chExt cx="272" cy="91"/>
            </a:xfrm>
          </p:grpSpPr>
          <p:sp>
            <p:nvSpPr>
              <p:cNvPr id="50" name="Line 36"/>
              <p:cNvSpPr>
                <a:spLocks noChangeShapeType="1"/>
              </p:cNvSpPr>
              <p:nvPr/>
            </p:nvSpPr>
            <p:spPr bwMode="auto">
              <a:xfrm>
                <a:off x="1542" y="1282"/>
                <a:ext cx="272" cy="0"/>
              </a:xfrm>
              <a:prstGeom prst="line">
                <a:avLst/>
              </a:prstGeom>
              <a:noFill/>
              <a:ln w="254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Line 37"/>
              <p:cNvSpPr>
                <a:spLocks noChangeShapeType="1"/>
              </p:cNvSpPr>
              <p:nvPr/>
            </p:nvSpPr>
            <p:spPr bwMode="auto">
              <a:xfrm>
                <a:off x="1814" y="1235"/>
                <a:ext cx="0" cy="93"/>
              </a:xfrm>
              <a:prstGeom prst="line">
                <a:avLst/>
              </a:prstGeom>
              <a:noFill/>
              <a:ln w="254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49" name="Line 50"/>
            <p:cNvSpPr>
              <a:spLocks noChangeShapeType="1"/>
            </p:cNvSpPr>
            <p:nvPr/>
          </p:nvSpPr>
          <p:spPr bwMode="auto">
            <a:xfrm rot="7412921">
              <a:off x="5031259" y="1524711"/>
              <a:ext cx="0" cy="71437"/>
            </a:xfrm>
            <a:prstGeom prst="line">
              <a:avLst/>
            </a:prstGeom>
            <a:noFill/>
            <a:ln w="254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2" name="圆角矩形 49"/>
            <p:cNvSpPr>
              <a:spLocks noChangeArrowheads="1"/>
            </p:cNvSpPr>
            <p:nvPr/>
          </p:nvSpPr>
          <p:spPr bwMode="auto">
            <a:xfrm>
              <a:off x="3305863" y="983288"/>
              <a:ext cx="1965603" cy="574354"/>
            </a:xfrm>
            <a:prstGeom prst="roundRect">
              <a:avLst>
                <a:gd name="adj" fmla="val 16667"/>
              </a:avLst>
            </a:prstGeom>
            <a:solidFill>
              <a:srgbClr val="FFC000"/>
            </a:solidFill>
            <a:ln>
              <a:noFill/>
              <a:headEnd/>
              <a:tailEnd/>
            </a:ln>
          </p:spPr>
          <p:style>
            <a:lnRef idx="2">
              <a:schemeClr val="accent1">
                <a:shade val="50000"/>
              </a:schemeClr>
            </a:lnRef>
            <a:fillRef idx="1">
              <a:schemeClr val="accent1"/>
            </a:fillRef>
            <a:effectRef idx="0">
              <a:schemeClr val="accent1"/>
            </a:effectRef>
            <a:fontRef idx="minor">
              <a:schemeClr val="lt1"/>
            </a:fontRef>
          </p:style>
          <p:txBody>
            <a:bodyPr/>
            <a:lstStyle/>
            <a:p>
              <a:pPr fontAlgn="auto">
                <a:lnSpc>
                  <a:spcPct val="120000"/>
                </a:lnSpc>
                <a:spcBef>
                  <a:spcPts val="0"/>
                </a:spcBef>
                <a:spcAft>
                  <a:spcPts val="0"/>
                </a:spcAft>
                <a:defRPr/>
              </a:pPr>
              <a:r>
                <a:rPr lang="en-US" altLang="zh-CN" sz="1000" b="1" dirty="0">
                  <a:solidFill>
                    <a:schemeClr val="tx1"/>
                  </a:solidFill>
                  <a:latin typeface="微软雅黑" pitchFamily="34" charset="-122"/>
                  <a:ea typeface="微软雅黑" pitchFamily="34" charset="-122"/>
                </a:rPr>
                <a:t> TLRs, TNFR, IL-1R</a:t>
              </a:r>
            </a:p>
            <a:p>
              <a:pPr fontAlgn="auto">
                <a:lnSpc>
                  <a:spcPct val="120000"/>
                </a:lnSpc>
                <a:spcBef>
                  <a:spcPts val="0"/>
                </a:spcBef>
                <a:spcAft>
                  <a:spcPts val="0"/>
                </a:spcAft>
                <a:defRPr/>
              </a:pPr>
              <a:endParaRPr lang="en-US" altLang="zh-CN" sz="1000" b="1" dirty="0">
                <a:solidFill>
                  <a:schemeClr val="tx1"/>
                </a:solidFill>
                <a:latin typeface="微软雅黑" pitchFamily="34" charset="-122"/>
                <a:ea typeface="微软雅黑" pitchFamily="34" charset="-122"/>
              </a:endParaRPr>
            </a:p>
          </p:txBody>
        </p:sp>
        <p:sp>
          <p:nvSpPr>
            <p:cNvPr id="23" name="Oval 45"/>
            <p:cNvSpPr>
              <a:spLocks noChangeArrowheads="1"/>
            </p:cNvSpPr>
            <p:nvPr/>
          </p:nvSpPr>
          <p:spPr bwMode="auto">
            <a:xfrm>
              <a:off x="1273735" y="1894139"/>
              <a:ext cx="1800959" cy="853358"/>
            </a:xfrm>
            <a:prstGeom prst="ellipse">
              <a:avLst/>
            </a:prstGeom>
            <a:solidFill>
              <a:srgbClr val="92D050"/>
            </a:solidFill>
            <a:ln>
              <a:noFill/>
            </a:ln>
            <a:extLst>
              <a:ext uri="{91240B29-F687-4F45-9708-019B960494DF}">
                <a14:hiddenLine xmlns:a14="http://schemas.microsoft.com/office/drawing/2010/main" w="25400">
                  <a:solidFill>
                    <a:srgbClr val="000000"/>
                  </a:solidFill>
                  <a:round/>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2000" b="1" dirty="0" smtClean="0">
                  <a:latin typeface="微软雅黑" panose="020B0503020204020204" pitchFamily="34" charset="-122"/>
                  <a:ea typeface="微软雅黑" panose="020B0503020204020204" pitchFamily="34" charset="-122"/>
                </a:rPr>
                <a:t>异甘草酸镁</a:t>
              </a:r>
              <a:endParaRPr lang="zh-CN" altLang="en-US" sz="2000" b="1" dirty="0">
                <a:latin typeface="微软雅黑" panose="020B0503020204020204" pitchFamily="34" charset="-122"/>
                <a:ea typeface="微软雅黑" panose="020B0503020204020204" pitchFamily="34" charset="-122"/>
              </a:endParaRPr>
            </a:p>
          </p:txBody>
        </p:sp>
        <p:sp>
          <p:nvSpPr>
            <p:cNvPr id="47" name="Line 37"/>
            <p:cNvSpPr>
              <a:spLocks noChangeShapeType="1"/>
            </p:cNvSpPr>
            <p:nvPr/>
          </p:nvSpPr>
          <p:spPr bwMode="auto">
            <a:xfrm flipH="1">
              <a:off x="8694464" y="2568575"/>
              <a:ext cx="0" cy="147638"/>
            </a:xfrm>
            <a:prstGeom prst="line">
              <a:avLst/>
            </a:prstGeom>
            <a:noFill/>
            <a:ln w="254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AutoShape 68"/>
            <p:cNvSpPr>
              <a:spLocks noChangeArrowheads="1"/>
            </p:cNvSpPr>
            <p:nvPr/>
          </p:nvSpPr>
          <p:spPr bwMode="auto">
            <a:xfrm>
              <a:off x="3420855" y="4560676"/>
              <a:ext cx="1804829" cy="652828"/>
            </a:xfrm>
            <a:prstGeom prst="flowChartTerminator">
              <a:avLst/>
            </a:prstGeom>
            <a:gradFill rotWithShape="1">
              <a:gsLst>
                <a:gs pos="0">
                  <a:srgbClr val="595959"/>
                </a:gs>
                <a:gs pos="50000">
                  <a:srgbClr val="C0C0C0"/>
                </a:gs>
                <a:gs pos="100000">
                  <a:srgbClr val="595959"/>
                </a:gs>
              </a:gsLst>
              <a:lin ang="5400000" scaled="1"/>
            </a:gradFill>
            <a:ln>
              <a:noFill/>
            </a:ln>
            <a:extLs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50000"/>
                </a:spcBef>
              </a:pPr>
              <a:r>
                <a:rPr lang="en-US" altLang="zh-CN" sz="1050" b="1" dirty="0">
                  <a:latin typeface="微软雅黑" panose="020B0503020204020204" pitchFamily="34" charset="-122"/>
                  <a:ea typeface="微软雅黑" panose="020B0503020204020204" pitchFamily="34" charset="-122"/>
                </a:rPr>
                <a:t>PGE, </a:t>
              </a:r>
              <a:r>
                <a:rPr lang="en-US" altLang="zh-CN" sz="1050" b="1" dirty="0" smtClean="0">
                  <a:latin typeface="微软雅黑" panose="020B0503020204020204" pitchFamily="34" charset="-122"/>
                  <a:ea typeface="微软雅黑" panose="020B0503020204020204" pitchFamily="34" charset="-122"/>
                </a:rPr>
                <a:t>PGI,TBX</a:t>
              </a:r>
              <a:r>
                <a:rPr lang="en-US" altLang="zh-CN" sz="1050" b="1" baseline="-25000" dirty="0" smtClean="0">
                  <a:latin typeface="微软雅黑" panose="020B0503020204020204" pitchFamily="34" charset="-122"/>
                  <a:ea typeface="微软雅黑" panose="020B0503020204020204" pitchFamily="34" charset="-122"/>
                </a:rPr>
                <a:t>2</a:t>
              </a:r>
              <a:r>
                <a:rPr lang="en-US" altLang="zh-CN" sz="1050" b="1" baseline="-25000" dirty="0">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 LTB</a:t>
              </a:r>
              <a:r>
                <a:rPr lang="en-US" altLang="zh-CN" sz="1050" b="1" baseline="-25000" dirty="0">
                  <a:latin typeface="微软雅黑" panose="020B0503020204020204" pitchFamily="34" charset="-122"/>
                  <a:ea typeface="微软雅黑" panose="020B0503020204020204" pitchFamily="34" charset="-122"/>
                </a:rPr>
                <a:t>4</a:t>
              </a:r>
              <a:endParaRPr lang="zh-CN" altLang="en-US" sz="1050" b="1" baseline="-25000" dirty="0">
                <a:latin typeface="微软雅黑" panose="020B0503020204020204" pitchFamily="34" charset="-122"/>
                <a:ea typeface="微软雅黑" panose="020B0503020204020204" pitchFamily="34" charset="-122"/>
              </a:endParaRPr>
            </a:p>
          </p:txBody>
        </p:sp>
        <p:sp>
          <p:nvSpPr>
            <p:cNvPr id="30" name="Line 14"/>
            <p:cNvSpPr>
              <a:spLocks noChangeShapeType="1"/>
            </p:cNvSpPr>
            <p:nvPr/>
          </p:nvSpPr>
          <p:spPr bwMode="auto">
            <a:xfrm>
              <a:off x="4455907" y="2874850"/>
              <a:ext cx="0" cy="255938"/>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AutoShape 73"/>
            <p:cNvSpPr>
              <a:spLocks noChangeArrowheads="1"/>
            </p:cNvSpPr>
            <p:nvPr/>
          </p:nvSpPr>
          <p:spPr bwMode="auto">
            <a:xfrm>
              <a:off x="3770894" y="3718012"/>
              <a:ext cx="1230596" cy="518327"/>
            </a:xfrm>
            <a:prstGeom prst="octagon">
              <a:avLst>
                <a:gd name="adj" fmla="val 29287"/>
              </a:avLst>
            </a:prstGeom>
            <a:solidFill>
              <a:srgbClr val="CCFFCC"/>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50000"/>
                </a:spcBef>
              </a:pPr>
              <a:r>
                <a:rPr lang="en-US" altLang="zh-CN" sz="1050" b="1" dirty="0" smtClean="0">
                  <a:latin typeface="微软雅黑" panose="020B0503020204020204" pitchFamily="34" charset="-122"/>
                  <a:ea typeface="微软雅黑" panose="020B0503020204020204" pitchFamily="34" charset="-122"/>
                </a:rPr>
                <a:t>COX </a:t>
              </a:r>
              <a:r>
                <a:rPr lang="zh-CN" altLang="en-US" sz="1050" b="1" dirty="0" smtClean="0">
                  <a:latin typeface="微软雅黑" panose="020B0503020204020204" pitchFamily="34" charset="-122"/>
                  <a:ea typeface="微软雅黑" panose="020B0503020204020204" pitchFamily="34" charset="-122"/>
                </a:rPr>
                <a:t>、</a:t>
              </a:r>
              <a:r>
                <a:rPr lang="en-US" altLang="zh-CN" sz="1050" b="1" dirty="0" smtClean="0">
                  <a:latin typeface="微软雅黑" panose="020B0503020204020204" pitchFamily="34" charset="-122"/>
                  <a:ea typeface="微软雅黑" panose="020B0503020204020204" pitchFamily="34" charset="-122"/>
                </a:rPr>
                <a:t>LOX</a:t>
              </a:r>
              <a:endParaRPr lang="zh-CN" altLang="en-US" sz="1050" b="1" dirty="0">
                <a:latin typeface="微软雅黑" panose="020B0503020204020204" pitchFamily="34" charset="-122"/>
                <a:ea typeface="微软雅黑" panose="020B0503020204020204" pitchFamily="34" charset="-122"/>
              </a:endParaRPr>
            </a:p>
          </p:txBody>
        </p:sp>
        <p:sp>
          <p:nvSpPr>
            <p:cNvPr id="33" name="Line 14"/>
            <p:cNvSpPr>
              <a:spLocks noChangeShapeType="1"/>
            </p:cNvSpPr>
            <p:nvPr/>
          </p:nvSpPr>
          <p:spPr bwMode="auto">
            <a:xfrm>
              <a:off x="4212636" y="714546"/>
              <a:ext cx="0" cy="306687"/>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5" name="AutoShape 68"/>
            <p:cNvSpPr>
              <a:spLocks noChangeArrowheads="1"/>
            </p:cNvSpPr>
            <p:nvPr/>
          </p:nvSpPr>
          <p:spPr bwMode="auto">
            <a:xfrm>
              <a:off x="5623065" y="2709243"/>
              <a:ext cx="1755619" cy="2853743"/>
            </a:xfrm>
            <a:prstGeom prst="flowChartTerminator">
              <a:avLst/>
            </a:prstGeom>
            <a:gradFill rotWithShape="1">
              <a:gsLst>
                <a:gs pos="0">
                  <a:srgbClr val="595959"/>
                </a:gs>
                <a:gs pos="50000">
                  <a:srgbClr val="C0C0C0"/>
                </a:gs>
                <a:gs pos="100000">
                  <a:srgbClr val="595959"/>
                </a:gs>
              </a:gsLst>
              <a:lin ang="5400000" scaled="1"/>
            </a:gradFill>
            <a:ln>
              <a:noFill/>
            </a:ln>
            <a:extLs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50000"/>
                </a:spcBef>
              </a:pPr>
              <a:r>
                <a:rPr lang="zh-CN" altLang="en-US" sz="1050" b="1" dirty="0" smtClean="0">
                  <a:latin typeface="微软雅黑" panose="020B0503020204020204" pitchFamily="34" charset="-122"/>
                  <a:ea typeface="微软雅黑" panose="020B0503020204020204" pitchFamily="34" charset="-122"/>
                </a:rPr>
                <a:t>细胞因子</a:t>
              </a:r>
              <a:r>
                <a:rPr lang="en-US" altLang="zh-CN" sz="1050" b="1" dirty="0" smtClean="0">
                  <a:latin typeface="微软雅黑" panose="020B0503020204020204" pitchFamily="34" charset="-122"/>
                  <a:ea typeface="微软雅黑" panose="020B0503020204020204" pitchFamily="34" charset="-122"/>
                </a:rPr>
                <a:t>(</a:t>
              </a:r>
              <a:r>
                <a:rPr lang="en-US" altLang="zh-CN" sz="1050" b="1" dirty="0">
                  <a:latin typeface="微软雅黑" panose="020B0503020204020204" pitchFamily="34" charset="-122"/>
                  <a:ea typeface="微软雅黑" panose="020B0503020204020204" pitchFamily="34" charset="-122"/>
                </a:rPr>
                <a:t>TNF-</a:t>
              </a:r>
              <a:r>
                <a:rPr lang="el-GR" altLang="zh-CN" sz="1050" b="1" dirty="0">
                  <a:latin typeface="微软雅黑" panose="020B0503020204020204" pitchFamily="34" charset="-122"/>
                  <a:ea typeface="微软雅黑" panose="020B0503020204020204" pitchFamily="34" charset="-122"/>
                  <a:cs typeface="Arial" panose="020B0604020202020204" pitchFamily="34" charset="0"/>
                </a:rPr>
                <a:t>α</a:t>
              </a:r>
              <a:r>
                <a:rPr lang="en-US" altLang="zh-CN" sz="1050" b="1" dirty="0" smtClean="0">
                  <a:latin typeface="微软雅黑" panose="020B0503020204020204" pitchFamily="34" charset="-122"/>
                  <a:ea typeface="微软雅黑" panose="020B0503020204020204" pitchFamily="34" charset="-122"/>
                  <a:cs typeface="Arial" panose="020B0604020202020204" pitchFamily="34" charset="0"/>
                </a:rPr>
                <a:t>,</a:t>
              </a:r>
            </a:p>
            <a:p>
              <a:pPr eaLnBrk="1" hangingPunct="1">
                <a:lnSpc>
                  <a:spcPct val="120000"/>
                </a:lnSpc>
                <a:spcBef>
                  <a:spcPct val="50000"/>
                </a:spcBef>
              </a:pPr>
              <a:r>
                <a:rPr lang="en-US" altLang="zh-CN" sz="1050" b="1" dirty="0" smtClean="0">
                  <a:latin typeface="微软雅黑" panose="020B0503020204020204" pitchFamily="34" charset="-122"/>
                  <a:ea typeface="微软雅黑" panose="020B0503020204020204" pitchFamily="34" charset="-122"/>
                  <a:cs typeface="Arial" panose="020B0604020202020204" pitchFamily="34" charset="0"/>
                </a:rPr>
                <a:t> </a:t>
              </a:r>
              <a:r>
                <a:rPr lang="en-US" altLang="zh-CN" sz="1050" b="1" dirty="0">
                  <a:latin typeface="微软雅黑" panose="020B0503020204020204" pitchFamily="34" charset="-122"/>
                  <a:ea typeface="微软雅黑" panose="020B0503020204020204" pitchFamily="34" charset="-122"/>
                  <a:cs typeface="Arial" panose="020B0604020202020204" pitchFamily="34" charset="0"/>
                </a:rPr>
                <a:t>IL-1</a:t>
              </a:r>
              <a:r>
                <a:rPr lang="el-GR" altLang="zh-CN" sz="1050" b="1" dirty="0">
                  <a:latin typeface="微软雅黑" panose="020B0503020204020204" pitchFamily="34" charset="-122"/>
                  <a:ea typeface="微软雅黑" panose="020B0503020204020204" pitchFamily="34" charset="-122"/>
                  <a:cs typeface="Arial" panose="020B0604020202020204" pitchFamily="34" charset="0"/>
                </a:rPr>
                <a:t>β</a:t>
              </a:r>
              <a:r>
                <a:rPr lang="en-US" altLang="zh-CN" sz="1050" b="1" dirty="0">
                  <a:latin typeface="微软雅黑" panose="020B0503020204020204" pitchFamily="34" charset="-122"/>
                  <a:ea typeface="微软雅黑" panose="020B0503020204020204" pitchFamily="34" charset="-122"/>
                  <a:cs typeface="Arial" panose="020B0604020202020204" pitchFamily="34" charset="0"/>
                </a:rPr>
                <a:t>, IL-6</a:t>
              </a:r>
              <a:r>
                <a:rPr lang="en-US" altLang="zh-CN" sz="1050" b="1" dirty="0" smtClean="0">
                  <a:latin typeface="微软雅黑" panose="020B0503020204020204" pitchFamily="34" charset="-122"/>
                  <a:ea typeface="微软雅黑" panose="020B0503020204020204" pitchFamily="34" charset="-122"/>
                </a:rPr>
                <a:t>)</a:t>
              </a:r>
              <a:r>
                <a:rPr lang="zh-CN" altLang="en-US" sz="1050" b="1" dirty="0" smtClean="0">
                  <a:latin typeface="微软雅黑" panose="020B0503020204020204" pitchFamily="34" charset="-122"/>
                  <a:ea typeface="微软雅黑" panose="020B0503020204020204" pitchFamily="34" charset="-122"/>
                </a:rPr>
                <a:t>趋化因子</a:t>
              </a:r>
              <a:endParaRPr lang="en-US" altLang="zh-CN" sz="1050" b="1" dirty="0" smtClean="0">
                <a:latin typeface="微软雅黑" panose="020B0503020204020204" pitchFamily="34" charset="-122"/>
                <a:ea typeface="微软雅黑" panose="020B0503020204020204" pitchFamily="34" charset="-122"/>
              </a:endParaRPr>
            </a:p>
            <a:p>
              <a:pPr eaLnBrk="1" hangingPunct="1">
                <a:lnSpc>
                  <a:spcPct val="120000"/>
                </a:lnSpc>
                <a:spcBef>
                  <a:spcPct val="50000"/>
                </a:spcBef>
              </a:pPr>
              <a:r>
                <a:rPr lang="en-US" altLang="zh-CN" sz="1050" b="1" dirty="0" smtClean="0">
                  <a:latin typeface="微软雅黑" panose="020B0503020204020204" pitchFamily="34" charset="-122"/>
                  <a:ea typeface="微软雅黑" panose="020B0503020204020204" pitchFamily="34" charset="-122"/>
                </a:rPr>
                <a:t> </a:t>
              </a:r>
              <a:r>
                <a:rPr lang="en-US" altLang="zh-CN" sz="1050" b="1" dirty="0">
                  <a:latin typeface="微软雅黑" panose="020B0503020204020204" pitchFamily="34" charset="-122"/>
                  <a:ea typeface="微软雅黑" panose="020B0503020204020204" pitchFamily="34" charset="-122"/>
                </a:rPr>
                <a:t>(IL-8</a:t>
              </a:r>
              <a:r>
                <a:rPr lang="en-US" altLang="zh-CN" sz="1050" b="1" dirty="0" smtClean="0">
                  <a:latin typeface="微软雅黑" panose="020B0503020204020204" pitchFamily="34" charset="-122"/>
                  <a:ea typeface="微软雅黑" panose="020B0503020204020204" pitchFamily="34" charset="-122"/>
                </a:rPr>
                <a:t>)</a:t>
              </a:r>
              <a:r>
                <a:rPr lang="zh-CN" altLang="en-US" sz="1050" b="1" dirty="0" smtClean="0">
                  <a:latin typeface="微软雅黑" panose="020B0503020204020204" pitchFamily="34" charset="-122"/>
                  <a:ea typeface="微软雅黑" panose="020B0503020204020204" pitchFamily="34" charset="-122"/>
                </a:rPr>
                <a:t>酶</a:t>
              </a:r>
              <a:r>
                <a:rPr lang="en-US" altLang="zh-CN" sz="1050" b="1" dirty="0" smtClean="0">
                  <a:latin typeface="微软雅黑" panose="020B0503020204020204" pitchFamily="34" charset="-122"/>
                  <a:ea typeface="微软雅黑" panose="020B0503020204020204" pitchFamily="34" charset="-122"/>
                </a:rPr>
                <a:t> </a:t>
              </a:r>
              <a:r>
                <a:rPr lang="en-US" altLang="zh-CN" sz="1050" b="1" dirty="0">
                  <a:latin typeface="微软雅黑" panose="020B0503020204020204" pitchFamily="34" charset="-122"/>
                  <a:ea typeface="微软雅黑" panose="020B0503020204020204" pitchFamily="34" charset="-122"/>
                </a:rPr>
                <a:t>(</a:t>
              </a:r>
              <a:r>
                <a:rPr lang="en-US" altLang="zh-CN" sz="1050" b="1" dirty="0" err="1">
                  <a:latin typeface="微软雅黑" panose="020B0503020204020204" pitchFamily="34" charset="-122"/>
                  <a:ea typeface="微软雅黑" panose="020B0503020204020204" pitchFamily="34" charset="-122"/>
                </a:rPr>
                <a:t>iNOS</a:t>
              </a:r>
              <a:r>
                <a:rPr lang="en-US" altLang="zh-CN" sz="1050" b="1" dirty="0" smtClean="0">
                  <a:latin typeface="微软雅黑" panose="020B0503020204020204" pitchFamily="34" charset="-122"/>
                  <a:ea typeface="微软雅黑" panose="020B0503020204020204" pitchFamily="34" charset="-122"/>
                </a:rPr>
                <a:t>,</a:t>
              </a:r>
            </a:p>
            <a:p>
              <a:pPr eaLnBrk="1" hangingPunct="1">
                <a:lnSpc>
                  <a:spcPct val="120000"/>
                </a:lnSpc>
                <a:spcBef>
                  <a:spcPct val="50000"/>
                </a:spcBef>
              </a:pPr>
              <a:r>
                <a:rPr lang="en-US" altLang="zh-CN" sz="1050" b="1" dirty="0" smtClean="0">
                  <a:latin typeface="微软雅黑" panose="020B0503020204020204" pitchFamily="34" charset="-122"/>
                  <a:ea typeface="微软雅黑" panose="020B0503020204020204" pitchFamily="34" charset="-122"/>
                </a:rPr>
                <a:t> </a:t>
              </a:r>
              <a:r>
                <a:rPr lang="en-US" altLang="zh-CN" sz="1050" b="1" dirty="0">
                  <a:latin typeface="微软雅黑" panose="020B0503020204020204" pitchFamily="34" charset="-122"/>
                  <a:ea typeface="微软雅黑" panose="020B0503020204020204" pitchFamily="34" charset="-122"/>
                </a:rPr>
                <a:t>COX-2, LOX, PLA</a:t>
              </a:r>
              <a:r>
                <a:rPr lang="en-US" altLang="zh-CN" sz="1050" b="1" baseline="-25000" dirty="0">
                  <a:latin typeface="微软雅黑" panose="020B0503020204020204" pitchFamily="34" charset="-122"/>
                  <a:ea typeface="微软雅黑" panose="020B0503020204020204" pitchFamily="34" charset="-122"/>
                </a:rPr>
                <a:t>2</a:t>
              </a:r>
              <a:r>
                <a:rPr lang="en-US" altLang="zh-CN" sz="1050" b="1" dirty="0">
                  <a:latin typeface="微软雅黑" panose="020B0503020204020204" pitchFamily="34" charset="-122"/>
                  <a:ea typeface="微软雅黑" panose="020B0503020204020204" pitchFamily="34" charset="-122"/>
                </a:rPr>
                <a:t>)</a:t>
              </a:r>
              <a:endParaRPr lang="zh-CN" altLang="en-US" sz="1050" b="1" baseline="-25000" dirty="0">
                <a:latin typeface="微软雅黑" panose="020B0503020204020204" pitchFamily="34" charset="-122"/>
                <a:ea typeface="微软雅黑" panose="020B0503020204020204" pitchFamily="34" charset="-122"/>
              </a:endParaRPr>
            </a:p>
          </p:txBody>
        </p:sp>
        <p:sp>
          <p:nvSpPr>
            <p:cNvPr id="36" name="AutoShape 49"/>
            <p:cNvSpPr>
              <a:spLocks noChangeArrowheads="1"/>
            </p:cNvSpPr>
            <p:nvPr/>
          </p:nvSpPr>
          <p:spPr bwMode="auto">
            <a:xfrm>
              <a:off x="3732729" y="2682619"/>
              <a:ext cx="1181081" cy="738443"/>
            </a:xfrm>
            <a:prstGeom prst="flowChartAlternateProcess">
              <a:avLst/>
            </a:prstGeom>
            <a:gradFill rotWithShape="1">
              <a:gsLst>
                <a:gs pos="0">
                  <a:schemeClr val="tx1"/>
                </a:gs>
                <a:gs pos="50000">
                  <a:srgbClr val="00CCFF"/>
                </a:gs>
                <a:gs pos="100000">
                  <a:schemeClr val="tx1"/>
                </a:gs>
              </a:gsLst>
              <a:lin ang="5400000" scaled="1"/>
            </a:gradFill>
            <a:ln w="25400">
              <a:noFill/>
              <a:miter lim="800000"/>
              <a:headEnd/>
              <a:tailEnd/>
            </a:ln>
            <a:effectLst/>
          </p:spPr>
          <p:txBody>
            <a:bodyPr wrap="none" anchor="ctr"/>
            <a:lstStyle/>
            <a:p>
              <a:pPr algn="ctr" fontAlgn="auto">
                <a:lnSpc>
                  <a:spcPct val="120000"/>
                </a:lnSpc>
                <a:spcBef>
                  <a:spcPts val="0"/>
                </a:spcBef>
                <a:spcAft>
                  <a:spcPts val="0"/>
                </a:spcAft>
                <a:defRPr/>
              </a:pPr>
              <a:r>
                <a:rPr lang="en-US" altLang="zh-CN" sz="1600" b="1" dirty="0">
                  <a:latin typeface="微软雅黑" pitchFamily="34" charset="-122"/>
                  <a:ea typeface="微软雅黑" pitchFamily="34" charset="-122"/>
                </a:rPr>
                <a:t>AA</a:t>
              </a:r>
              <a:endParaRPr lang="zh-CN" altLang="en-US" sz="1600" b="1" dirty="0">
                <a:latin typeface="微软雅黑" pitchFamily="34" charset="-122"/>
                <a:ea typeface="微软雅黑" pitchFamily="34" charset="-122"/>
              </a:endParaRPr>
            </a:p>
          </p:txBody>
        </p:sp>
        <p:sp>
          <p:nvSpPr>
            <p:cNvPr id="39" name="Line 52"/>
            <p:cNvSpPr>
              <a:spLocks noChangeShapeType="1"/>
            </p:cNvSpPr>
            <p:nvPr/>
          </p:nvSpPr>
          <p:spPr bwMode="auto">
            <a:xfrm flipH="1">
              <a:off x="5627040" y="549684"/>
              <a:ext cx="1297635"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3" name="Line 14"/>
            <p:cNvSpPr>
              <a:spLocks noChangeShapeType="1"/>
            </p:cNvSpPr>
            <p:nvPr/>
          </p:nvSpPr>
          <p:spPr bwMode="auto">
            <a:xfrm flipH="1">
              <a:off x="4245190" y="3355920"/>
              <a:ext cx="25223" cy="484361"/>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4" name="Line 14"/>
            <p:cNvSpPr>
              <a:spLocks noChangeShapeType="1"/>
            </p:cNvSpPr>
            <p:nvPr/>
          </p:nvSpPr>
          <p:spPr bwMode="auto">
            <a:xfrm>
              <a:off x="4270413" y="5278115"/>
              <a:ext cx="0" cy="304481"/>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5" name="Line 14"/>
            <p:cNvSpPr>
              <a:spLocks noChangeShapeType="1"/>
            </p:cNvSpPr>
            <p:nvPr/>
          </p:nvSpPr>
          <p:spPr bwMode="auto">
            <a:xfrm>
              <a:off x="4245190" y="2411733"/>
              <a:ext cx="0" cy="304481"/>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54" name="矩形 94"/>
          <p:cNvSpPr>
            <a:spLocks noChangeArrowheads="1"/>
          </p:cNvSpPr>
          <p:nvPr/>
        </p:nvSpPr>
        <p:spPr bwMode="auto">
          <a:xfrm>
            <a:off x="285545" y="1686258"/>
            <a:ext cx="3978082" cy="485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8799" tIns="39399" rIns="78799" bIns="39399">
            <a:spAutoFit/>
          </a:bodyPr>
          <a:lstStyle>
            <a:lvl1pPr marL="363538" indent="-363538"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eaLnBrk="1" hangingPunct="1">
              <a:lnSpc>
                <a:spcPct val="150000"/>
              </a:lnSpc>
              <a:spcBef>
                <a:spcPct val="20000"/>
              </a:spcBef>
              <a:buFont typeface="Arial" panose="020B0604020202020204" pitchFamily="34" charset="0"/>
              <a:buChar char="•"/>
            </a:pPr>
            <a:r>
              <a:rPr lang="zh-CN" altLang="en-US" b="1" dirty="0" smtClean="0">
                <a:solidFill>
                  <a:srgbClr val="0070C0"/>
                </a:solidFill>
                <a:latin typeface="微软雅黑" panose="020B0503020204020204" pitchFamily="34" charset="-122"/>
                <a:ea typeface="微软雅黑" panose="020B0503020204020204" pitchFamily="34" charset="-122"/>
                <a:cs typeface="Times New Roman" pitchFamily="18" charset="0"/>
              </a:rPr>
              <a:t>炎</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性细胞中</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AA</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代谢关键酶</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(PLA</a:t>
            </a:r>
            <a:r>
              <a:rPr lang="en-US" altLang="zh-CN" b="1" baseline="-25000" dirty="0">
                <a:solidFill>
                  <a:srgbClr val="0070C0"/>
                </a:solidFill>
                <a:latin typeface="微软雅黑" panose="020B0503020204020204" pitchFamily="34" charset="-122"/>
                <a:ea typeface="微软雅黑" panose="020B0503020204020204" pitchFamily="34" charset="-122"/>
                <a:cs typeface="Times New Roman" pitchFamily="18" charset="0"/>
              </a:rPr>
              <a:t>2</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COXs</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和</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5-LOX)</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及</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AA</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信号通路中脂质炎症介质</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(PGs</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TXBs</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a:t>
            </a:r>
            <a:r>
              <a:rPr lang="en-US" altLang="zh-CN" b="1" dirty="0" smtClean="0">
                <a:solidFill>
                  <a:srgbClr val="0070C0"/>
                </a:solidFill>
                <a:latin typeface="微软雅黑" panose="020B0503020204020204" pitchFamily="34" charset="-122"/>
                <a:ea typeface="微软雅黑" panose="020B0503020204020204" pitchFamily="34" charset="-122"/>
                <a:cs typeface="Times New Roman" pitchFamily="18" charset="0"/>
              </a:rPr>
              <a:t>LTBs</a:t>
            </a:r>
            <a:r>
              <a:rPr lang="zh-CN" altLang="en-US" b="1" dirty="0" smtClean="0">
                <a:solidFill>
                  <a:srgbClr val="0070C0"/>
                </a:solidFill>
                <a:latin typeface="微软雅黑" panose="020B0503020204020204" pitchFamily="34" charset="-122"/>
                <a:ea typeface="微软雅黑" panose="020B0503020204020204" pitchFamily="34" charset="-122"/>
                <a:cs typeface="Times New Roman" pitchFamily="18" charset="0"/>
              </a:rPr>
              <a:t>是炎症反应的重要通路。</a:t>
            </a:r>
            <a:endParaRPr lang="en-US" altLang="zh-CN" b="1" dirty="0" smtClean="0">
              <a:solidFill>
                <a:srgbClr val="0070C0"/>
              </a:solidFill>
              <a:latin typeface="微软雅黑" panose="020B0503020204020204" pitchFamily="34" charset="-122"/>
              <a:ea typeface="微软雅黑" panose="020B0503020204020204" pitchFamily="34" charset="-122"/>
              <a:cs typeface="Times New Roman" pitchFamily="18" charset="0"/>
            </a:endParaRPr>
          </a:p>
          <a:p>
            <a:pPr marL="342900" indent="-342900" eaLnBrk="1" hangingPunct="1">
              <a:lnSpc>
                <a:spcPct val="150000"/>
              </a:lnSpc>
              <a:spcBef>
                <a:spcPct val="20000"/>
              </a:spcBef>
              <a:buFont typeface="Arial" panose="020B0604020202020204" pitchFamily="34" charset="0"/>
              <a:buChar char="•"/>
            </a:pPr>
            <a:r>
              <a:rPr lang="zh-CN" altLang="en-US" b="1" dirty="0" smtClean="0">
                <a:solidFill>
                  <a:srgbClr val="0070C0"/>
                </a:solidFill>
                <a:latin typeface="微软雅黑" panose="020B0503020204020204" pitchFamily="34" charset="-122"/>
                <a:ea typeface="微软雅黑" panose="020B0503020204020204" pitchFamily="34" charset="-122"/>
                <a:cs typeface="Times New Roman" pitchFamily="18" charset="0"/>
              </a:rPr>
              <a:t>本</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研究第一次证明，调节</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AA</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代谢途径中</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COXs</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和</a:t>
            </a:r>
            <a:r>
              <a:rPr lang="en-US" altLang="zh-CN" b="1" dirty="0">
                <a:solidFill>
                  <a:srgbClr val="0070C0"/>
                </a:solidFill>
                <a:latin typeface="微软雅黑" panose="020B0503020204020204" pitchFamily="34" charset="-122"/>
                <a:ea typeface="微软雅黑" panose="020B0503020204020204" pitchFamily="34" charset="-122"/>
                <a:cs typeface="Times New Roman" pitchFamily="18" charset="0"/>
              </a:rPr>
              <a:t>5-LOX</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信号通路可能</a:t>
            </a:r>
            <a:r>
              <a:rPr lang="zh-CN" altLang="en-US" b="1" dirty="0" smtClean="0">
                <a:solidFill>
                  <a:srgbClr val="0070C0"/>
                </a:solidFill>
                <a:latin typeface="微软雅黑" panose="020B0503020204020204" pitchFamily="34" charset="-122"/>
                <a:ea typeface="微软雅黑" panose="020B0503020204020204" pitchFamily="34" charset="-122"/>
                <a:cs typeface="Times New Roman" pitchFamily="18" charset="0"/>
              </a:rPr>
              <a:t>是异甘草酸镁发挥</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其抗炎活性的一种新机制，为临床</a:t>
            </a:r>
            <a:r>
              <a:rPr lang="zh-CN" altLang="en-US" b="1" dirty="0" smtClean="0">
                <a:solidFill>
                  <a:srgbClr val="0070C0"/>
                </a:solidFill>
                <a:latin typeface="微软雅黑" panose="020B0503020204020204" pitchFamily="34" charset="-122"/>
                <a:ea typeface="微软雅黑" panose="020B0503020204020204" pitchFamily="34" charset="-122"/>
                <a:cs typeface="Times New Roman" pitchFamily="18" charset="0"/>
              </a:rPr>
              <a:t>应用异甘草酸镁治疗</a:t>
            </a:r>
            <a:r>
              <a:rPr lang="zh-CN" altLang="en-US" b="1" dirty="0">
                <a:solidFill>
                  <a:srgbClr val="0070C0"/>
                </a:solidFill>
                <a:latin typeface="微软雅黑" panose="020B0503020204020204" pitchFamily="34" charset="-122"/>
                <a:ea typeface="微软雅黑" panose="020B0503020204020204" pitchFamily="34" charset="-122"/>
                <a:cs typeface="Times New Roman" pitchFamily="18" charset="0"/>
              </a:rPr>
              <a:t>炎性疾病提供理论基础</a:t>
            </a:r>
            <a:r>
              <a:rPr lang="zh-CN" altLang="en-US" sz="2000" dirty="0">
                <a:solidFill>
                  <a:srgbClr val="0070C0"/>
                </a:solidFill>
                <a:latin typeface="微软雅黑" panose="020B0503020204020204" pitchFamily="34" charset="-122"/>
                <a:ea typeface="微软雅黑" panose="020B0503020204020204" pitchFamily="34" charset="-122"/>
                <a:cs typeface="Times New Roman" pitchFamily="18" charset="0"/>
              </a:rPr>
              <a:t>。</a:t>
            </a:r>
            <a:endParaRPr lang="en-US" altLang="zh-CN" sz="2000" dirty="0">
              <a:solidFill>
                <a:srgbClr val="0070C0"/>
              </a:solidFill>
              <a:latin typeface="微软雅黑" panose="020B0503020204020204" pitchFamily="34" charset="-122"/>
              <a:ea typeface="微软雅黑" panose="020B0503020204020204" pitchFamily="34" charset="-122"/>
              <a:cs typeface="Times New Roman" pitchFamily="18" charset="0"/>
            </a:endParaRPr>
          </a:p>
          <a:p>
            <a:pPr marL="342900" indent="-342900" eaLnBrk="1" hangingPunct="1">
              <a:lnSpc>
                <a:spcPct val="150000"/>
              </a:lnSpc>
              <a:spcBef>
                <a:spcPct val="20000"/>
              </a:spcBef>
              <a:buFont typeface="Wingdings" panose="05000000000000000000" pitchFamily="2" charset="2"/>
              <a:buChar char="•"/>
            </a:pPr>
            <a:endParaRPr lang="zh-CN" altLang="en-US" sz="2000" b="1" dirty="0">
              <a:latin typeface="+mn-lt"/>
              <a:ea typeface="+mn-ea"/>
            </a:endParaRPr>
          </a:p>
        </p:txBody>
      </p:sp>
      <p:sp>
        <p:nvSpPr>
          <p:cNvPr id="2" name="矩形 1"/>
          <p:cNvSpPr/>
          <p:nvPr/>
        </p:nvSpPr>
        <p:spPr>
          <a:xfrm>
            <a:off x="5168339" y="6505585"/>
            <a:ext cx="5222137" cy="307777"/>
          </a:xfrm>
          <a:prstGeom prst="rect">
            <a:avLst/>
          </a:prstGeom>
        </p:spPr>
        <p:txBody>
          <a:bodyPr wrap="square">
            <a:spAutoFit/>
          </a:bodyPr>
          <a:lstStyle/>
          <a:p>
            <a:r>
              <a:rPr lang="it-IT" altLang="zh-CN" sz="1400" dirty="0" smtClean="0">
                <a:solidFill>
                  <a:schemeClr val="tx1">
                    <a:lumMod val="85000"/>
                    <a:lumOff val="15000"/>
                  </a:schemeClr>
                </a:solidFill>
                <a:latin typeface="+mj-lt"/>
                <a:cs typeface="Times New Roman" pitchFamily="18" charset="0"/>
              </a:rPr>
              <a:t>Xie </a:t>
            </a:r>
            <a:r>
              <a:rPr lang="it-IT" altLang="zh-CN" sz="1400" dirty="0">
                <a:solidFill>
                  <a:schemeClr val="tx1">
                    <a:lumMod val="85000"/>
                    <a:lumOff val="15000"/>
                  </a:schemeClr>
                </a:solidFill>
                <a:latin typeface="+mj-lt"/>
                <a:cs typeface="Times New Roman" pitchFamily="18" charset="0"/>
              </a:rPr>
              <a:t>C, Li X, Wu J,</a:t>
            </a:r>
            <a:r>
              <a:rPr lang="es-ES" altLang="zh-CN" sz="1400" dirty="0">
                <a:solidFill>
                  <a:schemeClr val="tx1">
                    <a:lumMod val="85000"/>
                    <a:lumOff val="15000"/>
                  </a:schemeClr>
                </a:solidFill>
                <a:latin typeface="+mj-lt"/>
                <a:cs typeface="Times New Roman" pitchFamily="18" charset="0"/>
              </a:rPr>
              <a:t> </a:t>
            </a:r>
            <a:r>
              <a:rPr lang="sv-SE" altLang="zh-CN" sz="1400" dirty="0">
                <a:solidFill>
                  <a:schemeClr val="tx1">
                    <a:lumMod val="85000"/>
                    <a:lumOff val="15000"/>
                  </a:schemeClr>
                </a:solidFill>
                <a:latin typeface="+mj-lt"/>
                <a:cs typeface="Times New Roman" pitchFamily="18" charset="0"/>
              </a:rPr>
              <a:t>et </a:t>
            </a:r>
            <a:r>
              <a:rPr lang="sv-SE" altLang="zh-CN" sz="1400" dirty="0" smtClean="0">
                <a:solidFill>
                  <a:schemeClr val="tx1">
                    <a:lumMod val="85000"/>
                    <a:lumOff val="15000"/>
                  </a:schemeClr>
                </a:solidFill>
                <a:latin typeface="+mj-lt"/>
                <a:cs typeface="Times New Roman" pitchFamily="18" charset="0"/>
              </a:rPr>
              <a:t>al.I</a:t>
            </a:r>
            <a:r>
              <a:rPr lang="en-US" altLang="zh-CN" sz="1400" dirty="0" err="1" smtClean="0">
                <a:solidFill>
                  <a:schemeClr val="tx1">
                    <a:lumMod val="85000"/>
                    <a:lumOff val="15000"/>
                  </a:schemeClr>
                </a:solidFill>
                <a:latin typeface="+mj-lt"/>
                <a:cs typeface="Times New Roman" pitchFamily="18" charset="0"/>
              </a:rPr>
              <a:t>nflammation</a:t>
            </a:r>
            <a:r>
              <a:rPr lang="en-US" altLang="zh-CN" sz="1400" dirty="0">
                <a:solidFill>
                  <a:schemeClr val="tx1">
                    <a:lumMod val="85000"/>
                    <a:lumOff val="15000"/>
                  </a:schemeClr>
                </a:solidFill>
                <a:latin typeface="+mj-lt"/>
                <a:cs typeface="Times New Roman" pitchFamily="18" charset="0"/>
              </a:rPr>
              <a:t>. </a:t>
            </a:r>
            <a:r>
              <a:rPr lang="en-US" altLang="zh-CN" sz="1400" dirty="0" smtClean="0">
                <a:solidFill>
                  <a:schemeClr val="tx1">
                    <a:lumMod val="85000"/>
                    <a:lumOff val="15000"/>
                  </a:schemeClr>
                </a:solidFill>
                <a:latin typeface="+mj-lt"/>
                <a:cs typeface="Times New Roman" pitchFamily="18" charset="0"/>
              </a:rPr>
              <a:t>2015</a:t>
            </a:r>
            <a:endParaRPr lang="zh-CN" altLang="en-US" sz="1400" dirty="0">
              <a:latin typeface="+mj-lt"/>
            </a:endParaRPr>
          </a:p>
        </p:txBody>
      </p:sp>
      <p:cxnSp>
        <p:nvCxnSpPr>
          <p:cNvPr id="52" name="直接箭头连接符 51"/>
          <p:cNvCxnSpPr/>
          <p:nvPr/>
        </p:nvCxnSpPr>
        <p:spPr>
          <a:xfrm flipV="1">
            <a:off x="5418886" y="3362622"/>
            <a:ext cx="465296" cy="1673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Rectangle 62"/>
          <p:cNvSpPr>
            <a:spLocks noChangeArrowheads="1"/>
          </p:cNvSpPr>
          <p:nvPr/>
        </p:nvSpPr>
        <p:spPr bwMode="auto">
          <a:xfrm>
            <a:off x="6104547" y="3140962"/>
            <a:ext cx="708498" cy="322585"/>
          </a:xfrm>
          <a:prstGeom prst="rect">
            <a:avLst/>
          </a:prstGeom>
          <a:solidFill>
            <a:srgbClr val="FF0000">
              <a:alpha val="34901"/>
            </a:srgbClr>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spcBef>
                <a:spcPct val="50000"/>
              </a:spcBef>
            </a:pPr>
            <a:endParaRPr lang="en-US" altLang="zh-CN" sz="1200" b="1" dirty="0">
              <a:latin typeface="微软雅黑" panose="020B0503020204020204" pitchFamily="34" charset="-122"/>
              <a:ea typeface="微软雅黑" panose="020B0503020204020204" pitchFamily="34" charset="-122"/>
            </a:endParaRPr>
          </a:p>
          <a:p>
            <a:pPr algn="ctr" eaLnBrk="1" hangingPunct="1">
              <a:lnSpc>
                <a:spcPct val="120000"/>
              </a:lnSpc>
              <a:spcBef>
                <a:spcPct val="50000"/>
              </a:spcBef>
            </a:pPr>
            <a:r>
              <a:rPr lang="en-US" altLang="zh-CN" sz="1600" b="1" dirty="0">
                <a:latin typeface="微软雅黑" panose="020B0503020204020204" pitchFamily="34" charset="-122"/>
                <a:ea typeface="微软雅黑" panose="020B0503020204020204" pitchFamily="34" charset="-122"/>
              </a:rPr>
              <a:t>PLA</a:t>
            </a:r>
            <a:r>
              <a:rPr lang="en-US" altLang="zh-CN" sz="1600" b="1" baseline="-25000" dirty="0">
                <a:latin typeface="微软雅黑" panose="020B0503020204020204" pitchFamily="34" charset="-122"/>
                <a:ea typeface="微软雅黑" panose="020B0503020204020204" pitchFamily="34" charset="-122"/>
              </a:rPr>
              <a:t>2</a:t>
            </a:r>
          </a:p>
          <a:p>
            <a:pPr algn="ctr" eaLnBrk="1" hangingPunct="1">
              <a:lnSpc>
                <a:spcPct val="120000"/>
              </a:lnSpc>
              <a:spcBef>
                <a:spcPct val="50000"/>
              </a:spcBef>
            </a:pPr>
            <a:endParaRPr lang="zh-CN" altLang="en-US" sz="1200" b="1" dirty="0">
              <a:latin typeface="微软雅黑" panose="020B0503020204020204" pitchFamily="34" charset="-122"/>
              <a:ea typeface="微软雅黑" panose="020B0503020204020204" pitchFamily="34" charset="-122"/>
            </a:endParaRPr>
          </a:p>
        </p:txBody>
      </p:sp>
      <p:sp>
        <p:nvSpPr>
          <p:cNvPr id="56" name="Line 14"/>
          <p:cNvSpPr>
            <a:spLocks noChangeShapeType="1"/>
          </p:cNvSpPr>
          <p:nvPr/>
        </p:nvSpPr>
        <p:spPr bwMode="auto">
          <a:xfrm>
            <a:off x="6410900" y="4578503"/>
            <a:ext cx="0" cy="200212"/>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cxnSp>
        <p:nvCxnSpPr>
          <p:cNvPr id="57" name="直接箭头连接符 56"/>
          <p:cNvCxnSpPr/>
          <p:nvPr/>
        </p:nvCxnSpPr>
        <p:spPr>
          <a:xfrm flipH="1" flipV="1">
            <a:off x="6791115" y="3298561"/>
            <a:ext cx="661585" cy="84396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Line 14"/>
          <p:cNvSpPr>
            <a:spLocks noChangeShapeType="1"/>
          </p:cNvSpPr>
          <p:nvPr/>
        </p:nvSpPr>
        <p:spPr bwMode="auto">
          <a:xfrm flipH="1" flipV="1">
            <a:off x="6962626" y="4488205"/>
            <a:ext cx="490074" cy="1106"/>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cxnSp>
        <p:nvCxnSpPr>
          <p:cNvPr id="60" name="直接箭头连接符 59"/>
          <p:cNvCxnSpPr/>
          <p:nvPr/>
        </p:nvCxnSpPr>
        <p:spPr>
          <a:xfrm flipH="1">
            <a:off x="6842305" y="5201317"/>
            <a:ext cx="650657" cy="52239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95599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甘草酸制剂在临床应用</a:t>
            </a:r>
            <a:r>
              <a:rPr lang="zh-CN" altLang="en-US" dirty="0"/>
              <a:t>较为</a:t>
            </a:r>
            <a:r>
              <a:rPr lang="zh-CN" altLang="en-US" dirty="0" smtClean="0"/>
              <a:t>广泛</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37</a:t>
            </a:fld>
            <a:endParaRPr lang="zh-CN" altLang="en-US" dirty="0"/>
          </a:p>
        </p:txBody>
      </p:sp>
      <p:sp>
        <p:nvSpPr>
          <p:cNvPr id="5" name="矩形 4"/>
          <p:cNvSpPr/>
          <p:nvPr/>
        </p:nvSpPr>
        <p:spPr>
          <a:xfrm>
            <a:off x="355191" y="6549428"/>
            <a:ext cx="3127779" cy="230832"/>
          </a:xfrm>
          <a:prstGeom prst="rect">
            <a:avLst/>
          </a:prstGeom>
        </p:spPr>
        <p:txBody>
          <a:bodyPr wrap="none">
            <a:spAutoFit/>
          </a:bodyPr>
          <a:lstStyle/>
          <a:p>
            <a:r>
              <a:rPr lang="zh-CN" altLang="en-US" sz="900" dirty="0" smtClean="0">
                <a:solidFill>
                  <a:schemeClr val="tx2"/>
                </a:solidFill>
              </a:rPr>
              <a:t>沈斌</a:t>
            </a:r>
            <a:r>
              <a:rPr lang="en-US" altLang="zh-CN" sz="900" dirty="0" smtClean="0">
                <a:solidFill>
                  <a:schemeClr val="tx2"/>
                </a:solidFill>
              </a:rPr>
              <a:t>,</a:t>
            </a:r>
            <a:r>
              <a:rPr lang="zh-CN" altLang="en-US" sz="900" dirty="0" smtClean="0">
                <a:solidFill>
                  <a:schemeClr val="tx2"/>
                </a:solidFill>
              </a:rPr>
              <a:t>等</a:t>
            </a:r>
            <a:r>
              <a:rPr lang="en-US" altLang="zh-CN" sz="900" dirty="0" smtClean="0">
                <a:solidFill>
                  <a:schemeClr val="tx2"/>
                </a:solidFill>
              </a:rPr>
              <a:t>.</a:t>
            </a:r>
            <a:r>
              <a:rPr lang="zh-CN" altLang="en-US" sz="900" dirty="0">
                <a:solidFill>
                  <a:schemeClr val="tx2"/>
                </a:solidFill>
              </a:rPr>
              <a:t>中国临床药理学</a:t>
            </a:r>
            <a:r>
              <a:rPr lang="zh-CN" altLang="en-US" sz="900" dirty="0" smtClean="0">
                <a:solidFill>
                  <a:schemeClr val="tx2"/>
                </a:solidFill>
              </a:rPr>
              <a:t>杂志</a:t>
            </a:r>
            <a:r>
              <a:rPr lang="en-US" altLang="zh-CN" sz="900" dirty="0" smtClean="0">
                <a:solidFill>
                  <a:schemeClr val="tx2"/>
                </a:solidFill>
              </a:rPr>
              <a:t>.2015.31(20):2055-2057</a:t>
            </a:r>
          </a:p>
        </p:txBody>
      </p:sp>
      <p:pic>
        <p:nvPicPr>
          <p:cNvPr id="6" name="图片 5"/>
          <p:cNvPicPr>
            <a:picLocks noChangeAspect="1"/>
          </p:cNvPicPr>
          <p:nvPr/>
        </p:nvPicPr>
        <p:blipFill>
          <a:blip r:embed="rId2"/>
          <a:stretch>
            <a:fillRect/>
          </a:stretch>
        </p:blipFill>
        <p:spPr>
          <a:xfrm>
            <a:off x="1965413" y="1124744"/>
            <a:ext cx="4452058" cy="4770718"/>
          </a:xfrm>
          <a:prstGeom prst="rect">
            <a:avLst/>
          </a:prstGeom>
        </p:spPr>
      </p:pic>
      <p:sp>
        <p:nvSpPr>
          <p:cNvPr id="7" name="圆角矩形标注 6"/>
          <p:cNvSpPr/>
          <p:nvPr/>
        </p:nvSpPr>
        <p:spPr bwMode="auto">
          <a:xfrm>
            <a:off x="1957013" y="1628799"/>
            <a:ext cx="4365873" cy="1368153"/>
          </a:xfrm>
          <a:prstGeom prst="wedgeRoundRectCallout">
            <a:avLst>
              <a:gd name="adj1" fmla="val -48645"/>
              <a:gd name="adj2" fmla="val -33998"/>
              <a:gd name="adj3" fmla="val 16667"/>
            </a:avLst>
          </a:prstGeom>
          <a:noFill/>
          <a:ln w="381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5306457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甘草酸制剂</a:t>
            </a:r>
            <a:br>
              <a:rPr lang="zh-CN" altLang="en-US" dirty="0"/>
            </a:br>
            <a:r>
              <a:rPr lang="zh-CN" altLang="en-US" dirty="0"/>
              <a:t>是肝病领域常用抗炎保肝药</a:t>
            </a:r>
            <a:r>
              <a:rPr lang="zh-CN" altLang="en-US" dirty="0" smtClean="0"/>
              <a:t>物</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38</a:t>
            </a:fld>
            <a:endParaRPr lang="zh-CN" altLang="en-US"/>
          </a:p>
        </p:txBody>
      </p:sp>
      <p:graphicFrame>
        <p:nvGraphicFramePr>
          <p:cNvPr id="10" name="内容占位符 8"/>
          <p:cNvGraphicFramePr>
            <a:graphicFrameLocks/>
          </p:cNvGraphicFramePr>
          <p:nvPr>
            <p:extLst>
              <p:ext uri="{D42A27DB-BD31-4B8C-83A1-F6EECF244321}">
                <p14:modId xmlns:p14="http://schemas.microsoft.com/office/powerpoint/2010/main" val="239444602"/>
              </p:ext>
            </p:extLst>
          </p:nvPr>
        </p:nvGraphicFramePr>
        <p:xfrm>
          <a:off x="480981" y="1559891"/>
          <a:ext cx="8019762" cy="3994739"/>
        </p:xfrm>
        <a:graphic>
          <a:graphicData uri="http://schemas.openxmlformats.org/drawingml/2006/table">
            <a:tbl>
              <a:tblPr firstRow="1" bandRow="1">
                <a:tableStyleId>{C083E6E3-FA7D-4D7B-A595-EF9225AFEA82}</a:tableStyleId>
              </a:tblPr>
              <a:tblGrid>
                <a:gridCol w="2664296"/>
                <a:gridCol w="1080120"/>
                <a:gridCol w="2448272"/>
                <a:gridCol w="1827074"/>
              </a:tblGrid>
              <a:tr h="370317">
                <a:tc>
                  <a:txBody>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指南</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发布时间</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发布机构</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推荐意见</a:t>
                      </a:r>
                      <a:endParaRPr lang="zh-CN" altLang="en-US" sz="1600" b="1"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18856">
                <a:tc>
                  <a:txBody>
                    <a:bodyPr/>
                    <a:lstStyle/>
                    <a:p>
                      <a:pPr algn="ctr"/>
                      <a:r>
                        <a:rPr lang="zh-CN" altLang="en-US" sz="1400" dirty="0" smtClean="0">
                          <a:solidFill>
                            <a:srgbClr val="0070C0"/>
                          </a:solidFill>
                          <a:latin typeface="微软雅黑" panose="020B0503020204020204" pitchFamily="34" charset="-122"/>
                          <a:ea typeface="微软雅黑" panose="020B0503020204020204" pitchFamily="34" charset="-122"/>
                        </a:rPr>
                        <a:t>酒精性肝病诊疗指南</a:t>
                      </a:r>
                      <a:endParaRPr lang="zh-CN" altLang="en-US" sz="1400" b="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0070C0"/>
                          </a:solidFill>
                          <a:latin typeface="微软雅黑" panose="020B0503020204020204" pitchFamily="34" charset="-122"/>
                          <a:ea typeface="微软雅黑" panose="020B0503020204020204" pitchFamily="34" charset="-122"/>
                        </a:rPr>
                        <a:t>2010</a:t>
                      </a:r>
                      <a:endParaRPr lang="en-US" altLang="zh-CN" sz="12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smtClean="0">
                          <a:solidFill>
                            <a:srgbClr val="0070C0"/>
                          </a:solidFill>
                          <a:latin typeface="微软雅黑" panose="020B0503020204020204" pitchFamily="34" charset="-122"/>
                          <a:ea typeface="微软雅黑" panose="020B0503020204020204" pitchFamily="34" charset="-122"/>
                        </a:rPr>
                        <a:t>中华医学会肝病学分会脂肪肝和酒精性肝病学组</a:t>
                      </a:r>
                      <a:endParaRPr lang="en-US" altLang="zh-CN" sz="1100" b="1" kern="1200" dirty="0" smtClean="0">
                        <a:solidFill>
                          <a:srgbClr val="0070C0"/>
                        </a:solidFill>
                        <a:latin typeface="微软雅黑" pitchFamily="34" charset="-122"/>
                        <a:ea typeface="微软雅黑"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5">
                  <a:txBody>
                    <a:bodyPr/>
                    <a:lstStyle/>
                    <a:p>
                      <a:pPr>
                        <a:lnSpc>
                          <a:spcPct val="120000"/>
                        </a:lnSpc>
                      </a:pPr>
                      <a:r>
                        <a:rPr lang="zh-CN" altLang="en-US" sz="1400" kern="1200" dirty="0" smtClean="0">
                          <a:solidFill>
                            <a:srgbClr val="0070C0"/>
                          </a:solidFill>
                          <a:latin typeface="微软雅黑" panose="020B0503020204020204" pitchFamily="34" charset="-122"/>
                          <a:ea typeface="微软雅黑" panose="020B0503020204020204" pitchFamily="34" charset="-122"/>
                        </a:rPr>
                        <a:t>合理选用甘草酸制剂等抗炎保肝药物</a:t>
                      </a:r>
                      <a:endParaRPr lang="zh-CN" altLang="en-US" sz="1400" b="1" kern="1200" dirty="0">
                        <a:solidFill>
                          <a:srgbClr val="0070C0"/>
                        </a:solidFill>
                        <a:latin typeface="微软雅黑" pitchFamily="34" charset="-122"/>
                        <a:ea typeface="微软雅黑"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85457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400" dirty="0" smtClean="0">
                          <a:solidFill>
                            <a:srgbClr val="0070C0"/>
                          </a:solidFill>
                          <a:latin typeface="微软雅黑" panose="020B0503020204020204" pitchFamily="34" charset="-122"/>
                          <a:ea typeface="微软雅黑" panose="020B0503020204020204" pitchFamily="34" charset="-122"/>
                        </a:rPr>
                        <a:t>慢性乙型肝炎防治指南</a:t>
                      </a:r>
                      <a:endParaRPr lang="en-US" altLang="zh-CN" sz="14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0070C0"/>
                          </a:solidFill>
                          <a:latin typeface="微软雅黑" panose="020B0503020204020204" pitchFamily="34" charset="-122"/>
                          <a:ea typeface="微软雅黑" panose="020B0503020204020204" pitchFamily="34" charset="-122"/>
                        </a:rPr>
                        <a:t>2011</a:t>
                      </a:r>
                      <a:endParaRPr lang="en-US" altLang="zh-CN" sz="12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smtClean="0">
                          <a:solidFill>
                            <a:srgbClr val="0070C0"/>
                          </a:solidFill>
                          <a:latin typeface="微软雅黑" panose="020B0503020204020204" pitchFamily="34" charset="-122"/>
                          <a:ea typeface="微软雅黑" panose="020B0503020204020204" pitchFamily="34" charset="-122"/>
                        </a:rPr>
                        <a:t>中华医学会肝病学分会</a:t>
                      </a:r>
                      <a:endParaRPr lang="en-US" altLang="zh-CN" sz="1100" kern="1200" dirty="0" smtClean="0">
                        <a:solidFill>
                          <a:srgbClr val="0070C0"/>
                        </a:solidFill>
                        <a:latin typeface="微软雅黑" panose="020B0503020204020204" pitchFamily="34" charset="-122"/>
                        <a:ea typeface="微软雅黑" panose="020B0503020204020204" pitchFamily="34"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smtClean="0">
                          <a:solidFill>
                            <a:srgbClr val="0070C0"/>
                          </a:solidFill>
                          <a:latin typeface="微软雅黑" panose="020B0503020204020204" pitchFamily="34" charset="-122"/>
                          <a:ea typeface="微软雅黑" panose="020B0503020204020204" pitchFamily="34" charset="-122"/>
                        </a:rPr>
                        <a:t> 中华医学会感染病学分会</a:t>
                      </a:r>
                      <a:endParaRPr lang="en-US" altLang="zh-CN" sz="1100" b="1" kern="1200" dirty="0" smtClean="0">
                        <a:solidFill>
                          <a:srgbClr val="0070C0"/>
                        </a:solidFill>
                        <a:latin typeface="微软雅黑" pitchFamily="34" charset="-122"/>
                        <a:ea typeface="微软雅黑"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sz="1400" dirty="0"/>
                    </a:p>
                  </a:txBody>
                  <a:tcPr anchor="ctr"/>
                </a:tc>
              </a:tr>
              <a:tr h="854578">
                <a:tc>
                  <a:txBody>
                    <a:bodyPr/>
                    <a:lstStyle/>
                    <a:p>
                      <a:pPr algn="ctr"/>
                      <a:r>
                        <a:rPr lang="zh-CN" altLang="en-US" sz="1400" dirty="0" smtClean="0">
                          <a:solidFill>
                            <a:srgbClr val="0070C0"/>
                          </a:solidFill>
                          <a:latin typeface="微软雅黑" panose="020B0503020204020204" pitchFamily="34" charset="-122"/>
                          <a:ea typeface="微软雅黑" panose="020B0503020204020204" pitchFamily="34" charset="-122"/>
                        </a:rPr>
                        <a:t>非酒精性脂肪性肝病诊疗指南</a:t>
                      </a:r>
                      <a:endParaRPr lang="zh-CN" altLang="en-US" sz="1400" b="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0070C0"/>
                          </a:solidFill>
                          <a:latin typeface="微软雅黑" panose="020B0503020204020204" pitchFamily="34" charset="-122"/>
                          <a:ea typeface="微软雅黑" panose="020B0503020204020204" pitchFamily="34" charset="-122"/>
                        </a:rPr>
                        <a:t>2012</a:t>
                      </a:r>
                      <a:endParaRPr lang="en-US" altLang="zh-CN" sz="12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zh-CN" altLang="en-US" sz="110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rPr>
                        <a:t>中华医学会肝病学分会脂肪肝和酒精性肝病学组</a:t>
                      </a:r>
                      <a:endParaRPr lang="en-US" altLang="zh-CN" sz="14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a:p>
                  </a:txBody>
                  <a:tcPr/>
                </a:tc>
              </a:tr>
              <a:tr h="598205">
                <a:tc>
                  <a:txBody>
                    <a:bodyPr/>
                    <a:lstStyle/>
                    <a:p>
                      <a:pPr algn="ctr"/>
                      <a:r>
                        <a:rPr lang="zh-CN" altLang="en-US" sz="1400" dirty="0" smtClean="0">
                          <a:solidFill>
                            <a:srgbClr val="0070C0"/>
                          </a:solidFill>
                          <a:latin typeface="微软雅黑" panose="020B0503020204020204" pitchFamily="34" charset="-122"/>
                          <a:ea typeface="微软雅黑" panose="020B0503020204020204" pitchFamily="34" charset="-122"/>
                        </a:rPr>
                        <a:t>肝脏炎症及其防治专家共识</a:t>
                      </a:r>
                      <a:endParaRPr lang="zh-CN" altLang="en-US" sz="1400" b="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0070C0"/>
                          </a:solidFill>
                          <a:latin typeface="微软雅黑" panose="020B0503020204020204" pitchFamily="34" charset="-122"/>
                          <a:ea typeface="微软雅黑" panose="020B0503020204020204" pitchFamily="34" charset="-122"/>
                        </a:rPr>
                        <a:t>2014</a:t>
                      </a:r>
                      <a:endParaRPr lang="en-US" altLang="zh-CN" sz="12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solidFill>
                            <a:srgbClr val="0070C0"/>
                          </a:solidFill>
                          <a:latin typeface="微软雅黑" panose="020B0503020204020204" pitchFamily="34" charset="-122"/>
                          <a:ea typeface="微软雅黑" panose="020B0503020204020204" pitchFamily="34" charset="-122"/>
                        </a:rPr>
                        <a:t>中华医学会感染病学分会，肝脏炎症及其防治专家共识专家委员会</a:t>
                      </a:r>
                      <a:endParaRPr lang="en-US" altLang="zh-CN" sz="11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sz="1400" dirty="0"/>
                    </a:p>
                  </a:txBody>
                  <a:tcPr anchor="ctr"/>
                </a:tc>
              </a:tr>
              <a:tr h="598205">
                <a:tc>
                  <a:txBody>
                    <a:bodyPr/>
                    <a:lstStyle/>
                    <a:p>
                      <a:pPr algn="ctr"/>
                      <a:r>
                        <a:rPr lang="zh-CN" altLang="en-US" sz="1400" dirty="0" smtClean="0">
                          <a:solidFill>
                            <a:srgbClr val="0070C0"/>
                          </a:solidFill>
                          <a:latin typeface="微软雅黑" panose="020B0503020204020204" pitchFamily="34" charset="-122"/>
                          <a:ea typeface="微软雅黑" panose="020B0503020204020204" pitchFamily="34" charset="-122"/>
                        </a:rPr>
                        <a:t>药物性肝损伤诊疗指南</a:t>
                      </a:r>
                      <a:endParaRPr lang="zh-CN" altLang="en-US" sz="1400" b="0" dirty="0">
                        <a:solidFill>
                          <a:srgbClr val="0070C0"/>
                        </a:solidFill>
                        <a:latin typeface="微软雅黑" panose="020B0503020204020204" pitchFamily="34" charset="-122"/>
                        <a:ea typeface="微软雅黑" panose="020B0503020204020204"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0070C0"/>
                          </a:solidFill>
                          <a:latin typeface="微软雅黑" panose="020B0503020204020204" pitchFamily="34" charset="-122"/>
                          <a:ea typeface="微软雅黑" panose="020B0503020204020204" pitchFamily="34" charset="-122"/>
                        </a:rPr>
                        <a:t>2015</a:t>
                      </a:r>
                      <a:endParaRPr lang="en-US" altLang="zh-CN" sz="1200" b="1" dirty="0" smtClean="0">
                        <a:solidFill>
                          <a:srgbClr val="0070C0"/>
                        </a:solidFill>
                        <a:latin typeface="微软雅黑" pitchFamily="34" charset="-122"/>
                        <a:ea typeface="微软雅黑" pitchFamily="34" charset="-12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smtClean="0">
                          <a:solidFill>
                            <a:srgbClr val="0070C0"/>
                          </a:solidFill>
                          <a:latin typeface="微软雅黑" panose="020B0503020204020204" pitchFamily="34" charset="-122"/>
                          <a:ea typeface="微软雅黑" panose="020B0503020204020204" pitchFamily="34" charset="-122"/>
                        </a:rPr>
                        <a:t>中华医学会肝病学分会药物性肝病学组</a:t>
                      </a:r>
                      <a:endParaRPr lang="en-US" altLang="zh-CN" sz="1100" b="1" kern="1200" dirty="0" smtClean="0">
                        <a:solidFill>
                          <a:srgbClr val="0070C0"/>
                        </a:solidFill>
                        <a:latin typeface="微软雅黑" pitchFamily="34" charset="-122"/>
                        <a:ea typeface="微软雅黑" pitchFamily="34" charset="-122"/>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zh-CN" altLang="en-US" sz="1400" dirty="0"/>
                    </a:p>
                  </a:txBody>
                  <a:tcPr anchor="ctr"/>
                </a:tc>
              </a:tr>
            </a:tbl>
          </a:graphicData>
        </a:graphic>
      </p:graphicFrame>
      <p:sp>
        <p:nvSpPr>
          <p:cNvPr id="6" name="矩形 5"/>
          <p:cNvSpPr/>
          <p:nvPr/>
        </p:nvSpPr>
        <p:spPr>
          <a:xfrm>
            <a:off x="323528" y="5996970"/>
            <a:ext cx="8715404" cy="784830"/>
          </a:xfrm>
          <a:prstGeom prst="rect">
            <a:avLst/>
          </a:prstGeom>
        </p:spPr>
        <p:txBody>
          <a:bodyPr wrap="square">
            <a:spAutoFit/>
          </a:bodyPr>
          <a:lstStyle/>
          <a:p>
            <a:r>
              <a:rPr lang="zh-CN" altLang="en-US" sz="900" dirty="0" smtClean="0">
                <a:solidFill>
                  <a:schemeClr val="tx2"/>
                </a:solidFill>
              </a:rPr>
              <a:t>中华医学会肝病学分会脂肪肝和酒精性肝病学组</a:t>
            </a:r>
            <a:r>
              <a:rPr lang="en-US" altLang="zh-CN" sz="900" dirty="0" smtClean="0">
                <a:solidFill>
                  <a:schemeClr val="tx2"/>
                </a:solidFill>
              </a:rPr>
              <a:t>.</a:t>
            </a:r>
            <a:r>
              <a:rPr lang="zh-CN" altLang="en-US" sz="900" dirty="0">
                <a:solidFill>
                  <a:schemeClr val="tx2"/>
                </a:solidFill>
              </a:rPr>
              <a:t>酒精性肝病诊疗</a:t>
            </a:r>
            <a:r>
              <a:rPr lang="zh-CN" altLang="en-US" sz="900" dirty="0" smtClean="0">
                <a:solidFill>
                  <a:schemeClr val="tx2"/>
                </a:solidFill>
              </a:rPr>
              <a:t>指南</a:t>
            </a:r>
            <a:r>
              <a:rPr lang="en-US" altLang="zh-CN" sz="900" dirty="0" smtClean="0">
                <a:solidFill>
                  <a:schemeClr val="tx2"/>
                </a:solidFill>
              </a:rPr>
              <a:t>.</a:t>
            </a:r>
            <a:r>
              <a:rPr lang="zh-CN" altLang="en-US" sz="900" dirty="0" smtClean="0">
                <a:solidFill>
                  <a:schemeClr val="tx2"/>
                </a:solidFill>
              </a:rPr>
              <a:t>中华内科杂志</a:t>
            </a:r>
            <a:r>
              <a:rPr lang="en-US" altLang="zh-CN" sz="900" dirty="0" smtClean="0">
                <a:solidFill>
                  <a:schemeClr val="tx2"/>
                </a:solidFill>
              </a:rPr>
              <a:t>.2010;4(49):357-360</a:t>
            </a:r>
          </a:p>
          <a:p>
            <a:r>
              <a:rPr lang="zh-CN" altLang="en-US" sz="900" dirty="0" smtClean="0">
                <a:solidFill>
                  <a:schemeClr val="tx2"/>
                </a:solidFill>
              </a:rPr>
              <a:t>中华</a:t>
            </a:r>
            <a:r>
              <a:rPr lang="zh-CN" altLang="en-US" sz="900" dirty="0">
                <a:solidFill>
                  <a:schemeClr val="tx2"/>
                </a:solidFill>
              </a:rPr>
              <a:t>医学会肝病学分会</a:t>
            </a:r>
            <a:r>
              <a:rPr lang="en-US" altLang="zh-CN" sz="900" dirty="0">
                <a:solidFill>
                  <a:schemeClr val="tx2"/>
                </a:solidFill>
              </a:rPr>
              <a:t>,</a:t>
            </a:r>
            <a:r>
              <a:rPr lang="zh-CN" altLang="en-US" sz="900" dirty="0">
                <a:solidFill>
                  <a:schemeClr val="tx2"/>
                </a:solidFill>
              </a:rPr>
              <a:t>中华医学会感染病学分会</a:t>
            </a:r>
            <a:r>
              <a:rPr lang="en-US" altLang="zh-CN" sz="900" dirty="0">
                <a:solidFill>
                  <a:schemeClr val="tx2"/>
                </a:solidFill>
              </a:rPr>
              <a:t>.</a:t>
            </a:r>
            <a:r>
              <a:rPr lang="zh-CN" altLang="en-US" sz="900" dirty="0">
                <a:solidFill>
                  <a:schemeClr val="tx2"/>
                </a:solidFill>
              </a:rPr>
              <a:t>慢性乙型肝炎防治指南（</a:t>
            </a:r>
            <a:r>
              <a:rPr lang="en-US" altLang="zh-CN" sz="900" dirty="0" smtClean="0">
                <a:solidFill>
                  <a:schemeClr val="tx2"/>
                </a:solidFill>
              </a:rPr>
              <a:t>2010</a:t>
            </a:r>
            <a:r>
              <a:rPr lang="zh-CN" altLang="en-US" sz="900" dirty="0" smtClean="0">
                <a:solidFill>
                  <a:schemeClr val="tx2"/>
                </a:solidFill>
              </a:rPr>
              <a:t>年</a:t>
            </a:r>
            <a:r>
              <a:rPr lang="zh-CN" altLang="en-US" sz="900" dirty="0">
                <a:solidFill>
                  <a:schemeClr val="tx2"/>
                </a:solidFill>
              </a:rPr>
              <a:t>版</a:t>
            </a:r>
            <a:r>
              <a:rPr lang="en-US" altLang="zh-CN" sz="900" dirty="0" smtClean="0">
                <a:solidFill>
                  <a:schemeClr val="tx2"/>
                </a:solidFill>
              </a:rPr>
              <a:t>).</a:t>
            </a:r>
            <a:r>
              <a:rPr lang="zh-CN" altLang="en-US" sz="900" dirty="0" smtClean="0">
                <a:solidFill>
                  <a:schemeClr val="tx2"/>
                </a:solidFill>
              </a:rPr>
              <a:t>临床肝胆病杂志</a:t>
            </a:r>
            <a:r>
              <a:rPr lang="en-US" altLang="zh-CN" sz="900" dirty="0" smtClean="0">
                <a:solidFill>
                  <a:schemeClr val="tx2"/>
                </a:solidFill>
              </a:rPr>
              <a:t>.</a:t>
            </a:r>
            <a:r>
              <a:rPr lang="zh-CN" altLang="en-US" sz="900" dirty="0" smtClean="0">
                <a:solidFill>
                  <a:schemeClr val="tx2"/>
                </a:solidFill>
              </a:rPr>
              <a:t> </a:t>
            </a:r>
            <a:r>
              <a:rPr lang="en-US" altLang="zh-CN" sz="900" dirty="0" smtClean="0">
                <a:solidFill>
                  <a:schemeClr val="tx2"/>
                </a:solidFill>
              </a:rPr>
              <a:t>2011;27(1)</a:t>
            </a:r>
          </a:p>
          <a:p>
            <a:r>
              <a:rPr lang="zh-CN" altLang="en-US" sz="900" dirty="0">
                <a:solidFill>
                  <a:schemeClr val="tx2"/>
                </a:solidFill>
              </a:rPr>
              <a:t>中华医学会肝病学分会脂肪肝和酒精性肝病学组</a:t>
            </a:r>
            <a:r>
              <a:rPr lang="en-US" altLang="zh-CN" sz="900" dirty="0">
                <a:solidFill>
                  <a:schemeClr val="tx2"/>
                </a:solidFill>
              </a:rPr>
              <a:t>.</a:t>
            </a:r>
            <a:r>
              <a:rPr lang="zh-CN" altLang="en-US" sz="900" dirty="0">
                <a:solidFill>
                  <a:schemeClr val="tx2"/>
                </a:solidFill>
              </a:rPr>
              <a:t>中国非酒精性脂肪性肝病诊疗</a:t>
            </a:r>
            <a:r>
              <a:rPr lang="zh-CN" altLang="en-US" sz="900" dirty="0" smtClean="0">
                <a:solidFill>
                  <a:schemeClr val="tx2"/>
                </a:solidFill>
              </a:rPr>
              <a:t>指南</a:t>
            </a:r>
            <a:r>
              <a:rPr lang="en-US" altLang="zh-CN" sz="900" dirty="0" smtClean="0">
                <a:solidFill>
                  <a:schemeClr val="tx2"/>
                </a:solidFill>
              </a:rPr>
              <a:t>(2010</a:t>
            </a:r>
            <a:r>
              <a:rPr lang="zh-CN" altLang="en-US" sz="900" dirty="0">
                <a:solidFill>
                  <a:schemeClr val="tx2"/>
                </a:solidFill>
              </a:rPr>
              <a:t>年</a:t>
            </a:r>
            <a:r>
              <a:rPr lang="zh-CN" altLang="en-US" sz="900" dirty="0" smtClean="0">
                <a:solidFill>
                  <a:schemeClr val="tx2"/>
                </a:solidFill>
              </a:rPr>
              <a:t>修订版</a:t>
            </a:r>
            <a:r>
              <a:rPr lang="en-US" altLang="zh-CN" sz="900" dirty="0" smtClean="0">
                <a:solidFill>
                  <a:schemeClr val="tx2"/>
                </a:solidFill>
              </a:rPr>
              <a:t>)</a:t>
            </a:r>
            <a:r>
              <a:rPr lang="zh-CN" altLang="en-US" sz="900" dirty="0" smtClean="0">
                <a:solidFill>
                  <a:schemeClr val="tx2"/>
                </a:solidFill>
              </a:rPr>
              <a:t>中国</a:t>
            </a:r>
            <a:r>
              <a:rPr lang="zh-CN" altLang="en-US" sz="900" dirty="0">
                <a:solidFill>
                  <a:schemeClr val="tx2"/>
                </a:solidFill>
              </a:rPr>
              <a:t>医学前沿</a:t>
            </a:r>
            <a:r>
              <a:rPr lang="zh-CN" altLang="en-US" sz="900" dirty="0" smtClean="0">
                <a:solidFill>
                  <a:schemeClr val="tx2"/>
                </a:solidFill>
              </a:rPr>
              <a:t>杂志</a:t>
            </a:r>
            <a:r>
              <a:rPr lang="en-US" altLang="zh-CN" sz="900" dirty="0" smtClean="0">
                <a:solidFill>
                  <a:schemeClr val="tx2"/>
                </a:solidFill>
              </a:rPr>
              <a:t>.</a:t>
            </a:r>
            <a:r>
              <a:rPr lang="en-US" altLang="zh-CN" sz="900" dirty="0">
                <a:solidFill>
                  <a:schemeClr val="tx2"/>
                </a:solidFill>
              </a:rPr>
              <a:t>2012;4(7):4-10</a:t>
            </a:r>
          </a:p>
          <a:p>
            <a:r>
              <a:rPr lang="zh-CN" altLang="en-US" sz="900" dirty="0" smtClean="0">
                <a:solidFill>
                  <a:schemeClr val="tx2"/>
                </a:solidFill>
              </a:rPr>
              <a:t>中华</a:t>
            </a:r>
            <a:r>
              <a:rPr lang="zh-CN" altLang="en-US" sz="900" dirty="0">
                <a:solidFill>
                  <a:schemeClr val="tx2"/>
                </a:solidFill>
              </a:rPr>
              <a:t>医学会感染病学分会，肝脏炎症及其防治专家共识专家</a:t>
            </a:r>
            <a:r>
              <a:rPr lang="zh-CN" altLang="en-US" sz="900" dirty="0" smtClean="0">
                <a:solidFill>
                  <a:schemeClr val="tx2"/>
                </a:solidFill>
              </a:rPr>
              <a:t>委员会</a:t>
            </a:r>
            <a:r>
              <a:rPr lang="en-US" altLang="zh-CN" sz="900" dirty="0" smtClean="0">
                <a:solidFill>
                  <a:schemeClr val="tx2"/>
                </a:solidFill>
              </a:rPr>
              <a:t>.</a:t>
            </a:r>
            <a:r>
              <a:rPr lang="zh-CN" altLang="en-US" sz="900" dirty="0">
                <a:solidFill>
                  <a:schemeClr val="tx2"/>
                </a:solidFill>
              </a:rPr>
              <a:t>肝脏炎症及其防治专家</a:t>
            </a:r>
            <a:r>
              <a:rPr lang="zh-CN" altLang="en-US" sz="900" dirty="0" smtClean="0">
                <a:solidFill>
                  <a:schemeClr val="tx2"/>
                </a:solidFill>
              </a:rPr>
              <a:t>共识</a:t>
            </a:r>
            <a:r>
              <a:rPr lang="en-US" altLang="zh-CN" sz="900" dirty="0" smtClean="0">
                <a:solidFill>
                  <a:schemeClr val="tx2"/>
                </a:solidFill>
              </a:rPr>
              <a:t>.</a:t>
            </a:r>
            <a:r>
              <a:rPr lang="zh-CN" altLang="en-US" sz="900" dirty="0" smtClean="0">
                <a:solidFill>
                  <a:schemeClr val="tx2"/>
                </a:solidFill>
              </a:rPr>
              <a:t>中国</a:t>
            </a:r>
            <a:r>
              <a:rPr lang="zh-CN" altLang="en-US" sz="900" dirty="0">
                <a:solidFill>
                  <a:schemeClr val="tx2"/>
                </a:solidFill>
              </a:rPr>
              <a:t>实用内科</a:t>
            </a:r>
            <a:r>
              <a:rPr lang="zh-CN" altLang="en-US" sz="900" dirty="0" smtClean="0">
                <a:solidFill>
                  <a:schemeClr val="tx2"/>
                </a:solidFill>
              </a:rPr>
              <a:t>杂志</a:t>
            </a:r>
            <a:r>
              <a:rPr lang="en-US" altLang="zh-CN" sz="900" dirty="0" smtClean="0">
                <a:solidFill>
                  <a:schemeClr val="tx2"/>
                </a:solidFill>
              </a:rPr>
              <a:t>.2014;34(2):152-162</a:t>
            </a:r>
          </a:p>
          <a:p>
            <a:r>
              <a:rPr lang="zh-CN" altLang="en-US" sz="900" dirty="0">
                <a:solidFill>
                  <a:schemeClr val="tx2"/>
                </a:solidFill>
              </a:rPr>
              <a:t>中华医学会肝病学分会药物性肝病学组</a:t>
            </a:r>
            <a:r>
              <a:rPr lang="en-US" altLang="zh-CN" sz="900" dirty="0">
                <a:solidFill>
                  <a:schemeClr val="tx2"/>
                </a:solidFill>
              </a:rPr>
              <a:t>.</a:t>
            </a:r>
            <a:r>
              <a:rPr lang="zh-CN" altLang="en-US" sz="900" dirty="0">
                <a:solidFill>
                  <a:schemeClr val="tx2"/>
                </a:solidFill>
              </a:rPr>
              <a:t>药物性肝损伤诊疗指南</a:t>
            </a:r>
            <a:r>
              <a:rPr lang="en-US" altLang="zh-CN" sz="900" dirty="0">
                <a:solidFill>
                  <a:schemeClr val="tx2"/>
                </a:solidFill>
              </a:rPr>
              <a:t>.</a:t>
            </a:r>
            <a:r>
              <a:rPr lang="zh-CN" altLang="en-US" sz="900" dirty="0">
                <a:solidFill>
                  <a:schemeClr val="tx2"/>
                </a:solidFill>
              </a:rPr>
              <a:t>临床肝胆病杂志</a:t>
            </a:r>
            <a:r>
              <a:rPr lang="en-US" altLang="zh-CN" sz="900" dirty="0">
                <a:solidFill>
                  <a:schemeClr val="tx2"/>
                </a:solidFill>
              </a:rPr>
              <a:t>.2015;31(11):</a:t>
            </a:r>
            <a:r>
              <a:rPr lang="en-US" altLang="zh-CN" sz="900" dirty="0" smtClean="0">
                <a:solidFill>
                  <a:schemeClr val="tx2"/>
                </a:solidFill>
              </a:rPr>
              <a:t>1752-1769</a:t>
            </a:r>
            <a:endParaRPr lang="en-US" altLang="zh-CN" sz="900" dirty="0">
              <a:solidFill>
                <a:schemeClr val="tx2"/>
              </a:solidFill>
            </a:endParaRPr>
          </a:p>
        </p:txBody>
      </p:sp>
    </p:spTree>
    <p:extLst>
      <p:ext uri="{BB962C8B-B14F-4D97-AF65-F5344CB8AC3E}">
        <p14:creationId xmlns:p14="http://schemas.microsoft.com/office/powerpoint/2010/main" val="2348708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主要内容</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39</a:t>
            </a:fld>
            <a:endParaRPr lang="zh-CN" altLang="en-US"/>
          </a:p>
        </p:txBody>
      </p:sp>
      <p:sp>
        <p:nvSpPr>
          <p:cNvPr id="5" name="空心弧 4"/>
          <p:cNvSpPr/>
          <p:nvPr/>
        </p:nvSpPr>
        <p:spPr>
          <a:xfrm>
            <a:off x="-3564904" y="1052736"/>
            <a:ext cx="5472816" cy="5472816"/>
          </a:xfrm>
          <a:prstGeom prst="blockArc">
            <a:avLst>
              <a:gd name="adj1" fmla="val 18900000"/>
              <a:gd name="adj2" fmla="val 2700000"/>
              <a:gd name="adj3" fmla="val 395"/>
            </a:avLst>
          </a:prstGeom>
          <a:noFill/>
          <a:ln w="25400" cap="flat" cmpd="sng" algn="ctr">
            <a:solidFill>
              <a:srgbClr val="F68426"/>
            </a:solidFill>
            <a:prstDash val="solid"/>
          </a:ln>
          <a:effectLst/>
        </p:spPr>
      </p:sp>
      <p:grpSp>
        <p:nvGrpSpPr>
          <p:cNvPr id="6" name="组合 5"/>
          <p:cNvGrpSpPr/>
          <p:nvPr/>
        </p:nvGrpSpPr>
        <p:grpSpPr>
          <a:xfrm>
            <a:off x="1177051" y="2034400"/>
            <a:ext cx="6707316" cy="781507"/>
            <a:chOff x="1537511" y="1631288"/>
            <a:chExt cx="6707316" cy="781507"/>
          </a:xfrm>
        </p:grpSpPr>
        <p:grpSp>
          <p:nvGrpSpPr>
            <p:cNvPr id="7" name="组合 6"/>
            <p:cNvGrpSpPr/>
            <p:nvPr/>
          </p:nvGrpSpPr>
          <p:grpSpPr>
            <a:xfrm>
              <a:off x="1537511" y="1631288"/>
              <a:ext cx="6595218" cy="781507"/>
              <a:chOff x="1537511" y="1631288"/>
              <a:chExt cx="6595218" cy="781507"/>
            </a:xfrm>
          </p:grpSpPr>
          <p:grpSp>
            <p:nvGrpSpPr>
              <p:cNvPr id="9" name="组合 8"/>
              <p:cNvGrpSpPr/>
              <p:nvPr/>
            </p:nvGrpSpPr>
            <p:grpSpPr>
              <a:xfrm>
                <a:off x="1928263" y="1709439"/>
                <a:ext cx="6204466" cy="625205"/>
                <a:chOff x="460127" y="312440"/>
                <a:chExt cx="6204466" cy="625205"/>
              </a:xfrm>
            </p:grpSpPr>
            <p:sp>
              <p:nvSpPr>
                <p:cNvPr id="13" name="矩形 12"/>
                <p:cNvSpPr/>
                <p:nvPr/>
              </p:nvSpPr>
              <p:spPr>
                <a:xfrm>
                  <a:off x="460127" y="312440"/>
                  <a:ext cx="620446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latin typeface="微软雅黑" panose="020B0503020204020204" pitchFamily="34" charset="-122"/>
                    <a:ea typeface="微软雅黑" panose="020B0503020204020204" pitchFamily="34" charset="-122"/>
                  </a:endParaRPr>
                </a:p>
              </p:txBody>
            </p:sp>
            <p:sp>
              <p:nvSpPr>
                <p:cNvPr id="14" name="矩形 13"/>
                <p:cNvSpPr/>
                <p:nvPr/>
              </p:nvSpPr>
              <p:spPr>
                <a:xfrm>
                  <a:off x="460128" y="312440"/>
                  <a:ext cx="589257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800" b="0" i="0" u="none" strike="noStrike" kern="1200" cap="none" spc="0" normalizeH="0" baseline="0" noProof="0" dirty="0" smtClean="0">
                      <a:ln>
                        <a:noFill/>
                      </a:ln>
                      <a:solidFill>
                        <a:srgbClr val="646464"/>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800" b="0" i="0" u="none" strike="noStrike" kern="120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5" name="矩形 14"/>
                <p:cNvSpPr/>
                <p:nvPr/>
              </p:nvSpPr>
              <p:spPr>
                <a:xfrm>
                  <a:off x="597235" y="339123"/>
                  <a:ext cx="6067358"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1537511" y="1631288"/>
                <a:ext cx="781507" cy="781507"/>
                <a:chOff x="1537511" y="1631288"/>
                <a:chExt cx="781507" cy="781507"/>
              </a:xfrm>
            </p:grpSpPr>
            <p:sp>
              <p:nvSpPr>
                <p:cNvPr id="11" name="椭圆 1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600" b="0"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1</a:t>
                  </a:r>
                  <a:endParaRPr kumimoji="0" lang="zh-CN" altLang="en-US" sz="3600" b="0" i="0" u="none" strike="noStrike" kern="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1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smtClean="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grpSp>
        </p:grpSp>
        <p:sp>
          <p:nvSpPr>
            <p:cNvPr id="8" name="Rectangle 38"/>
            <p:cNvSpPr>
              <a:spLocks noChangeArrowheads="1"/>
            </p:cNvSpPr>
            <p:nvPr/>
          </p:nvSpPr>
          <p:spPr bwMode="auto">
            <a:xfrm>
              <a:off x="2275536" y="1687078"/>
              <a:ext cx="5969291"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defTabSz="914400">
                <a:lnSpc>
                  <a:spcPct val="150000"/>
                </a:lnSpc>
                <a:defRPr/>
              </a:pP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2</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型糖尿病高发非酒精性脂肪肝需加强重视</a:t>
              </a:r>
              <a:endParaRPr kumimoji="0" lang="zh-CN" altLang="en-US" sz="20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573009" y="3178092"/>
            <a:ext cx="6671399" cy="781507"/>
            <a:chOff x="1537511" y="1631288"/>
            <a:chExt cx="6671399" cy="781507"/>
          </a:xfrm>
        </p:grpSpPr>
        <p:grpSp>
          <p:nvGrpSpPr>
            <p:cNvPr id="17" name="组合 16"/>
            <p:cNvGrpSpPr/>
            <p:nvPr/>
          </p:nvGrpSpPr>
          <p:grpSpPr>
            <a:xfrm>
              <a:off x="1537511" y="1631288"/>
              <a:ext cx="6671399" cy="781507"/>
              <a:chOff x="1537511" y="1631288"/>
              <a:chExt cx="6671399" cy="781507"/>
            </a:xfrm>
          </p:grpSpPr>
          <p:grpSp>
            <p:nvGrpSpPr>
              <p:cNvPr id="19" name="组合 18"/>
              <p:cNvGrpSpPr/>
              <p:nvPr/>
            </p:nvGrpSpPr>
            <p:grpSpPr>
              <a:xfrm>
                <a:off x="1928264" y="1709439"/>
                <a:ext cx="6280646" cy="625205"/>
                <a:chOff x="460128" y="312440"/>
                <a:chExt cx="6280646" cy="625205"/>
              </a:xfrm>
            </p:grpSpPr>
            <p:sp>
              <p:nvSpPr>
                <p:cNvPr id="23" name="矩形 22"/>
                <p:cNvSpPr/>
                <p:nvPr/>
              </p:nvSpPr>
              <p:spPr>
                <a:xfrm>
                  <a:off x="460128" y="312440"/>
                  <a:ext cx="6280646"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latin typeface="微软雅黑" panose="020B0503020204020204" pitchFamily="34" charset="-122"/>
                    <a:ea typeface="微软雅黑" panose="020B0503020204020204" pitchFamily="34" charset="-122"/>
                  </a:endParaRPr>
                </a:p>
              </p:txBody>
            </p:sp>
            <p:sp>
              <p:nvSpPr>
                <p:cNvPr id="24" name="矩形 2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400" b="1" i="0" u="none" strike="noStrike" kern="120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25" name="矩形 24"/>
                <p:cNvSpPr/>
                <p:nvPr/>
              </p:nvSpPr>
              <p:spPr>
                <a:xfrm>
                  <a:off x="503540" y="341314"/>
                  <a:ext cx="5505450"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b="1">
                    <a:solidFill>
                      <a:schemeClr val="bg1">
                        <a:lumMod val="65000"/>
                      </a:schemeClr>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1537511" y="1631288"/>
                <a:ext cx="781507" cy="781507"/>
                <a:chOff x="1537511" y="1631288"/>
                <a:chExt cx="781507" cy="781507"/>
              </a:xfrm>
            </p:grpSpPr>
            <p:sp>
              <p:nvSpPr>
                <p:cNvPr id="21" name="椭圆 2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2</a:t>
                  </a:r>
                  <a:endParaRPr kumimoji="0" lang="zh-CN" altLang="en-US" sz="3200" b="1" i="0" u="none" strike="noStrike" kern="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2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sp>
          <p:nvSpPr>
            <p:cNvPr id="18" name="Rectangle 38"/>
            <p:cNvSpPr>
              <a:spLocks noChangeArrowheads="1"/>
            </p:cNvSpPr>
            <p:nvPr/>
          </p:nvSpPr>
          <p:spPr bwMode="auto">
            <a:xfrm>
              <a:off x="2405128" y="1699914"/>
              <a:ext cx="5803782"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规范</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T2DM</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合并</a:t>
              </a:r>
              <a:r>
                <a:rPr lang="en-US" altLang="zh-CN" sz="2000" b="1" kern="0" dirty="0" smtClean="0">
                  <a:solidFill>
                    <a:schemeClr val="bg1">
                      <a:lumMod val="65000"/>
                    </a:schemeClr>
                  </a:solidFill>
                  <a:latin typeface="微软雅黑" panose="020B0503020204020204" pitchFamily="34" charset="-122"/>
                  <a:ea typeface="微软雅黑" panose="020B0503020204020204" pitchFamily="34" charset="-122"/>
                </a:rPr>
                <a:t>NAFLD</a:t>
              </a:r>
              <a:r>
                <a:rPr lang="zh-CN" altLang="en-US" sz="2000" b="1" kern="0" dirty="0" smtClean="0">
                  <a:solidFill>
                    <a:schemeClr val="bg1">
                      <a:lumMod val="65000"/>
                    </a:schemeClr>
                  </a:solidFill>
                  <a:latin typeface="微软雅黑" panose="020B0503020204020204" pitchFamily="34" charset="-122"/>
                  <a:ea typeface="微软雅黑" panose="020B0503020204020204" pitchFamily="34" charset="-122"/>
                </a:rPr>
                <a:t>的诊治并关注抗炎保肝</a:t>
              </a:r>
              <a:endParaRPr kumimoji="0" lang="zh-CN" altLang="en-US" sz="20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1264875" y="4303781"/>
            <a:ext cx="6538720" cy="781507"/>
            <a:chOff x="1537511" y="1631288"/>
            <a:chExt cx="6538720" cy="781507"/>
          </a:xfrm>
        </p:grpSpPr>
        <p:grpSp>
          <p:nvGrpSpPr>
            <p:cNvPr id="27" name="组合 26"/>
            <p:cNvGrpSpPr/>
            <p:nvPr/>
          </p:nvGrpSpPr>
          <p:grpSpPr>
            <a:xfrm>
              <a:off x="1537511" y="1631288"/>
              <a:ext cx="6507393" cy="781507"/>
              <a:chOff x="1537511" y="1631288"/>
              <a:chExt cx="6507393" cy="781507"/>
            </a:xfrm>
          </p:grpSpPr>
          <p:grpSp>
            <p:nvGrpSpPr>
              <p:cNvPr id="29" name="组合 28"/>
              <p:cNvGrpSpPr/>
              <p:nvPr/>
            </p:nvGrpSpPr>
            <p:grpSpPr>
              <a:xfrm>
                <a:off x="1928263" y="1709439"/>
                <a:ext cx="6116641" cy="625205"/>
                <a:chOff x="460127" y="312440"/>
                <a:chExt cx="6116641" cy="625205"/>
              </a:xfrm>
            </p:grpSpPr>
            <p:sp>
              <p:nvSpPr>
                <p:cNvPr id="33" name="矩形 32"/>
                <p:cNvSpPr/>
                <p:nvPr/>
              </p:nvSpPr>
              <p:spPr>
                <a:xfrm>
                  <a:off x="460127" y="312440"/>
                  <a:ext cx="6116641" cy="625205"/>
                </a:xfrm>
                <a:prstGeom prst="rect">
                  <a:avLst/>
                </a:prstGeom>
                <a:gradFill>
                  <a:gsLst>
                    <a:gs pos="100000">
                      <a:srgbClr val="FFFFFF"/>
                    </a:gs>
                    <a:gs pos="51657">
                      <a:srgbClr val="F0F0F0"/>
                    </a:gs>
                    <a:gs pos="0">
                      <a:srgbClr val="FFFFFF"/>
                    </a:gs>
                  </a:gsLst>
                  <a:lin ang="5400000" scaled="1"/>
                </a:gradFill>
                <a:ln w="9525">
                  <a:solidFill>
                    <a:srgbClr val="DDDDDD"/>
                  </a:solidFill>
                  <a:round/>
                  <a:headEnd/>
                  <a:tailEnd/>
                </a:ln>
                <a:effectLst>
                  <a:outerShdw blurRad="63500" sx="101000" sy="101000" algn="ctr" rotWithShape="0">
                    <a:prstClr val="black">
                      <a:alpha val="8000"/>
                    </a:prstClr>
                  </a:outerShdw>
                </a:effectLst>
              </p:spPr>
              <p:txBody>
                <a:bodyPr/>
                <a:lstStyle/>
                <a:p>
                  <a:endParaRPr lang="zh-CN" altLang="en-US">
                    <a:latin typeface="微软雅黑" panose="020B0503020204020204" pitchFamily="34" charset="-122"/>
                    <a:ea typeface="微软雅黑" panose="020B0503020204020204" pitchFamily="34" charset="-122"/>
                  </a:endParaRPr>
                </a:p>
              </p:txBody>
            </p:sp>
            <p:sp>
              <p:nvSpPr>
                <p:cNvPr id="34" name="矩形 33"/>
                <p:cNvSpPr/>
                <p:nvPr/>
              </p:nvSpPr>
              <p:spPr>
                <a:xfrm>
                  <a:off x="460128" y="312440"/>
                  <a:ext cx="5580684" cy="625205"/>
                </a:xfrm>
                <a:prstGeom prst="rect">
                  <a:avLst/>
                </a:prstGeom>
                <a:noFill/>
                <a:ln>
                  <a:noFill/>
                </a:ln>
                <a:effectLst/>
              </p:spPr>
              <p:txBody>
                <a:bodyPr spcFirstLastPara="0" vert="horz" wrap="square" lIns="496257" tIns="60960" rIns="60960" bIns="60960" numCol="1" spcCol="1270" anchor="ctr" anchorCtr="0">
                  <a:noAutofit/>
                </a:bodyPr>
                <a:lstStyle/>
                <a:p>
                  <a:pPr marL="0" marR="0" lvl="0" indent="0" algn="l" defTabSz="1066800" eaLnBrk="1" fontAlgn="auto" latinLnBrk="0" hangingPunct="1">
                    <a:lnSpc>
                      <a:spcPct val="90000"/>
                    </a:lnSpc>
                    <a:spcBef>
                      <a:spcPct val="0"/>
                    </a:spcBef>
                    <a:spcAft>
                      <a:spcPct val="35000"/>
                    </a:spcAft>
                    <a:buClrTx/>
                    <a:buSzTx/>
                    <a:buFontTx/>
                    <a:buNone/>
                    <a:tabLst/>
                    <a:defRPr/>
                  </a:pPr>
                  <a:r>
                    <a:rPr kumimoji="0" lang="zh-CN" altLang="en-US" sz="2400" b="1" i="0" u="none" strike="noStrike" kern="120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rPr>
                    <a:t>单击此处添加文字内容</a:t>
                  </a:r>
                  <a:endParaRPr kumimoji="0" lang="zh-CN" altLang="en-US" sz="2400" b="1" i="0" u="none" strike="noStrike" kern="1200" cap="none" spc="0" normalizeH="0" baseline="0" noProof="0" dirty="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sp>
              <p:nvSpPr>
                <p:cNvPr id="35" name="矩形 34"/>
                <p:cNvSpPr/>
                <p:nvPr/>
              </p:nvSpPr>
              <p:spPr>
                <a:xfrm>
                  <a:off x="503539" y="341314"/>
                  <a:ext cx="6073229" cy="560790"/>
                </a:xfrm>
                <a:prstGeom prst="rect">
                  <a:avLst/>
                </a:prstGeom>
                <a:gradFill rotWithShape="1">
                  <a:gsLst>
                    <a:gs pos="98000">
                      <a:srgbClr val="F9F9F9"/>
                    </a:gs>
                    <a:gs pos="100000">
                      <a:srgbClr val="FFFFFF"/>
                    </a:gs>
                    <a:gs pos="51657">
                      <a:srgbClr val="E8E8E8"/>
                    </a:gs>
                    <a:gs pos="50000">
                      <a:srgbClr val="ECECEC"/>
                    </a:gs>
                    <a:gs pos="8000">
                      <a:srgbClr val="F8F8F8"/>
                    </a:gs>
                  </a:gsLst>
                  <a:lin ang="5400000" scaled="1"/>
                </a:gradFill>
                <a:ln w="9525">
                  <a:noFill/>
                  <a:round/>
                  <a:headEnd/>
                  <a:tailEnd/>
                </a:ln>
              </p:spPr>
              <p:txBody>
                <a:bodyPr/>
                <a:lstStyle/>
                <a:p>
                  <a:endParaRPr lang="zh-CN" altLang="en-US" sz="2000" b="1">
                    <a:solidFill>
                      <a:schemeClr val="bg1">
                        <a:lumMod val="65000"/>
                      </a:schemeClr>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1537511" y="1631288"/>
                <a:ext cx="781507" cy="781507"/>
                <a:chOff x="1537511" y="1631288"/>
                <a:chExt cx="781507" cy="781507"/>
              </a:xfrm>
            </p:grpSpPr>
            <p:sp>
              <p:nvSpPr>
                <p:cNvPr id="31" name="椭圆 30"/>
                <p:cNvSpPr/>
                <p:nvPr/>
              </p:nvSpPr>
              <p:spPr>
                <a:xfrm>
                  <a:off x="1537511" y="1631288"/>
                  <a:ext cx="781507" cy="781507"/>
                </a:xfrm>
                <a:prstGeom prst="ellipse">
                  <a:avLst/>
                </a:prstGeom>
                <a:gradFill rotWithShape="1">
                  <a:gsLst>
                    <a:gs pos="0">
                      <a:srgbClr val="F68426"/>
                    </a:gs>
                    <a:gs pos="100000">
                      <a:srgbClr val="F68426">
                        <a:lumMod val="75000"/>
                      </a:srgbClr>
                    </a:gs>
                  </a:gsLst>
                  <a:path path="shape">
                    <a:fillToRect l="50000" t="50000" r="50000" b="50000"/>
                  </a:path>
                </a:gradFill>
                <a:ln w="9525">
                  <a:solidFill>
                    <a:srgbClr val="F68426">
                      <a:lumMod val="75000"/>
                    </a:srgbClr>
                  </a:solidFill>
                  <a:round/>
                  <a:headEnd/>
                  <a:tailEn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3</a:t>
                  </a:r>
                  <a:endParaRPr kumimoji="0" lang="zh-CN" altLang="en-US" sz="32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32" name="未知"/>
                <p:cNvSpPr>
                  <a:spLocks/>
                </p:cNvSpPr>
                <p:nvPr/>
              </p:nvSpPr>
              <p:spPr bwMode="auto">
                <a:xfrm>
                  <a:off x="1616373" y="1646528"/>
                  <a:ext cx="615192" cy="300182"/>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smtClean="0">
                    <a:ln>
                      <a:noFill/>
                    </a:ln>
                    <a:solidFill>
                      <a:schemeClr val="bg1">
                        <a:lumMod val="65000"/>
                      </a:schemeClr>
                    </a:solidFill>
                    <a:effectLst/>
                    <a:uLnTx/>
                    <a:uFillTx/>
                    <a:latin typeface="微软雅黑" panose="020B0503020204020204" pitchFamily="34" charset="-122"/>
                    <a:ea typeface="微软雅黑" panose="020B0503020204020204" pitchFamily="34" charset="-122"/>
                  </a:endParaRPr>
                </a:p>
              </p:txBody>
            </p:sp>
          </p:grpSp>
        </p:grpSp>
        <p:sp>
          <p:nvSpPr>
            <p:cNvPr id="28" name="Rectangle 38"/>
            <p:cNvSpPr>
              <a:spLocks noChangeArrowheads="1"/>
            </p:cNvSpPr>
            <p:nvPr/>
          </p:nvSpPr>
          <p:spPr bwMode="auto">
            <a:xfrm>
              <a:off x="2324356" y="1699914"/>
              <a:ext cx="5751875" cy="647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lvl="0">
                <a:lnSpc>
                  <a:spcPct val="150000"/>
                </a:lnSpc>
                <a:defRPr/>
              </a:pPr>
              <a:r>
                <a:rPr kumimoji="0" lang="zh-CN" altLang="en-US" sz="2000" b="1" i="0" u="none" strike="noStrike" kern="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rPr>
                <a:t>甘草酸制剂用于</a:t>
              </a:r>
              <a:r>
                <a:rPr lang="en-US" altLang="zh-CN" sz="2000" b="1" kern="0" dirty="0" smtClean="0">
                  <a:solidFill>
                    <a:srgbClr val="0070C0"/>
                  </a:solidFill>
                  <a:latin typeface="微软雅黑" panose="020B0503020204020204" pitchFamily="34" charset="-122"/>
                  <a:ea typeface="微软雅黑" panose="020B0503020204020204" pitchFamily="34" charset="-122"/>
                </a:rPr>
                <a:t>T2DM</a:t>
              </a:r>
              <a:r>
                <a:rPr lang="zh-CN" altLang="en-US" sz="2000" b="1" kern="0" dirty="0">
                  <a:solidFill>
                    <a:srgbClr val="0070C0"/>
                  </a:solidFill>
                  <a:latin typeface="微软雅黑" panose="020B0503020204020204" pitchFamily="34" charset="-122"/>
                  <a:ea typeface="微软雅黑" panose="020B0503020204020204" pitchFamily="34" charset="-122"/>
                </a:rPr>
                <a:t>合并</a:t>
              </a:r>
              <a:r>
                <a:rPr lang="en-US" altLang="zh-CN" sz="2000" b="1" kern="0" dirty="0" smtClean="0">
                  <a:solidFill>
                    <a:srgbClr val="0070C0"/>
                  </a:solidFill>
                  <a:latin typeface="微软雅黑" panose="020B0503020204020204" pitchFamily="34" charset="-122"/>
                  <a:ea typeface="微软雅黑" panose="020B0503020204020204" pitchFamily="34" charset="-122"/>
                </a:rPr>
                <a:t>NAFLD</a:t>
              </a:r>
              <a:r>
                <a:rPr lang="zh-CN" altLang="en-US" sz="2000" b="1" kern="0" dirty="0" smtClean="0">
                  <a:solidFill>
                    <a:srgbClr val="0070C0"/>
                  </a:solidFill>
                  <a:latin typeface="微软雅黑" panose="020B0503020204020204" pitchFamily="34" charset="-122"/>
                  <a:ea typeface="微软雅黑" panose="020B0503020204020204" pitchFamily="34" charset="-122"/>
                </a:rPr>
                <a:t>的获益和进展</a:t>
              </a:r>
              <a:endParaRPr kumimoji="0" lang="zh-CN" altLang="en-US" sz="2000" b="1" i="0" u="none" strike="noStrike" kern="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endParaRPr>
            </a:p>
          </p:txBody>
        </p:sp>
      </p:grpSp>
      <p:sp>
        <p:nvSpPr>
          <p:cNvPr id="36" name="标题 1"/>
          <p:cNvSpPr txBox="1">
            <a:spLocks/>
          </p:cNvSpPr>
          <p:nvPr/>
        </p:nvSpPr>
        <p:spPr bwMode="gray">
          <a:xfrm>
            <a:off x="2136957" y="5048846"/>
            <a:ext cx="2967128" cy="861892"/>
          </a:xfrm>
          <a:prstGeom prst="rect">
            <a:avLst/>
          </a:prstGeom>
          <a:solidFill>
            <a:schemeClr val="bg1"/>
          </a:solid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3200" b="1">
                <a:solidFill>
                  <a:srgbClr val="000000"/>
                </a:solidFill>
                <a:latin typeface="+mj-lt"/>
                <a:ea typeface="+mj-ea"/>
                <a:cs typeface="+mj-cs"/>
              </a:defRPr>
            </a:lvl1pPr>
            <a:lvl2pPr algn="ctr" rtl="0" eaLnBrk="1" fontAlgn="base" hangingPunct="1">
              <a:spcBef>
                <a:spcPct val="0"/>
              </a:spcBef>
              <a:spcAft>
                <a:spcPct val="0"/>
              </a:spcAft>
              <a:defRPr sz="3200">
                <a:solidFill>
                  <a:srgbClr val="000000"/>
                </a:solidFill>
                <a:latin typeface="Verdana" pitchFamily="34" charset="0"/>
              </a:defRPr>
            </a:lvl2pPr>
            <a:lvl3pPr algn="ctr" rtl="0" eaLnBrk="1" fontAlgn="base" hangingPunct="1">
              <a:spcBef>
                <a:spcPct val="0"/>
              </a:spcBef>
              <a:spcAft>
                <a:spcPct val="0"/>
              </a:spcAft>
              <a:defRPr sz="3200">
                <a:solidFill>
                  <a:srgbClr val="000000"/>
                </a:solidFill>
                <a:latin typeface="Verdana" pitchFamily="34" charset="0"/>
              </a:defRPr>
            </a:lvl3pPr>
            <a:lvl4pPr algn="ctr" rtl="0" eaLnBrk="1" fontAlgn="base" hangingPunct="1">
              <a:spcBef>
                <a:spcPct val="0"/>
              </a:spcBef>
              <a:spcAft>
                <a:spcPct val="0"/>
              </a:spcAft>
              <a:defRPr sz="3200">
                <a:solidFill>
                  <a:srgbClr val="000000"/>
                </a:solidFill>
                <a:latin typeface="Verdana" pitchFamily="34" charset="0"/>
              </a:defRPr>
            </a:lvl4pPr>
            <a:lvl5pPr algn="ctr" rtl="0" eaLnBrk="1" fontAlgn="base" hangingPunct="1">
              <a:spcBef>
                <a:spcPct val="0"/>
              </a:spcBef>
              <a:spcAft>
                <a:spcPct val="0"/>
              </a:spcAft>
              <a:defRPr sz="3200">
                <a:solidFill>
                  <a:srgbClr val="000000"/>
                </a:solidFill>
                <a:latin typeface="Verdana" pitchFamily="34" charset="0"/>
              </a:defRPr>
            </a:lvl5pPr>
            <a:lvl6pPr marL="457200" algn="ctr" rtl="0" eaLnBrk="1" fontAlgn="base" hangingPunct="1">
              <a:spcBef>
                <a:spcPct val="0"/>
              </a:spcBef>
              <a:spcAft>
                <a:spcPct val="0"/>
              </a:spcAft>
              <a:defRPr sz="3200">
                <a:solidFill>
                  <a:srgbClr val="000000"/>
                </a:solidFill>
                <a:latin typeface="Verdana" pitchFamily="34" charset="0"/>
              </a:defRPr>
            </a:lvl6pPr>
            <a:lvl7pPr marL="914400" algn="ctr" rtl="0" eaLnBrk="1" fontAlgn="base" hangingPunct="1">
              <a:spcBef>
                <a:spcPct val="0"/>
              </a:spcBef>
              <a:spcAft>
                <a:spcPct val="0"/>
              </a:spcAft>
              <a:defRPr sz="3200">
                <a:solidFill>
                  <a:srgbClr val="000000"/>
                </a:solidFill>
                <a:latin typeface="Verdana" pitchFamily="34" charset="0"/>
              </a:defRPr>
            </a:lvl7pPr>
            <a:lvl8pPr marL="1371600" algn="ctr" rtl="0" eaLnBrk="1" fontAlgn="base" hangingPunct="1">
              <a:spcBef>
                <a:spcPct val="0"/>
              </a:spcBef>
              <a:spcAft>
                <a:spcPct val="0"/>
              </a:spcAft>
              <a:defRPr sz="3200">
                <a:solidFill>
                  <a:srgbClr val="000000"/>
                </a:solidFill>
                <a:latin typeface="Verdana" pitchFamily="34" charset="0"/>
              </a:defRPr>
            </a:lvl8pPr>
            <a:lvl9pPr marL="1828800" algn="ctr" rtl="0" eaLnBrk="1" fontAlgn="base" hangingPunct="1">
              <a:spcBef>
                <a:spcPct val="0"/>
              </a:spcBef>
              <a:spcAft>
                <a:spcPct val="0"/>
              </a:spcAft>
              <a:defRPr sz="3200">
                <a:solidFill>
                  <a:srgbClr val="000000"/>
                </a:solidFill>
                <a:latin typeface="Verdana" pitchFamily="34" charset="0"/>
              </a:defRPr>
            </a:lvl9pPr>
          </a:lstStyle>
          <a:p>
            <a:pPr marL="285750" indent="-285750" algn="l">
              <a:lnSpc>
                <a:spcPct val="120000"/>
              </a:lnSpc>
              <a:spcBef>
                <a:spcPts val="600"/>
              </a:spcBef>
              <a:spcAft>
                <a:spcPts val="600"/>
              </a:spcAft>
              <a:buFont typeface="Arial" panose="020B0604020202020204" pitchFamily="34" charset="0"/>
              <a:buChar char="•"/>
            </a:pPr>
            <a:r>
              <a:rPr lang="zh-CN" altLang="en-US" sz="1800" kern="0" dirty="0" smtClean="0">
                <a:solidFill>
                  <a:srgbClr val="0070C0"/>
                </a:solidFill>
                <a:latin typeface="微软雅黑" panose="020B0503020204020204" pitchFamily="34" charset="-122"/>
                <a:ea typeface="微软雅黑" panose="020B0503020204020204" pitchFamily="34" charset="-122"/>
              </a:rPr>
              <a:t>动物实验</a:t>
            </a:r>
            <a:endParaRPr lang="en-US" altLang="zh-CN" sz="1800" kern="0" dirty="0" smtClean="0">
              <a:solidFill>
                <a:srgbClr val="0070C0"/>
              </a:solidFill>
              <a:latin typeface="微软雅黑" panose="020B0503020204020204" pitchFamily="34" charset="-122"/>
              <a:ea typeface="微软雅黑" panose="020B0503020204020204" pitchFamily="34" charset="-122"/>
            </a:endParaRPr>
          </a:p>
          <a:p>
            <a:pPr marL="285750" indent="-285750" algn="l">
              <a:lnSpc>
                <a:spcPct val="120000"/>
              </a:lnSpc>
              <a:spcBef>
                <a:spcPts val="600"/>
              </a:spcBef>
              <a:spcAft>
                <a:spcPts val="600"/>
              </a:spcAft>
              <a:buFont typeface="Arial" panose="020B0604020202020204" pitchFamily="34" charset="0"/>
              <a:buChar char="•"/>
            </a:pPr>
            <a:r>
              <a:rPr lang="zh-CN" altLang="en-US" sz="1800" kern="0" dirty="0" smtClean="0">
                <a:solidFill>
                  <a:srgbClr val="0070C0"/>
                </a:solidFill>
                <a:latin typeface="微软雅黑" panose="020B0503020204020204" pitchFamily="34" charset="-122"/>
                <a:ea typeface="微软雅黑" panose="020B0503020204020204" pitchFamily="34" charset="-122"/>
              </a:rPr>
              <a:t>临床研究</a:t>
            </a:r>
            <a:endParaRPr lang="zh-CN" altLang="en-US" sz="1800" kern="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4326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0" y="206514"/>
            <a:ext cx="9144000" cy="707886"/>
          </a:xfrm>
          <a:prstGeom prst="rect">
            <a:avLst/>
          </a:prstGeom>
        </p:spPr>
        <p:txBody>
          <a:bodyPr vert="horz" lIns="91440" tIns="45720" rIns="91440" bIns="45720" rtlCol="0" anchor="ctr">
            <a:noAutofit/>
          </a:bodyPr>
          <a:lstStyle>
            <a:lvl1pPr algn="ctr">
              <a:spcBef>
                <a:spcPct val="0"/>
              </a:spcBef>
              <a:buNone/>
              <a:defRPr sz="4000" b="1" spc="600">
                <a:solidFill>
                  <a:schemeClr val="bg1"/>
                </a:solidFill>
                <a:latin typeface="微软雅黑" panose="020B0503020204020204" pitchFamily="34" charset="-122"/>
                <a:ea typeface="微软雅黑" panose="020B0503020204020204" pitchFamily="34" charset="-122"/>
                <a:cs typeface="+mj-cs"/>
              </a:defRPr>
            </a:lvl1pPr>
          </a:lstStyle>
          <a:p>
            <a:endParaRPr lang="zh-CN" altLang="en-US" dirty="0">
              <a:solidFill>
                <a:schemeClr val="tx2"/>
              </a:solidFill>
            </a:endParaRPr>
          </a:p>
        </p:txBody>
      </p:sp>
      <p:pic>
        <p:nvPicPr>
          <p:cNvPr id="14" name="Picture 2" descr="D:\Desktop\金融素材-06.png"/>
          <p:cNvPicPr>
            <a:picLocks noChangeAspect="1" noChangeArrowheads="1"/>
          </p:cNvPicPr>
          <p:nvPr/>
        </p:nvPicPr>
        <p:blipFill>
          <a:blip r:embed="rId3" cstate="print">
            <a:duotone>
              <a:prstClr val="black"/>
              <a:schemeClr val="accent1">
                <a:tint val="45000"/>
                <a:satMod val="400000"/>
              </a:schemeClr>
            </a:duotone>
          </a:blip>
          <a:stretch>
            <a:fillRect/>
          </a:stretch>
        </p:blipFill>
        <p:spPr bwMode="auto">
          <a:xfrm>
            <a:off x="1568328" y="1341299"/>
            <a:ext cx="6661591" cy="4633847"/>
          </a:xfrm>
          <a:prstGeom prst="rect">
            <a:avLst/>
          </a:prstGeom>
          <a:noFill/>
        </p:spPr>
      </p:pic>
      <p:sp>
        <p:nvSpPr>
          <p:cNvPr id="18" name="椭圆 4"/>
          <p:cNvSpPr/>
          <p:nvPr/>
        </p:nvSpPr>
        <p:spPr>
          <a:xfrm>
            <a:off x="1423548" y="1516467"/>
            <a:ext cx="6408712" cy="36004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19" name="TextBox 5"/>
          <p:cNvSpPr txBox="1">
            <a:spLocks noChangeArrowheads="1"/>
          </p:cNvSpPr>
          <p:nvPr/>
        </p:nvSpPr>
        <p:spPr bwMode="auto">
          <a:xfrm>
            <a:off x="7913897" y="1509292"/>
            <a:ext cx="8210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109.6</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0" name="TextBox 5"/>
          <p:cNvSpPr txBox="1">
            <a:spLocks noChangeArrowheads="1"/>
          </p:cNvSpPr>
          <p:nvPr/>
        </p:nvSpPr>
        <p:spPr bwMode="auto">
          <a:xfrm>
            <a:off x="5672020" y="1916832"/>
            <a:ext cx="678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69.2</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1" name="TextBox 5"/>
          <p:cNvSpPr txBox="1">
            <a:spLocks noChangeArrowheads="1"/>
          </p:cNvSpPr>
          <p:nvPr/>
        </p:nvSpPr>
        <p:spPr bwMode="auto">
          <a:xfrm>
            <a:off x="3727804" y="2292774"/>
            <a:ext cx="678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29.3</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2" name="TextBox 5"/>
          <p:cNvSpPr txBox="1">
            <a:spLocks noChangeArrowheads="1"/>
          </p:cNvSpPr>
          <p:nvPr/>
        </p:nvSpPr>
        <p:spPr bwMode="auto">
          <a:xfrm>
            <a:off x="3145038" y="2708920"/>
            <a:ext cx="678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14.3</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3" name="TextBox 5"/>
          <p:cNvSpPr txBox="1">
            <a:spLocks noChangeArrowheads="1"/>
          </p:cNvSpPr>
          <p:nvPr/>
        </p:nvSpPr>
        <p:spPr bwMode="auto">
          <a:xfrm>
            <a:off x="2893965" y="3125066"/>
            <a:ext cx="678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12.1</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4" name="TextBox 5"/>
          <p:cNvSpPr txBox="1">
            <a:spLocks noChangeArrowheads="1"/>
          </p:cNvSpPr>
          <p:nvPr/>
        </p:nvSpPr>
        <p:spPr bwMode="auto">
          <a:xfrm>
            <a:off x="2639841" y="3508959"/>
            <a:ext cx="678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11.5</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5" name="TextBox 5"/>
          <p:cNvSpPr txBox="1">
            <a:spLocks noChangeArrowheads="1"/>
          </p:cNvSpPr>
          <p:nvPr/>
        </p:nvSpPr>
        <p:spPr bwMode="auto">
          <a:xfrm>
            <a:off x="2503668" y="3933056"/>
            <a:ext cx="64807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10.0</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6" name="TextBox 5"/>
          <p:cNvSpPr txBox="1">
            <a:spLocks noChangeArrowheads="1"/>
          </p:cNvSpPr>
          <p:nvPr/>
        </p:nvSpPr>
        <p:spPr bwMode="auto">
          <a:xfrm>
            <a:off x="2071620" y="4293096"/>
            <a:ext cx="5415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7.8</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7" name="TextBox 5"/>
          <p:cNvSpPr txBox="1">
            <a:spLocks noChangeArrowheads="1"/>
          </p:cNvSpPr>
          <p:nvPr/>
        </p:nvSpPr>
        <p:spPr bwMode="auto">
          <a:xfrm>
            <a:off x="1955248" y="4677438"/>
            <a:ext cx="535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7.2</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8" name="TextBox 5"/>
          <p:cNvSpPr txBox="1">
            <a:spLocks noChangeArrowheads="1"/>
          </p:cNvSpPr>
          <p:nvPr/>
        </p:nvSpPr>
        <p:spPr bwMode="auto">
          <a:xfrm>
            <a:off x="1803779" y="5061331"/>
            <a:ext cx="535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b="1" dirty="0" smtClean="0">
                <a:solidFill>
                  <a:srgbClr val="0070C0"/>
                </a:solidFill>
                <a:latin typeface="微软雅黑" panose="020B0503020204020204" pitchFamily="34" charset="-122"/>
                <a:ea typeface="微软雅黑" panose="020B0503020204020204" pitchFamily="34" charset="-122"/>
              </a:rPr>
              <a:t>7.1</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29" name="TextBox 5"/>
          <p:cNvSpPr txBox="1">
            <a:spLocks noChangeArrowheads="1"/>
          </p:cNvSpPr>
          <p:nvPr/>
        </p:nvSpPr>
        <p:spPr bwMode="auto">
          <a:xfrm>
            <a:off x="323528" y="1507175"/>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buFont typeface="Arial" pitchFamily="34" charset="0"/>
              <a:buNone/>
            </a:pPr>
            <a:r>
              <a:rPr lang="zh-CN" altLang="en-US" b="1" dirty="0">
                <a:solidFill>
                  <a:srgbClr val="0070C0"/>
                </a:solidFill>
                <a:latin typeface="微软雅黑" panose="020B0503020204020204" pitchFamily="34" charset="-122"/>
                <a:ea typeface="微软雅黑" panose="020B0503020204020204" pitchFamily="34" charset="-122"/>
                <a:cs typeface="+mj-cs"/>
              </a:rPr>
              <a:t>中国</a:t>
            </a:r>
          </a:p>
        </p:txBody>
      </p:sp>
      <p:sp>
        <p:nvSpPr>
          <p:cNvPr id="30" name="TextBox 5"/>
          <p:cNvSpPr txBox="1">
            <a:spLocks noChangeArrowheads="1"/>
          </p:cNvSpPr>
          <p:nvPr/>
        </p:nvSpPr>
        <p:spPr bwMode="auto">
          <a:xfrm>
            <a:off x="343428" y="1916832"/>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buFont typeface="Arial" pitchFamily="34" charset="0"/>
              <a:buNone/>
            </a:pPr>
            <a:r>
              <a:rPr lang="zh-CN" altLang="en-US" b="1" dirty="0" smtClean="0">
                <a:solidFill>
                  <a:srgbClr val="0070C0"/>
                </a:solidFill>
                <a:latin typeface="微软雅黑" panose="020B0503020204020204" pitchFamily="34" charset="-122"/>
                <a:ea typeface="微软雅黑" panose="020B0503020204020204" pitchFamily="34" charset="-122"/>
              </a:rPr>
              <a:t>印度</a:t>
            </a:r>
          </a:p>
        </p:txBody>
      </p:sp>
      <p:sp>
        <p:nvSpPr>
          <p:cNvPr id="31" name="TextBox 5"/>
          <p:cNvSpPr txBox="1">
            <a:spLocks noChangeArrowheads="1"/>
          </p:cNvSpPr>
          <p:nvPr/>
        </p:nvSpPr>
        <p:spPr bwMode="auto">
          <a:xfrm>
            <a:off x="343428" y="2300725"/>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buFont typeface="Arial" pitchFamily="34" charset="0"/>
              <a:buNone/>
            </a:pPr>
            <a:r>
              <a:rPr lang="zh-CN" altLang="en-US" b="1" dirty="0" smtClean="0">
                <a:solidFill>
                  <a:srgbClr val="0070C0"/>
                </a:solidFill>
                <a:latin typeface="微软雅黑" panose="020B0503020204020204" pitchFamily="34" charset="-122"/>
                <a:ea typeface="微软雅黑" panose="020B0503020204020204" pitchFamily="34" charset="-122"/>
              </a:rPr>
              <a:t>美国</a:t>
            </a:r>
          </a:p>
        </p:txBody>
      </p:sp>
      <p:sp>
        <p:nvSpPr>
          <p:cNvPr id="32" name="TextBox 5"/>
          <p:cNvSpPr txBox="1">
            <a:spLocks noChangeArrowheads="1"/>
          </p:cNvSpPr>
          <p:nvPr/>
        </p:nvSpPr>
        <p:spPr bwMode="auto">
          <a:xfrm>
            <a:off x="343428" y="2708920"/>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buFont typeface="Arial" pitchFamily="34" charset="0"/>
              <a:buNone/>
            </a:pPr>
            <a:r>
              <a:rPr lang="zh-CN" altLang="en-US" b="1" dirty="0" smtClean="0">
                <a:solidFill>
                  <a:srgbClr val="0070C0"/>
                </a:solidFill>
                <a:latin typeface="微软雅黑" panose="020B0503020204020204" pitchFamily="34" charset="-122"/>
                <a:ea typeface="微软雅黑" panose="020B0503020204020204" pitchFamily="34" charset="-122"/>
              </a:rPr>
              <a:t>巴西</a:t>
            </a:r>
          </a:p>
        </p:txBody>
      </p:sp>
      <p:sp>
        <p:nvSpPr>
          <p:cNvPr id="33" name="TextBox 5"/>
          <p:cNvSpPr txBox="1">
            <a:spLocks noChangeArrowheads="1"/>
          </p:cNvSpPr>
          <p:nvPr/>
        </p:nvSpPr>
        <p:spPr bwMode="auto">
          <a:xfrm>
            <a:off x="343428" y="4676989"/>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buFont typeface="Arial" pitchFamily="34" charset="0"/>
              <a:buNone/>
            </a:pPr>
            <a:r>
              <a:rPr lang="zh-CN" altLang="en-US" b="1" dirty="0" smtClean="0">
                <a:solidFill>
                  <a:srgbClr val="0070C0"/>
                </a:solidFill>
                <a:latin typeface="微软雅黑" panose="020B0503020204020204" pitchFamily="34" charset="-122"/>
                <a:ea typeface="微软雅黑" panose="020B0503020204020204" pitchFamily="34" charset="-122"/>
              </a:rPr>
              <a:t>日本</a:t>
            </a:r>
          </a:p>
        </p:txBody>
      </p:sp>
      <p:sp>
        <p:nvSpPr>
          <p:cNvPr id="34" name="TextBox 5"/>
          <p:cNvSpPr txBox="1">
            <a:spLocks noChangeArrowheads="1"/>
          </p:cNvSpPr>
          <p:nvPr/>
        </p:nvSpPr>
        <p:spPr bwMode="auto">
          <a:xfrm>
            <a:off x="7976276" y="5517232"/>
            <a:ext cx="90762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en-US" altLang="zh-CN" sz="1600" b="1" dirty="0" smtClean="0">
                <a:solidFill>
                  <a:srgbClr val="0070C0"/>
                </a:solidFill>
                <a:latin typeface="微软雅黑" panose="020B0503020204020204" pitchFamily="34" charset="-122"/>
                <a:ea typeface="微软雅黑" panose="020B0503020204020204" pitchFamily="34" charset="-122"/>
              </a:rPr>
              <a:t>Million</a:t>
            </a:r>
            <a:endParaRPr lang="zh-CN" altLang="en-US" b="1" dirty="0" smtClean="0">
              <a:solidFill>
                <a:srgbClr val="0070C0"/>
              </a:solidFill>
              <a:latin typeface="微软雅黑" panose="020B0503020204020204" pitchFamily="34" charset="-122"/>
              <a:ea typeface="微软雅黑" panose="020B0503020204020204" pitchFamily="34" charset="-122"/>
            </a:endParaRPr>
          </a:p>
        </p:txBody>
      </p:sp>
      <p:sp>
        <p:nvSpPr>
          <p:cNvPr id="35" name="TextBox 5"/>
          <p:cNvSpPr txBox="1">
            <a:spLocks noChangeArrowheads="1"/>
          </p:cNvSpPr>
          <p:nvPr/>
        </p:nvSpPr>
        <p:spPr bwMode="auto">
          <a:xfrm>
            <a:off x="343428" y="3068960"/>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b="1" dirty="0" smtClean="0">
                <a:solidFill>
                  <a:srgbClr val="0070C0"/>
                </a:solidFill>
                <a:latin typeface="微软雅黑" panose="020B0503020204020204" pitchFamily="34" charset="-122"/>
                <a:ea typeface="微软雅黑" panose="020B0503020204020204" pitchFamily="34" charset="-122"/>
              </a:rPr>
              <a:t>俄罗斯</a:t>
            </a:r>
          </a:p>
        </p:txBody>
      </p:sp>
      <p:sp>
        <p:nvSpPr>
          <p:cNvPr id="36" name="TextBox 5"/>
          <p:cNvSpPr txBox="1">
            <a:spLocks noChangeArrowheads="1"/>
          </p:cNvSpPr>
          <p:nvPr/>
        </p:nvSpPr>
        <p:spPr bwMode="auto">
          <a:xfrm>
            <a:off x="343428" y="3501008"/>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b="1" dirty="0" smtClean="0">
                <a:solidFill>
                  <a:srgbClr val="0070C0"/>
                </a:solidFill>
                <a:latin typeface="微软雅黑" panose="020B0503020204020204" pitchFamily="34" charset="-122"/>
                <a:ea typeface="微软雅黑" panose="020B0503020204020204" pitchFamily="34" charset="-122"/>
              </a:rPr>
              <a:t>墨西哥</a:t>
            </a:r>
          </a:p>
        </p:txBody>
      </p:sp>
      <p:sp>
        <p:nvSpPr>
          <p:cNvPr id="37" name="TextBox 5"/>
          <p:cNvSpPr txBox="1">
            <a:spLocks noChangeArrowheads="1"/>
          </p:cNvSpPr>
          <p:nvPr/>
        </p:nvSpPr>
        <p:spPr bwMode="auto">
          <a:xfrm>
            <a:off x="343428" y="3933056"/>
            <a:ext cx="13388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r>
              <a:rPr lang="zh-CN" altLang="en-US" b="1" dirty="0" smtClean="0">
                <a:solidFill>
                  <a:srgbClr val="0070C0"/>
                </a:solidFill>
                <a:latin typeface="微软雅黑" panose="020B0503020204020204" pitchFamily="34" charset="-122"/>
                <a:ea typeface="微软雅黑" panose="020B0503020204020204" pitchFamily="34" charset="-122"/>
              </a:rPr>
              <a:t>印度尼西亚</a:t>
            </a:r>
          </a:p>
        </p:txBody>
      </p:sp>
      <p:sp>
        <p:nvSpPr>
          <p:cNvPr id="38" name="TextBox 5"/>
          <p:cNvSpPr txBox="1">
            <a:spLocks noChangeArrowheads="1"/>
          </p:cNvSpPr>
          <p:nvPr/>
        </p:nvSpPr>
        <p:spPr bwMode="auto">
          <a:xfrm>
            <a:off x="343428" y="4293096"/>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r>
              <a:rPr lang="zh-CN" altLang="en-US" b="1" dirty="0" smtClean="0">
                <a:solidFill>
                  <a:srgbClr val="0070C0"/>
                </a:solidFill>
                <a:latin typeface="微软雅黑" panose="020B0503020204020204" pitchFamily="34" charset="-122"/>
                <a:ea typeface="微软雅黑" panose="020B0503020204020204" pitchFamily="34" charset="-122"/>
              </a:rPr>
              <a:t>埃及</a:t>
            </a:r>
          </a:p>
        </p:txBody>
      </p:sp>
      <p:sp>
        <p:nvSpPr>
          <p:cNvPr id="39" name="TextBox 5"/>
          <p:cNvSpPr txBox="1">
            <a:spLocks noChangeArrowheads="1"/>
          </p:cNvSpPr>
          <p:nvPr/>
        </p:nvSpPr>
        <p:spPr bwMode="auto">
          <a:xfrm>
            <a:off x="343428" y="5085184"/>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r>
              <a:rPr lang="zh-CN" altLang="en-US" b="1" dirty="0" smtClean="0">
                <a:solidFill>
                  <a:srgbClr val="0070C0"/>
                </a:solidFill>
                <a:latin typeface="微软雅黑" panose="020B0503020204020204" pitchFamily="34" charset="-122"/>
                <a:ea typeface="微软雅黑" panose="020B0503020204020204" pitchFamily="34" charset="-122"/>
              </a:rPr>
              <a:t>孟加拉国</a:t>
            </a:r>
          </a:p>
        </p:txBody>
      </p:sp>
      <p:sp>
        <p:nvSpPr>
          <p:cNvPr id="40" name="Rectangle 33"/>
          <p:cNvSpPr/>
          <p:nvPr/>
        </p:nvSpPr>
        <p:spPr>
          <a:xfrm>
            <a:off x="395536" y="6513613"/>
            <a:ext cx="6408712" cy="203133"/>
          </a:xfrm>
          <a:prstGeom prst="rect">
            <a:avLst/>
          </a:prstGeom>
        </p:spPr>
        <p:txBody>
          <a:bodyPr wrap="square">
            <a:spAutoFit/>
          </a:bodyPr>
          <a:lstStyle/>
          <a:p>
            <a:pPr>
              <a:lnSpc>
                <a:spcPct val="80000"/>
              </a:lnSpc>
              <a:spcBef>
                <a:spcPts val="0"/>
              </a:spcBef>
            </a:pPr>
            <a:r>
              <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International Diabetes Federation. IDF Diabetes Atlas, </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7</a:t>
            </a:r>
            <a:r>
              <a:rPr lang="en-US" altLang="zh-CN" sz="900" baseline="300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th</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 </a:t>
            </a:r>
            <a:r>
              <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rPr>
              <a:t>ed. </a:t>
            </a:r>
            <a:r>
              <a:rPr lang="en-US" altLang="zh-CN" sz="900" dirty="0" smtClean="0">
                <a:solidFill>
                  <a:schemeClr val="tx2"/>
                </a:solidFill>
                <a:latin typeface="Arial" panose="020B0604020202020204" pitchFamily="34" charset="0"/>
                <a:ea typeface="微软雅黑" panose="020B0503020204020204" pitchFamily="34" charset="-122"/>
                <a:cs typeface="Arial" panose="020B0604020202020204" pitchFamily="34" charset="0"/>
              </a:rPr>
              <a:t>2015 updated</a:t>
            </a:r>
            <a:endParaRPr lang="en-US" altLang="zh-CN" sz="900" dirty="0">
              <a:solidFill>
                <a:schemeClr val="tx2"/>
              </a:solidFill>
              <a:latin typeface="Arial" panose="020B0604020202020204" pitchFamily="34" charset="0"/>
              <a:ea typeface="微软雅黑" panose="020B0503020204020204" pitchFamily="34" charset="-122"/>
              <a:cs typeface="Arial" panose="020B0604020202020204" pitchFamily="34" charset="0"/>
            </a:endParaRPr>
          </a:p>
        </p:txBody>
      </p:sp>
      <p:sp>
        <p:nvSpPr>
          <p:cNvPr id="2" name="标题 1"/>
          <p:cNvSpPr>
            <a:spLocks noGrp="1"/>
          </p:cNvSpPr>
          <p:nvPr>
            <p:ph type="title"/>
          </p:nvPr>
        </p:nvSpPr>
        <p:spPr/>
        <p:txBody>
          <a:bodyPr/>
          <a:lstStyle/>
          <a:p>
            <a:r>
              <a:rPr lang="zh-CN" altLang="en-US" dirty="0" smtClean="0"/>
              <a:t>我国糖尿病患病数居</a:t>
            </a:r>
            <a:r>
              <a:rPr lang="zh-CN" altLang="en-US" dirty="0"/>
              <a:t>全球</a:t>
            </a:r>
            <a:r>
              <a:rPr lang="zh-CN" altLang="en-US" dirty="0" smtClean="0"/>
              <a:t>首位</a:t>
            </a:r>
            <a:endParaRPr lang="zh-CN" altLang="en-US" dirty="0"/>
          </a:p>
        </p:txBody>
      </p:sp>
    </p:spTree>
    <p:extLst>
      <p:ext uri="{BB962C8B-B14F-4D97-AF65-F5344CB8AC3E}">
        <p14:creationId xmlns:p14="http://schemas.microsoft.com/office/powerpoint/2010/main" val="274857796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5576" y="228600"/>
            <a:ext cx="7272808" cy="563563"/>
          </a:xfrm>
        </p:spPr>
        <p:txBody>
          <a:bodyPr/>
          <a:lstStyle/>
          <a:p>
            <a:r>
              <a:rPr lang="zh-CN" altLang="en-US" dirty="0"/>
              <a:t>甘草</a:t>
            </a:r>
            <a:r>
              <a:rPr lang="zh-CN" altLang="en-US" dirty="0" smtClean="0"/>
              <a:t>酸制剂可</a:t>
            </a:r>
            <a:r>
              <a:rPr lang="en-US" altLang="zh-CN" dirty="0" smtClean="0"/>
              <a:t/>
            </a:r>
            <a:br>
              <a:rPr lang="en-US" altLang="zh-CN" dirty="0" smtClean="0"/>
            </a:br>
            <a:r>
              <a:rPr lang="zh-CN" altLang="en-US" dirty="0" smtClean="0"/>
              <a:t>改善胰岛素抵抗，降低血糖</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40</a:t>
            </a:fld>
            <a:endParaRPr lang="zh-CN" altLang="en-US"/>
          </a:p>
        </p:txBody>
      </p:sp>
      <p:sp>
        <p:nvSpPr>
          <p:cNvPr id="6" name="内容占位符 5"/>
          <p:cNvSpPr>
            <a:spLocks noGrp="1"/>
          </p:cNvSpPr>
          <p:nvPr>
            <p:ph idx="1"/>
          </p:nvPr>
        </p:nvSpPr>
        <p:spPr>
          <a:xfrm>
            <a:off x="4601133" y="1120609"/>
            <a:ext cx="3056346" cy="2357454"/>
          </a:xfrm>
        </p:spPr>
        <p:txBody>
          <a:bodyPr/>
          <a:lstStyle/>
          <a:p>
            <a:pPr>
              <a:buClr>
                <a:schemeClr val="tx2"/>
              </a:buClr>
              <a:buFont typeface="Wingdings" panose="05000000000000000000" pitchFamily="2" charset="2"/>
              <a:buChar char=""/>
            </a:pPr>
            <a:r>
              <a:rPr lang="en-US" altLang="zh-CN" sz="1600" b="0" dirty="0"/>
              <a:t>A</a:t>
            </a:r>
            <a:r>
              <a:rPr lang="zh-CN" altLang="en-US" sz="1600" b="0" dirty="0" smtClean="0"/>
              <a:t>组</a:t>
            </a:r>
            <a:r>
              <a:rPr lang="zh-CN" altLang="en-US" sz="1600" b="0" dirty="0"/>
              <a:t>大鼠</a:t>
            </a:r>
            <a:r>
              <a:rPr lang="zh-CN" altLang="en-US" sz="1600" b="0" dirty="0" smtClean="0"/>
              <a:t>：</a:t>
            </a:r>
            <a:r>
              <a:rPr lang="zh-CN" altLang="en-US" sz="1600" b="0" dirty="0"/>
              <a:t>正常</a:t>
            </a:r>
            <a:r>
              <a:rPr lang="zh-CN" altLang="en-US" sz="1600" b="0" dirty="0" smtClean="0"/>
              <a:t>饲料饲养</a:t>
            </a:r>
            <a:endParaRPr lang="en-US" altLang="zh-CN" sz="1600" b="0" dirty="0"/>
          </a:p>
          <a:p>
            <a:pPr>
              <a:buClr>
                <a:schemeClr val="tx2"/>
              </a:buClr>
              <a:buFont typeface="Wingdings" panose="05000000000000000000" pitchFamily="2" charset="2"/>
              <a:buChar char=""/>
            </a:pPr>
            <a:r>
              <a:rPr lang="en-US" altLang="zh-CN" sz="1600" b="0" dirty="0" smtClean="0"/>
              <a:t>B</a:t>
            </a:r>
            <a:r>
              <a:rPr lang="zh-CN" altLang="en-US" sz="1600" b="0" dirty="0" smtClean="0"/>
              <a:t>组</a:t>
            </a:r>
            <a:r>
              <a:rPr lang="zh-CN" altLang="en-US" sz="1600" b="0" dirty="0"/>
              <a:t>大鼠</a:t>
            </a:r>
            <a:r>
              <a:rPr lang="zh-CN" altLang="en-US" sz="1600" b="0" dirty="0" smtClean="0"/>
              <a:t>：</a:t>
            </a:r>
            <a:r>
              <a:rPr lang="zh-CN" altLang="en-US" sz="1600" b="0" dirty="0"/>
              <a:t>高脂</a:t>
            </a:r>
            <a:r>
              <a:rPr lang="zh-CN" altLang="en-US" sz="1600" b="0" dirty="0" smtClean="0"/>
              <a:t>饲料饲养</a:t>
            </a:r>
            <a:endParaRPr lang="en-US" altLang="zh-CN" sz="1600" b="0" dirty="0" smtClean="0"/>
          </a:p>
          <a:p>
            <a:pPr>
              <a:buClr>
                <a:schemeClr val="tx2"/>
              </a:buClr>
              <a:buFont typeface="Wingdings" panose="05000000000000000000" pitchFamily="2" charset="2"/>
              <a:buChar char=""/>
            </a:pPr>
            <a:r>
              <a:rPr lang="en-US" altLang="zh-CN" sz="1600" b="0" dirty="0" smtClean="0"/>
              <a:t>C</a:t>
            </a:r>
            <a:r>
              <a:rPr lang="zh-CN" altLang="en-US" sz="1600" b="0" dirty="0"/>
              <a:t>组大</a:t>
            </a:r>
            <a:r>
              <a:rPr lang="zh-CN" altLang="en-US" sz="1600" b="0" dirty="0" smtClean="0"/>
              <a:t>鼠：</a:t>
            </a:r>
            <a:r>
              <a:rPr lang="zh-CN" altLang="en-US" sz="1600" b="0" dirty="0"/>
              <a:t>高脂饲料饲养</a:t>
            </a:r>
            <a:r>
              <a:rPr lang="zh-CN" altLang="en-US" sz="1600" b="0" dirty="0" smtClean="0"/>
              <a:t>，</a:t>
            </a:r>
            <a:r>
              <a:rPr lang="zh-CN" altLang="en-US" sz="1600" b="0" dirty="0"/>
              <a:t>并给予</a:t>
            </a:r>
            <a:r>
              <a:rPr lang="en-US" altLang="zh-CN" sz="1600" b="0" dirty="0" smtClean="0"/>
              <a:t>100mg/kg</a:t>
            </a:r>
            <a:r>
              <a:rPr lang="zh-CN" altLang="en-US" sz="1600" b="0" dirty="0" smtClean="0"/>
              <a:t>甘草酸</a:t>
            </a:r>
            <a:endParaRPr lang="zh-CN" altLang="en-US" sz="1600" b="0" dirty="0"/>
          </a:p>
        </p:txBody>
      </p:sp>
      <p:pic>
        <p:nvPicPr>
          <p:cNvPr id="7" name="图片 6"/>
          <p:cNvPicPr>
            <a:picLocks noChangeAspect="1"/>
          </p:cNvPicPr>
          <p:nvPr/>
        </p:nvPicPr>
        <p:blipFill>
          <a:blip r:embed="rId2"/>
          <a:stretch>
            <a:fillRect/>
          </a:stretch>
        </p:blipFill>
        <p:spPr>
          <a:xfrm>
            <a:off x="755576" y="1268760"/>
            <a:ext cx="2952328" cy="2061153"/>
          </a:xfrm>
          <a:prstGeom prst="rect">
            <a:avLst/>
          </a:prstGeom>
        </p:spPr>
      </p:pic>
      <p:pic>
        <p:nvPicPr>
          <p:cNvPr id="8" name="图片 7"/>
          <p:cNvPicPr>
            <a:picLocks noChangeAspect="1"/>
          </p:cNvPicPr>
          <p:nvPr/>
        </p:nvPicPr>
        <p:blipFill>
          <a:blip r:embed="rId3"/>
          <a:stretch>
            <a:fillRect/>
          </a:stretch>
        </p:blipFill>
        <p:spPr>
          <a:xfrm>
            <a:off x="744335" y="3429000"/>
            <a:ext cx="2963569" cy="2471333"/>
          </a:xfrm>
          <a:prstGeom prst="rect">
            <a:avLst/>
          </a:prstGeom>
        </p:spPr>
      </p:pic>
      <p:pic>
        <p:nvPicPr>
          <p:cNvPr id="9" name="图片 8"/>
          <p:cNvPicPr>
            <a:picLocks noChangeAspect="1"/>
          </p:cNvPicPr>
          <p:nvPr/>
        </p:nvPicPr>
        <p:blipFill>
          <a:blip r:embed="rId4"/>
          <a:stretch>
            <a:fillRect/>
          </a:stretch>
        </p:blipFill>
        <p:spPr>
          <a:xfrm>
            <a:off x="4502102" y="3478063"/>
            <a:ext cx="3224930" cy="2392332"/>
          </a:xfrm>
          <a:prstGeom prst="rect">
            <a:avLst/>
          </a:prstGeom>
        </p:spPr>
      </p:pic>
      <p:sp>
        <p:nvSpPr>
          <p:cNvPr id="10" name="矩形 9"/>
          <p:cNvSpPr/>
          <p:nvPr/>
        </p:nvSpPr>
        <p:spPr>
          <a:xfrm>
            <a:off x="4930178" y="2881461"/>
            <a:ext cx="2808312" cy="369332"/>
          </a:xfrm>
          <a:prstGeom prst="rect">
            <a:avLst/>
          </a:prstGeom>
        </p:spPr>
        <p:txBody>
          <a:bodyPr wrap="square">
            <a:spAutoFit/>
          </a:bodyPr>
          <a:lstStyle/>
          <a:p>
            <a:r>
              <a:rPr lang="en-US" altLang="zh-CN" dirty="0">
                <a:solidFill>
                  <a:schemeClr val="tx2"/>
                </a:solidFill>
              </a:rPr>
              <a:t> </a:t>
            </a:r>
            <a:r>
              <a:rPr lang="en-US" altLang="zh-CN" b="1" dirty="0" smtClean="0">
                <a:solidFill>
                  <a:srgbClr val="0070C0"/>
                </a:solidFill>
                <a:latin typeface="Arial" panose="020B0604020202020204" pitchFamily="34" charset="0"/>
                <a:cs typeface="Arial" panose="020B0604020202020204" pitchFamily="34" charset="0"/>
              </a:rPr>
              <a:t>**p&lt;0.01;  *p &lt;0.05</a:t>
            </a:r>
            <a:endParaRPr lang="zh-CN" altLang="en-US" b="1" dirty="0">
              <a:solidFill>
                <a:srgbClr val="0070C0"/>
              </a:solidFill>
              <a:latin typeface="Arial" panose="020B0604020202020204" pitchFamily="34" charset="0"/>
              <a:cs typeface="Arial" panose="020B0604020202020204" pitchFamily="34" charset="0"/>
            </a:endParaRPr>
          </a:p>
        </p:txBody>
      </p:sp>
      <p:sp>
        <p:nvSpPr>
          <p:cNvPr id="12" name="矩形 11"/>
          <p:cNvSpPr/>
          <p:nvPr/>
        </p:nvSpPr>
        <p:spPr>
          <a:xfrm>
            <a:off x="355191" y="6549428"/>
            <a:ext cx="2409634" cy="230832"/>
          </a:xfrm>
          <a:prstGeom prst="rect">
            <a:avLst/>
          </a:prstGeom>
        </p:spPr>
        <p:txBody>
          <a:bodyPr wrap="none">
            <a:spAutoFit/>
          </a:bodyPr>
          <a:lstStyle/>
          <a:p>
            <a:r>
              <a:rPr lang="en-US" altLang="zh-CN" sz="900" dirty="0" err="1">
                <a:solidFill>
                  <a:schemeClr val="tx2"/>
                </a:solidFill>
                <a:latin typeface="Arial" panose="020B0604020202020204" pitchFamily="34" charset="0"/>
                <a:cs typeface="Arial" panose="020B0604020202020204" pitchFamily="34" charset="0"/>
              </a:rPr>
              <a:t>Eu</a:t>
            </a:r>
            <a:r>
              <a:rPr lang="en-US" altLang="zh-CN" sz="900" dirty="0">
                <a:solidFill>
                  <a:schemeClr val="tx2"/>
                </a:solidFill>
                <a:latin typeface="Arial" panose="020B0604020202020204" pitchFamily="34" charset="0"/>
                <a:cs typeface="Arial" panose="020B0604020202020204" pitchFamily="34" charset="0"/>
              </a:rPr>
              <a:t> CH</a:t>
            </a:r>
            <a:r>
              <a:rPr lang="en-US" altLang="zh-CN" sz="900" dirty="0" smtClean="0">
                <a:solidFill>
                  <a:schemeClr val="tx2"/>
                </a:solidFill>
                <a:latin typeface="Arial" panose="020B0604020202020204" pitchFamily="34" charset="0"/>
                <a:cs typeface="Arial" panose="020B0604020202020204" pitchFamily="34" charset="0"/>
              </a:rPr>
              <a:t>, et al. Lipids </a:t>
            </a:r>
            <a:r>
              <a:rPr lang="en-US" altLang="zh-CN" sz="900" dirty="0">
                <a:solidFill>
                  <a:schemeClr val="tx2"/>
                </a:solidFill>
                <a:latin typeface="Arial" panose="020B0604020202020204" pitchFamily="34" charset="0"/>
                <a:cs typeface="Arial" panose="020B0604020202020204" pitchFamily="34" charset="0"/>
              </a:rPr>
              <a:t>Health Dis. 2010; 9: 81.</a:t>
            </a:r>
            <a:endParaRPr lang="en-US" altLang="zh-CN" sz="900" dirty="0" smtClean="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25071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甘草酸制剂可</a:t>
            </a:r>
            <a:r>
              <a:rPr lang="zh-CN" altLang="en-US" dirty="0" smtClean="0"/>
              <a:t>改善脂质代谢</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41</a:t>
            </a:fld>
            <a:endParaRPr lang="zh-CN" altLang="en-US"/>
          </a:p>
        </p:txBody>
      </p:sp>
      <p:pic>
        <p:nvPicPr>
          <p:cNvPr id="6" name="图片 5"/>
          <p:cNvPicPr>
            <a:picLocks noChangeAspect="1"/>
          </p:cNvPicPr>
          <p:nvPr/>
        </p:nvPicPr>
        <p:blipFill>
          <a:blip r:embed="rId3"/>
          <a:stretch>
            <a:fillRect/>
          </a:stretch>
        </p:blipFill>
        <p:spPr>
          <a:xfrm>
            <a:off x="4860032" y="2108022"/>
            <a:ext cx="3814318" cy="3110136"/>
          </a:xfrm>
          <a:prstGeom prst="rect">
            <a:avLst/>
          </a:prstGeom>
        </p:spPr>
      </p:pic>
      <p:pic>
        <p:nvPicPr>
          <p:cNvPr id="7" name="图片 6"/>
          <p:cNvPicPr>
            <a:picLocks noChangeAspect="1"/>
          </p:cNvPicPr>
          <p:nvPr/>
        </p:nvPicPr>
        <p:blipFill>
          <a:blip r:embed="rId4"/>
          <a:stretch>
            <a:fillRect/>
          </a:stretch>
        </p:blipFill>
        <p:spPr>
          <a:xfrm>
            <a:off x="428596" y="2108022"/>
            <a:ext cx="4143404" cy="3223877"/>
          </a:xfrm>
          <a:prstGeom prst="rect">
            <a:avLst/>
          </a:prstGeom>
        </p:spPr>
      </p:pic>
      <p:sp>
        <p:nvSpPr>
          <p:cNvPr id="9" name="矩形 8"/>
          <p:cNvSpPr/>
          <p:nvPr/>
        </p:nvSpPr>
        <p:spPr>
          <a:xfrm>
            <a:off x="3347864" y="1281968"/>
            <a:ext cx="2808312" cy="369332"/>
          </a:xfrm>
          <a:prstGeom prst="rect">
            <a:avLst/>
          </a:prstGeom>
        </p:spPr>
        <p:txBody>
          <a:bodyPr wrap="square">
            <a:spAutoFit/>
          </a:bodyPr>
          <a:lstStyle/>
          <a:p>
            <a:r>
              <a:rPr lang="en-US" altLang="zh-CN" b="1" dirty="0">
                <a:solidFill>
                  <a:srgbClr val="0070C0"/>
                </a:solidFill>
                <a:latin typeface="Arial" panose="020B0604020202020204" pitchFamily="34" charset="0"/>
                <a:cs typeface="Arial" panose="020B0604020202020204" pitchFamily="34" charset="0"/>
              </a:rPr>
              <a:t> </a:t>
            </a:r>
            <a:r>
              <a:rPr lang="en-US" altLang="zh-CN" b="1" dirty="0" smtClean="0">
                <a:solidFill>
                  <a:srgbClr val="0070C0"/>
                </a:solidFill>
                <a:latin typeface="Arial" panose="020B0604020202020204" pitchFamily="34" charset="0"/>
                <a:cs typeface="Arial" panose="020B0604020202020204" pitchFamily="34" charset="0"/>
              </a:rPr>
              <a:t>**p&lt;0.01;  *p &lt;0.05</a:t>
            </a:r>
            <a:endParaRPr lang="zh-CN" altLang="en-US" b="1" dirty="0">
              <a:solidFill>
                <a:srgbClr val="0070C0"/>
              </a:solidFill>
              <a:latin typeface="Arial" panose="020B0604020202020204" pitchFamily="34" charset="0"/>
              <a:cs typeface="Arial" panose="020B0604020202020204" pitchFamily="34" charset="0"/>
            </a:endParaRPr>
          </a:p>
        </p:txBody>
      </p:sp>
      <p:sp>
        <p:nvSpPr>
          <p:cNvPr id="10" name="内容占位符 5"/>
          <p:cNvSpPr txBox="1">
            <a:spLocks/>
          </p:cNvSpPr>
          <p:nvPr/>
        </p:nvSpPr>
        <p:spPr bwMode="gray">
          <a:xfrm>
            <a:off x="316622" y="5440841"/>
            <a:ext cx="8643664" cy="17044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0000"/>
              </a:lnSpc>
              <a:spcBef>
                <a:spcPts val="600"/>
              </a:spcBef>
              <a:spcAft>
                <a:spcPts val="600"/>
              </a:spcAft>
              <a:buClr>
                <a:schemeClr val="tx1"/>
              </a:buClr>
              <a:buFont typeface="Wingdings" pitchFamily="2" charset="2"/>
              <a:buChar char="v"/>
              <a:defRPr sz="2000" b="1">
                <a:solidFill>
                  <a:schemeClr val="tx2"/>
                </a:solidFill>
                <a:latin typeface="+mn-lt"/>
                <a:ea typeface="+mn-ea"/>
                <a:cs typeface="+mn-cs"/>
              </a:defRPr>
            </a:lvl1pPr>
            <a:lvl2pPr marL="742950" indent="-285750" algn="l" rtl="0" eaLnBrk="1" fontAlgn="base" hangingPunct="1">
              <a:lnSpc>
                <a:spcPct val="120000"/>
              </a:lnSpc>
              <a:spcBef>
                <a:spcPts val="600"/>
              </a:spcBef>
              <a:spcAft>
                <a:spcPts val="600"/>
              </a:spcAft>
              <a:buClr>
                <a:schemeClr val="tx2"/>
              </a:buClr>
              <a:buFont typeface="Wingdings" pitchFamily="2" charset="2"/>
              <a:buChar char="§"/>
              <a:defRPr sz="2000">
                <a:solidFill>
                  <a:schemeClr val="tx2"/>
                </a:solidFill>
                <a:latin typeface="Arial" charset="0"/>
              </a:defRPr>
            </a:lvl2pPr>
            <a:lvl3pPr marL="1143000" indent="-228600" algn="l" rtl="0" eaLnBrk="1" fontAlgn="base" hangingPunct="1">
              <a:lnSpc>
                <a:spcPct val="120000"/>
              </a:lnSpc>
              <a:spcBef>
                <a:spcPts val="600"/>
              </a:spcBef>
              <a:spcAft>
                <a:spcPts val="600"/>
              </a:spcAft>
              <a:buClr>
                <a:schemeClr val="hlink"/>
              </a:buClr>
              <a:buChar char="•"/>
              <a:defRPr sz="1800">
                <a:solidFill>
                  <a:schemeClr val="tx2"/>
                </a:solidFill>
                <a:latin typeface="Arial" charset="0"/>
              </a:defRPr>
            </a:lvl3pPr>
            <a:lvl4pPr marL="1600200" indent="-228600" algn="l" rtl="0" eaLnBrk="1" fontAlgn="base" hangingPunct="1">
              <a:lnSpc>
                <a:spcPct val="120000"/>
              </a:lnSpc>
              <a:spcBef>
                <a:spcPts val="600"/>
              </a:spcBef>
              <a:spcAft>
                <a:spcPts val="600"/>
              </a:spcAft>
              <a:buChar char="–"/>
              <a:defRPr sz="1600">
                <a:solidFill>
                  <a:schemeClr val="tx2"/>
                </a:solidFill>
                <a:latin typeface="Arial" charset="0"/>
              </a:defRPr>
            </a:lvl4pPr>
            <a:lvl5pPr marL="2057400" indent="-228600" algn="l" rtl="0" eaLnBrk="1" fontAlgn="base" hangingPunct="1">
              <a:lnSpc>
                <a:spcPct val="120000"/>
              </a:lnSpc>
              <a:spcBef>
                <a:spcPts val="600"/>
              </a:spcBef>
              <a:spcAft>
                <a:spcPts val="600"/>
              </a:spcAft>
              <a:buChar char="»"/>
              <a:defRPr sz="1600">
                <a:solidFill>
                  <a:schemeClr val="tx2"/>
                </a:solidFill>
                <a:latin typeface="Arial" charset="0"/>
              </a:defRPr>
            </a:lvl5pPr>
            <a:lvl6pPr marL="2514600" indent="-228600" algn="l" rtl="0" eaLnBrk="1" fontAlgn="base" hangingPunct="1">
              <a:spcBef>
                <a:spcPct val="20000"/>
              </a:spcBef>
              <a:spcAft>
                <a:spcPct val="0"/>
              </a:spcAft>
              <a:buChar char="»"/>
              <a:defRPr sz="2000">
                <a:solidFill>
                  <a:schemeClr val="tx2"/>
                </a:solidFill>
                <a:latin typeface="Arial" charset="0"/>
              </a:defRPr>
            </a:lvl6pPr>
            <a:lvl7pPr marL="2971800" indent="-228600" algn="l" rtl="0" eaLnBrk="1" fontAlgn="base" hangingPunct="1">
              <a:spcBef>
                <a:spcPct val="20000"/>
              </a:spcBef>
              <a:spcAft>
                <a:spcPct val="0"/>
              </a:spcAft>
              <a:buChar char="»"/>
              <a:defRPr sz="2000">
                <a:solidFill>
                  <a:schemeClr val="tx2"/>
                </a:solidFill>
                <a:latin typeface="Arial" charset="0"/>
              </a:defRPr>
            </a:lvl7pPr>
            <a:lvl8pPr marL="3429000" indent="-228600" algn="l" rtl="0" eaLnBrk="1" fontAlgn="base" hangingPunct="1">
              <a:spcBef>
                <a:spcPct val="20000"/>
              </a:spcBef>
              <a:spcAft>
                <a:spcPct val="0"/>
              </a:spcAft>
              <a:buChar char="»"/>
              <a:defRPr sz="2000">
                <a:solidFill>
                  <a:schemeClr val="tx2"/>
                </a:solidFill>
                <a:latin typeface="Arial" charset="0"/>
              </a:defRPr>
            </a:lvl8pPr>
            <a:lvl9pPr marL="3886200" indent="-228600" algn="l" rtl="0" eaLnBrk="1" fontAlgn="base" hangingPunct="1">
              <a:spcBef>
                <a:spcPct val="20000"/>
              </a:spcBef>
              <a:spcAft>
                <a:spcPct val="0"/>
              </a:spcAft>
              <a:buChar char="»"/>
              <a:defRPr sz="2000">
                <a:solidFill>
                  <a:schemeClr val="tx2"/>
                </a:solidFill>
                <a:latin typeface="Arial" charset="0"/>
              </a:defRPr>
            </a:lvl9pPr>
          </a:lstStyle>
          <a:p>
            <a:pPr marL="0" indent="0">
              <a:buClr>
                <a:schemeClr val="tx2"/>
              </a:buClr>
              <a:buNone/>
            </a:pPr>
            <a:r>
              <a:rPr lang="en-US" altLang="zh-CN" sz="1400" b="0" kern="0" dirty="0" smtClean="0">
                <a:solidFill>
                  <a:srgbClr val="0070C0"/>
                </a:solidFill>
                <a:latin typeface="微软雅黑" panose="020B0503020204020204" pitchFamily="34" charset="-122"/>
                <a:ea typeface="微软雅黑" panose="020B0503020204020204" pitchFamily="34" charset="-122"/>
              </a:rPr>
              <a:t>A</a:t>
            </a:r>
            <a:r>
              <a:rPr lang="zh-CN" altLang="en-US" sz="1400" b="0" kern="0" dirty="0" smtClean="0">
                <a:solidFill>
                  <a:srgbClr val="0070C0"/>
                </a:solidFill>
                <a:latin typeface="微软雅黑" panose="020B0503020204020204" pitchFamily="34" charset="-122"/>
                <a:ea typeface="微软雅黑" panose="020B0503020204020204" pitchFamily="34" charset="-122"/>
              </a:rPr>
              <a:t>组大鼠：正常饲料饲养；</a:t>
            </a:r>
            <a:r>
              <a:rPr lang="en-US" altLang="zh-CN" sz="1400" b="0" kern="0" dirty="0" smtClean="0">
                <a:solidFill>
                  <a:srgbClr val="0070C0"/>
                </a:solidFill>
                <a:latin typeface="微软雅黑" panose="020B0503020204020204" pitchFamily="34" charset="-122"/>
                <a:ea typeface="微软雅黑" panose="020B0503020204020204" pitchFamily="34" charset="-122"/>
              </a:rPr>
              <a:t>B</a:t>
            </a:r>
            <a:r>
              <a:rPr lang="zh-CN" altLang="en-US" sz="1400" b="0" kern="0" dirty="0" smtClean="0">
                <a:solidFill>
                  <a:srgbClr val="0070C0"/>
                </a:solidFill>
                <a:latin typeface="微软雅黑" panose="020B0503020204020204" pitchFamily="34" charset="-122"/>
                <a:ea typeface="微软雅黑" panose="020B0503020204020204" pitchFamily="34" charset="-122"/>
              </a:rPr>
              <a:t>组大鼠：高脂饲料饲养；</a:t>
            </a:r>
            <a:r>
              <a:rPr lang="en-US" altLang="zh-CN" sz="1400" b="0" kern="0" dirty="0" smtClean="0">
                <a:solidFill>
                  <a:srgbClr val="0070C0"/>
                </a:solidFill>
                <a:latin typeface="微软雅黑" panose="020B0503020204020204" pitchFamily="34" charset="-122"/>
                <a:ea typeface="微软雅黑" panose="020B0503020204020204" pitchFamily="34" charset="-122"/>
              </a:rPr>
              <a:t>C</a:t>
            </a:r>
            <a:r>
              <a:rPr lang="zh-CN" altLang="en-US" sz="1400" b="0" kern="0" dirty="0" smtClean="0">
                <a:solidFill>
                  <a:srgbClr val="0070C0"/>
                </a:solidFill>
                <a:latin typeface="微软雅黑" panose="020B0503020204020204" pitchFamily="34" charset="-122"/>
                <a:ea typeface="微软雅黑" panose="020B0503020204020204" pitchFamily="34" charset="-122"/>
              </a:rPr>
              <a:t>组大鼠：高脂饲料饲养，并给予</a:t>
            </a:r>
            <a:r>
              <a:rPr lang="en-US" altLang="zh-CN" sz="1400" b="0" kern="0" dirty="0" smtClean="0">
                <a:solidFill>
                  <a:srgbClr val="0070C0"/>
                </a:solidFill>
                <a:latin typeface="微软雅黑" panose="020B0503020204020204" pitchFamily="34" charset="-122"/>
                <a:ea typeface="微软雅黑" panose="020B0503020204020204" pitchFamily="34" charset="-122"/>
              </a:rPr>
              <a:t>100mg/kg</a:t>
            </a:r>
            <a:r>
              <a:rPr lang="zh-CN" altLang="en-US" sz="1400" b="0" kern="0" dirty="0" smtClean="0">
                <a:solidFill>
                  <a:srgbClr val="0070C0"/>
                </a:solidFill>
                <a:latin typeface="微软雅黑" panose="020B0503020204020204" pitchFamily="34" charset="-122"/>
                <a:ea typeface="微软雅黑" panose="020B0503020204020204" pitchFamily="34" charset="-122"/>
              </a:rPr>
              <a:t>甘草酸</a:t>
            </a:r>
            <a:endParaRPr lang="zh-CN" altLang="en-US" sz="1400" b="0" kern="0" dirty="0">
              <a:solidFill>
                <a:srgbClr val="0070C0"/>
              </a:solidFill>
              <a:latin typeface="微软雅黑" panose="020B0503020204020204" pitchFamily="34" charset="-122"/>
              <a:ea typeface="微软雅黑" panose="020B0503020204020204" pitchFamily="34" charset="-122"/>
            </a:endParaRPr>
          </a:p>
        </p:txBody>
      </p:sp>
      <p:sp>
        <p:nvSpPr>
          <p:cNvPr id="12" name="矩形 11"/>
          <p:cNvSpPr/>
          <p:nvPr/>
        </p:nvSpPr>
        <p:spPr>
          <a:xfrm>
            <a:off x="355191" y="6549428"/>
            <a:ext cx="3611886" cy="276999"/>
          </a:xfrm>
          <a:prstGeom prst="rect">
            <a:avLst/>
          </a:prstGeom>
        </p:spPr>
        <p:txBody>
          <a:bodyPr wrap="none">
            <a:spAutoFit/>
          </a:bodyPr>
          <a:lstStyle/>
          <a:p>
            <a:r>
              <a:rPr lang="en-US" altLang="zh-CN" sz="1200" dirty="0" err="1">
                <a:solidFill>
                  <a:schemeClr val="tx2"/>
                </a:solidFill>
              </a:rPr>
              <a:t>Eu</a:t>
            </a:r>
            <a:r>
              <a:rPr lang="en-US" altLang="zh-CN" sz="1200" dirty="0">
                <a:solidFill>
                  <a:schemeClr val="tx2"/>
                </a:solidFill>
              </a:rPr>
              <a:t> CH</a:t>
            </a:r>
            <a:r>
              <a:rPr lang="en-US" altLang="zh-CN" sz="1200" dirty="0" smtClean="0">
                <a:solidFill>
                  <a:schemeClr val="tx2"/>
                </a:solidFill>
              </a:rPr>
              <a:t>, et al. Lipids </a:t>
            </a:r>
            <a:r>
              <a:rPr lang="en-US" altLang="zh-CN" sz="1200" dirty="0">
                <a:solidFill>
                  <a:schemeClr val="tx2"/>
                </a:solidFill>
              </a:rPr>
              <a:t>Health Dis. 2010; 9: 81.</a:t>
            </a:r>
            <a:endParaRPr lang="en-US" altLang="zh-CN" sz="1200" dirty="0" smtClean="0">
              <a:solidFill>
                <a:schemeClr val="tx2"/>
              </a:solidFill>
            </a:endParaRPr>
          </a:p>
        </p:txBody>
      </p:sp>
    </p:spTree>
    <p:extLst>
      <p:ext uri="{BB962C8B-B14F-4D97-AF65-F5344CB8AC3E}">
        <p14:creationId xmlns:p14="http://schemas.microsoft.com/office/powerpoint/2010/main" val="34908744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甘草酸</a:t>
            </a:r>
            <a:r>
              <a:rPr lang="zh-CN" altLang="en-US" dirty="0" smtClean="0"/>
              <a:t>制剂可改善肝脏形态组织和功能</a:t>
            </a:r>
            <a:endParaRPr lang="zh-CN" altLang="en-US" dirty="0"/>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42</a:t>
            </a:fld>
            <a:endParaRPr lang="zh-CN" altLang="en-US"/>
          </a:p>
        </p:txBody>
      </p:sp>
      <p:pic>
        <p:nvPicPr>
          <p:cNvPr id="5" name="图片 4"/>
          <p:cNvPicPr>
            <a:picLocks noChangeAspect="1"/>
          </p:cNvPicPr>
          <p:nvPr/>
        </p:nvPicPr>
        <p:blipFill>
          <a:blip r:embed="rId3"/>
          <a:stretch>
            <a:fillRect/>
          </a:stretch>
        </p:blipFill>
        <p:spPr>
          <a:xfrm>
            <a:off x="410340" y="1095698"/>
            <a:ext cx="8210550" cy="5048250"/>
          </a:xfrm>
          <a:prstGeom prst="rect">
            <a:avLst/>
          </a:prstGeom>
        </p:spPr>
      </p:pic>
      <p:sp>
        <p:nvSpPr>
          <p:cNvPr id="7" name="矩形 6"/>
          <p:cNvSpPr/>
          <p:nvPr/>
        </p:nvSpPr>
        <p:spPr>
          <a:xfrm>
            <a:off x="323528" y="6627168"/>
            <a:ext cx="3018775" cy="230832"/>
          </a:xfrm>
          <a:prstGeom prst="rect">
            <a:avLst/>
          </a:prstGeom>
        </p:spPr>
        <p:txBody>
          <a:bodyPr wrap="none">
            <a:spAutoFit/>
          </a:bodyPr>
          <a:lstStyle/>
          <a:p>
            <a:r>
              <a:rPr lang="en-US" altLang="zh-CN" sz="900" dirty="0">
                <a:solidFill>
                  <a:schemeClr val="tx2"/>
                </a:solidFill>
                <a:latin typeface="Arial" panose="020B0604020202020204" pitchFamily="34" charset="0"/>
                <a:cs typeface="Arial" panose="020B0604020202020204" pitchFamily="34" charset="0"/>
              </a:rPr>
              <a:t>Jung JC, BMC Complement </a:t>
            </a:r>
            <a:r>
              <a:rPr lang="en-US" altLang="zh-CN" sz="900" dirty="0" err="1">
                <a:solidFill>
                  <a:schemeClr val="tx2"/>
                </a:solidFill>
                <a:latin typeface="Arial" panose="020B0604020202020204" pitchFamily="34" charset="0"/>
                <a:cs typeface="Arial" panose="020B0604020202020204" pitchFamily="34" charset="0"/>
              </a:rPr>
              <a:t>Altern</a:t>
            </a:r>
            <a:r>
              <a:rPr lang="en-US" altLang="zh-CN" sz="900" dirty="0">
                <a:solidFill>
                  <a:schemeClr val="tx2"/>
                </a:solidFill>
                <a:latin typeface="Arial" panose="020B0604020202020204" pitchFamily="34" charset="0"/>
                <a:cs typeface="Arial" panose="020B0604020202020204" pitchFamily="34" charset="0"/>
              </a:rPr>
              <a:t> Med. </a:t>
            </a:r>
            <a:r>
              <a:rPr lang="en-US" altLang="zh-CN" sz="900" dirty="0" smtClean="0">
                <a:solidFill>
                  <a:schemeClr val="tx2"/>
                </a:solidFill>
                <a:latin typeface="Arial" panose="020B0604020202020204" pitchFamily="34" charset="0"/>
                <a:cs typeface="Arial" panose="020B0604020202020204" pitchFamily="34" charset="0"/>
              </a:rPr>
              <a:t>2016;16(1</a:t>
            </a:r>
            <a:r>
              <a:rPr lang="en-US" altLang="zh-CN" sz="900" dirty="0">
                <a:solidFill>
                  <a:schemeClr val="tx2"/>
                </a:solidFill>
                <a:latin typeface="Arial" panose="020B0604020202020204" pitchFamily="34" charset="0"/>
                <a:cs typeface="Arial" panose="020B0604020202020204" pitchFamily="34" charset="0"/>
              </a:rPr>
              <a:t>):19.</a:t>
            </a:r>
            <a:endParaRPr lang="zh-CN" altLang="en-US" sz="9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09319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13796" y="111688"/>
            <a:ext cx="6894508" cy="886825"/>
          </a:xfrm>
        </p:spPr>
        <p:txBody>
          <a:bodyPr/>
          <a:lstStyle/>
          <a:p>
            <a:r>
              <a:rPr lang="zh-CN" altLang="en-US" dirty="0" smtClean="0"/>
              <a:t>临床研究证实甘草</a:t>
            </a:r>
            <a:r>
              <a:rPr lang="zh-CN" altLang="en-US" dirty="0"/>
              <a:t>酸</a:t>
            </a:r>
            <a:r>
              <a:rPr lang="zh-CN" altLang="en-US" dirty="0" smtClean="0"/>
              <a:t>制剂对</a:t>
            </a:r>
            <a:r>
              <a:rPr lang="en-US" altLang="zh-CN" dirty="0" smtClean="0">
                <a:solidFill>
                  <a:srgbClr val="FF0000"/>
                </a:solidFill>
              </a:rPr>
              <a:t>NAFLD</a:t>
            </a:r>
            <a:r>
              <a:rPr lang="zh-CN" altLang="en-US" dirty="0" smtClean="0">
                <a:solidFill>
                  <a:srgbClr val="FF0000"/>
                </a:solidFill>
              </a:rPr>
              <a:t>合并</a:t>
            </a:r>
            <a:r>
              <a:rPr lang="en-US" altLang="zh-CN" dirty="0" smtClean="0">
                <a:solidFill>
                  <a:srgbClr val="FF0000"/>
                </a:solidFill>
              </a:rPr>
              <a:t>DM</a:t>
            </a:r>
            <a:r>
              <a:rPr lang="zh-CN" altLang="en-US" dirty="0" smtClean="0"/>
              <a:t>患者的获益</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43</a:t>
            </a:fld>
            <a:endParaRPr lang="zh-CN" altLang="en-US"/>
          </a:p>
        </p:txBody>
      </p:sp>
      <p:pic>
        <p:nvPicPr>
          <p:cNvPr id="5" name="图片 4"/>
          <p:cNvPicPr>
            <a:picLocks noChangeAspect="1"/>
          </p:cNvPicPr>
          <p:nvPr/>
        </p:nvPicPr>
        <p:blipFill>
          <a:blip r:embed="rId2"/>
          <a:stretch>
            <a:fillRect/>
          </a:stretch>
        </p:blipFill>
        <p:spPr>
          <a:xfrm>
            <a:off x="1979712" y="4011988"/>
            <a:ext cx="5413896" cy="1694026"/>
          </a:xfrm>
          <a:prstGeom prst="rect">
            <a:avLst/>
          </a:prstGeom>
        </p:spPr>
      </p:pic>
      <p:pic>
        <p:nvPicPr>
          <p:cNvPr id="6" name="图片 5"/>
          <p:cNvPicPr>
            <a:picLocks noChangeAspect="1"/>
          </p:cNvPicPr>
          <p:nvPr/>
        </p:nvPicPr>
        <p:blipFill>
          <a:blip r:embed="rId3"/>
          <a:stretch>
            <a:fillRect/>
          </a:stretch>
        </p:blipFill>
        <p:spPr>
          <a:xfrm>
            <a:off x="1979712" y="1761178"/>
            <a:ext cx="5461520" cy="1811838"/>
          </a:xfrm>
          <a:prstGeom prst="rect">
            <a:avLst/>
          </a:prstGeom>
        </p:spPr>
      </p:pic>
      <p:sp>
        <p:nvSpPr>
          <p:cNvPr id="8" name="矩形 7"/>
          <p:cNvSpPr/>
          <p:nvPr/>
        </p:nvSpPr>
        <p:spPr>
          <a:xfrm>
            <a:off x="899592" y="5798743"/>
            <a:ext cx="7416824" cy="461665"/>
          </a:xfrm>
          <a:prstGeom prst="rect">
            <a:avLst/>
          </a:prstGeom>
        </p:spPr>
        <p:txBody>
          <a:bodyPr wrap="square">
            <a:spAutoFit/>
          </a:bodyPr>
          <a:lstStyle/>
          <a:p>
            <a:r>
              <a:rPr lang="zh-CN" altLang="en-US" sz="1200" dirty="0">
                <a:solidFill>
                  <a:srgbClr val="0070C0"/>
                </a:solidFill>
                <a:latin typeface="微软雅黑" panose="020B0503020204020204" pitchFamily="34" charset="-122"/>
                <a:ea typeface="微软雅黑" panose="020B0503020204020204" pitchFamily="34" charset="-122"/>
              </a:rPr>
              <a:t>门诊及住院</a:t>
            </a:r>
            <a:r>
              <a:rPr lang="zh-CN" altLang="en-US" sz="1200" dirty="0" smtClean="0">
                <a:solidFill>
                  <a:srgbClr val="0070C0"/>
                </a:solidFill>
                <a:latin typeface="微软雅黑" panose="020B0503020204020204" pitchFamily="34" charset="-122"/>
                <a:ea typeface="微软雅黑" panose="020B0503020204020204" pitchFamily="34" charset="-122"/>
              </a:rPr>
              <a:t>患者</a:t>
            </a:r>
            <a:r>
              <a:rPr lang="en-US" altLang="zh-CN" sz="1200" dirty="0" smtClean="0">
                <a:solidFill>
                  <a:srgbClr val="0070C0"/>
                </a:solidFill>
                <a:latin typeface="微软雅黑" panose="020B0503020204020204" pitchFamily="34" charset="-122"/>
                <a:ea typeface="微软雅黑" panose="020B0503020204020204" pitchFamily="34" charset="-122"/>
              </a:rPr>
              <a:t>58</a:t>
            </a:r>
            <a:r>
              <a:rPr lang="zh-CN" altLang="en-US" sz="1200" dirty="0" smtClean="0">
                <a:solidFill>
                  <a:srgbClr val="0070C0"/>
                </a:solidFill>
                <a:latin typeface="微软雅黑" panose="020B0503020204020204" pitchFamily="34" charset="-122"/>
                <a:ea typeface="微软雅黑" panose="020B0503020204020204" pitchFamily="34" charset="-122"/>
              </a:rPr>
              <a:t>例，随机分为</a:t>
            </a:r>
            <a:r>
              <a:rPr lang="en-US" altLang="zh-CN" sz="1200" dirty="0" smtClean="0">
                <a:solidFill>
                  <a:srgbClr val="0070C0"/>
                </a:solidFill>
                <a:latin typeface="微软雅黑" panose="020B0503020204020204" pitchFamily="34" charset="-122"/>
                <a:ea typeface="微软雅黑" panose="020B0503020204020204" pitchFamily="34" charset="-122"/>
              </a:rPr>
              <a:t>2</a:t>
            </a:r>
            <a:r>
              <a:rPr lang="zh-CN" altLang="en-US" sz="1200" dirty="0" smtClean="0">
                <a:solidFill>
                  <a:srgbClr val="0070C0"/>
                </a:solidFill>
                <a:latin typeface="微软雅黑" panose="020B0503020204020204" pitchFamily="34" charset="-122"/>
                <a:ea typeface="微软雅黑" panose="020B0503020204020204" pitchFamily="34" charset="-122"/>
              </a:rPr>
              <a:t>组，</a:t>
            </a:r>
            <a:r>
              <a:rPr lang="zh-CN" altLang="en-US" sz="1200" dirty="0">
                <a:solidFill>
                  <a:srgbClr val="0070C0"/>
                </a:solidFill>
                <a:latin typeface="微软雅黑" panose="020B0503020204020204" pitchFamily="34" charset="-122"/>
                <a:ea typeface="微软雅黑" panose="020B0503020204020204" pitchFamily="34" charset="-122"/>
              </a:rPr>
              <a:t>治疗组用木糖醇</a:t>
            </a:r>
            <a:r>
              <a:rPr lang="zh-CN" altLang="en-US" sz="1200" dirty="0" smtClean="0">
                <a:solidFill>
                  <a:srgbClr val="0070C0"/>
                </a:solidFill>
                <a:latin typeface="微软雅黑" panose="020B0503020204020204" pitchFamily="34" charset="-122"/>
                <a:ea typeface="微软雅黑" panose="020B0503020204020204" pitchFamily="34" charset="-122"/>
              </a:rPr>
              <a:t>联合甘草酸制剂治疗</a:t>
            </a:r>
            <a:r>
              <a:rPr lang="zh-CN" altLang="en-US" sz="1200" dirty="0">
                <a:solidFill>
                  <a:srgbClr val="0070C0"/>
                </a:solidFill>
                <a:latin typeface="微软雅黑" panose="020B0503020204020204" pitchFamily="34" charset="-122"/>
                <a:ea typeface="微软雅黑" panose="020B0503020204020204" pitchFamily="34" charset="-122"/>
              </a:rPr>
              <a:t>非酒精性脂肪肝合并糖尿病</a:t>
            </a:r>
            <a:r>
              <a:rPr lang="zh-CN" altLang="en-US" sz="1200" dirty="0" smtClean="0">
                <a:solidFill>
                  <a:srgbClr val="0070C0"/>
                </a:solidFill>
                <a:latin typeface="微软雅黑" panose="020B0503020204020204" pitchFamily="34" charset="-122"/>
                <a:ea typeface="微软雅黑" panose="020B0503020204020204" pitchFamily="34" charset="-122"/>
              </a:rPr>
              <a:t>患者</a:t>
            </a:r>
            <a:r>
              <a:rPr lang="en-US" altLang="zh-CN" sz="1200" dirty="0" smtClean="0">
                <a:solidFill>
                  <a:srgbClr val="0070C0"/>
                </a:solidFill>
                <a:latin typeface="微软雅黑" panose="020B0503020204020204" pitchFamily="34" charset="-122"/>
                <a:ea typeface="微软雅黑" panose="020B0503020204020204" pitchFamily="34" charset="-122"/>
              </a:rPr>
              <a:t>30</a:t>
            </a:r>
            <a:r>
              <a:rPr lang="zh-CN" altLang="en-US" sz="1200" dirty="0" smtClean="0">
                <a:solidFill>
                  <a:srgbClr val="0070C0"/>
                </a:solidFill>
                <a:latin typeface="微软雅黑" panose="020B0503020204020204" pitchFamily="34" charset="-122"/>
                <a:ea typeface="微软雅黑" panose="020B0503020204020204" pitchFamily="34" charset="-122"/>
              </a:rPr>
              <a:t>例，对照组用复方</a:t>
            </a:r>
            <a:r>
              <a:rPr lang="zh-CN" altLang="en-US" sz="1200" dirty="0">
                <a:solidFill>
                  <a:srgbClr val="0070C0"/>
                </a:solidFill>
                <a:latin typeface="微软雅黑" panose="020B0503020204020204" pitchFamily="34" charset="-122"/>
                <a:ea typeface="微软雅黑" panose="020B0503020204020204" pitchFamily="34" charset="-122"/>
              </a:rPr>
              <a:t>丹参注射液</a:t>
            </a:r>
            <a:r>
              <a:rPr lang="zh-CN" altLang="en-US" sz="1200" dirty="0" smtClean="0">
                <a:solidFill>
                  <a:srgbClr val="0070C0"/>
                </a:solidFill>
                <a:latin typeface="微软雅黑" panose="020B0503020204020204" pitchFamily="34" charset="-122"/>
                <a:ea typeface="微软雅黑" panose="020B0503020204020204" pitchFamily="34" charset="-122"/>
              </a:rPr>
              <a:t>治疗</a:t>
            </a:r>
            <a:r>
              <a:rPr lang="en-US" altLang="zh-CN" sz="1200" dirty="0" smtClean="0">
                <a:solidFill>
                  <a:srgbClr val="0070C0"/>
                </a:solidFill>
                <a:latin typeface="微软雅黑" panose="020B0503020204020204" pitchFamily="34" charset="-122"/>
                <a:ea typeface="微软雅黑" panose="020B0503020204020204" pitchFamily="34" charset="-122"/>
              </a:rPr>
              <a:t>28</a:t>
            </a:r>
            <a:r>
              <a:rPr lang="zh-CN" altLang="en-US" sz="1200" dirty="0" smtClean="0">
                <a:solidFill>
                  <a:srgbClr val="0070C0"/>
                </a:solidFill>
                <a:latin typeface="微软雅黑" panose="020B0503020204020204" pitchFamily="34" charset="-122"/>
                <a:ea typeface="微软雅黑" panose="020B0503020204020204" pitchFamily="34" charset="-122"/>
              </a:rPr>
              <a:t>例</a:t>
            </a:r>
            <a:endParaRPr lang="zh-CN" altLang="en-US" sz="1200" dirty="0">
              <a:solidFill>
                <a:srgbClr val="0070C0"/>
              </a:solidFill>
              <a:latin typeface="微软雅黑" panose="020B0503020204020204" pitchFamily="34" charset="-122"/>
              <a:ea typeface="微软雅黑" panose="020B0503020204020204" pitchFamily="34" charset="-122"/>
            </a:endParaRPr>
          </a:p>
        </p:txBody>
      </p:sp>
      <p:sp>
        <p:nvSpPr>
          <p:cNvPr id="9" name="矩形 8"/>
          <p:cNvSpPr/>
          <p:nvPr/>
        </p:nvSpPr>
        <p:spPr>
          <a:xfrm>
            <a:off x="323528" y="6588392"/>
            <a:ext cx="2563522" cy="230832"/>
          </a:xfrm>
          <a:prstGeom prst="rect">
            <a:avLst/>
          </a:prstGeom>
        </p:spPr>
        <p:txBody>
          <a:bodyPr wrap="none">
            <a:spAutoFit/>
          </a:bodyPr>
          <a:lstStyle/>
          <a:p>
            <a:r>
              <a:rPr lang="zh-CN" altLang="en-US" sz="900" dirty="0">
                <a:solidFill>
                  <a:schemeClr val="tx2"/>
                </a:solidFill>
                <a:latin typeface="微软雅黑" panose="020B0503020204020204" pitchFamily="34" charset="-122"/>
                <a:ea typeface="微软雅黑" panose="020B0503020204020204" pitchFamily="34" charset="-122"/>
              </a:rPr>
              <a:t>赵</a:t>
            </a:r>
            <a:r>
              <a:rPr lang="zh-CN" altLang="en-US" sz="900" dirty="0" smtClean="0">
                <a:solidFill>
                  <a:schemeClr val="tx2"/>
                </a:solidFill>
                <a:latin typeface="微软雅黑" panose="020B0503020204020204" pitchFamily="34" charset="-122"/>
                <a:ea typeface="微软雅黑" panose="020B0503020204020204" pitchFamily="34" charset="-122"/>
              </a:rPr>
              <a:t>静</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smtClean="0">
                <a:solidFill>
                  <a:schemeClr val="tx2"/>
                </a:solidFill>
                <a:latin typeface="微软雅黑" panose="020B0503020204020204" pitchFamily="34" charset="-122"/>
                <a:ea typeface="微软雅黑" panose="020B0503020204020204" pitchFamily="34" charset="-122"/>
              </a:rPr>
              <a:t>等</a:t>
            </a:r>
            <a:r>
              <a:rPr lang="en-US" altLang="zh-CN" sz="900" dirty="0" smtClean="0">
                <a:solidFill>
                  <a:schemeClr val="tx2"/>
                </a:solidFill>
                <a:latin typeface="微软雅黑" panose="020B0503020204020204" pitchFamily="34" charset="-122"/>
                <a:ea typeface="微软雅黑" panose="020B0503020204020204" pitchFamily="34" charset="-122"/>
              </a:rPr>
              <a:t>.</a:t>
            </a:r>
            <a:r>
              <a:rPr lang="zh-CN" altLang="en-US" sz="900" dirty="0">
                <a:solidFill>
                  <a:schemeClr val="tx2"/>
                </a:solidFill>
                <a:latin typeface="微软雅黑" panose="020B0503020204020204" pitchFamily="34" charset="-122"/>
                <a:ea typeface="微软雅黑" panose="020B0503020204020204" pitchFamily="34" charset="-122"/>
              </a:rPr>
              <a:t>现代医药</a:t>
            </a:r>
            <a:r>
              <a:rPr lang="zh-CN" altLang="en-US" sz="900" dirty="0" smtClean="0">
                <a:solidFill>
                  <a:schemeClr val="tx2"/>
                </a:solidFill>
                <a:latin typeface="微软雅黑" panose="020B0503020204020204" pitchFamily="34" charset="-122"/>
                <a:ea typeface="微软雅黑" panose="020B0503020204020204" pitchFamily="34" charset="-122"/>
              </a:rPr>
              <a:t>卫生</a:t>
            </a:r>
            <a:r>
              <a:rPr lang="en-US" altLang="zh-CN" sz="900" dirty="0" smtClean="0">
                <a:solidFill>
                  <a:schemeClr val="tx2"/>
                </a:solidFill>
                <a:latin typeface="微软雅黑" panose="020B0503020204020204" pitchFamily="34" charset="-122"/>
                <a:ea typeface="微软雅黑" panose="020B0503020204020204" pitchFamily="34" charset="-122"/>
              </a:rPr>
              <a:t>.2006;22(19):2951-2953</a:t>
            </a:r>
            <a:endParaRPr lang="zh-CN" altLang="en-US" sz="900" dirty="0">
              <a:solidFill>
                <a:schemeClr val="tx2"/>
              </a:solidFill>
              <a:latin typeface="微软雅黑" panose="020B0503020204020204" pitchFamily="34" charset="-122"/>
              <a:ea typeface="微软雅黑" panose="020B0503020204020204" pitchFamily="34" charset="-122"/>
            </a:endParaRPr>
          </a:p>
        </p:txBody>
      </p:sp>
      <p:sp>
        <p:nvSpPr>
          <p:cNvPr id="11" name="矩形 10"/>
          <p:cNvSpPr/>
          <p:nvPr/>
        </p:nvSpPr>
        <p:spPr>
          <a:xfrm>
            <a:off x="3325505" y="1326497"/>
            <a:ext cx="2492990" cy="369332"/>
          </a:xfrm>
          <a:prstGeom prst="rect">
            <a:avLst/>
          </a:prstGeom>
        </p:spPr>
        <p:txBody>
          <a:bodyPr wrap="none">
            <a:spAutoFit/>
          </a:bodyPr>
          <a:lstStyle/>
          <a:p>
            <a:r>
              <a:rPr lang="zh-CN" altLang="en-US" b="1" dirty="0" smtClean="0">
                <a:solidFill>
                  <a:srgbClr val="0070C0"/>
                </a:solidFill>
                <a:latin typeface="微软雅黑" panose="020B0503020204020204" pitchFamily="34" charset="-122"/>
                <a:ea typeface="微软雅黑" panose="020B0503020204020204" pitchFamily="34" charset="-122"/>
              </a:rPr>
              <a:t>有助于降低</a:t>
            </a:r>
            <a:r>
              <a:rPr lang="zh-CN" altLang="en-US" b="1" dirty="0">
                <a:solidFill>
                  <a:srgbClr val="0070C0"/>
                </a:solidFill>
                <a:latin typeface="微软雅黑" panose="020B0503020204020204" pitchFamily="34" charset="-122"/>
                <a:ea typeface="微软雅黑" panose="020B0503020204020204" pitchFamily="34" charset="-122"/>
              </a:rPr>
              <a:t>血糖、血脂</a:t>
            </a:r>
          </a:p>
        </p:txBody>
      </p:sp>
      <p:sp>
        <p:nvSpPr>
          <p:cNvPr id="12" name="矩形 11"/>
          <p:cNvSpPr/>
          <p:nvPr/>
        </p:nvSpPr>
        <p:spPr>
          <a:xfrm>
            <a:off x="3325505" y="3545505"/>
            <a:ext cx="2492990" cy="369332"/>
          </a:xfrm>
          <a:prstGeom prst="rect">
            <a:avLst/>
          </a:prstGeom>
        </p:spPr>
        <p:txBody>
          <a:bodyPr wrap="none">
            <a:spAutoFit/>
          </a:bodyPr>
          <a:lstStyle/>
          <a:p>
            <a:r>
              <a:rPr lang="zh-CN" altLang="en-US" b="1" dirty="0" smtClean="0">
                <a:solidFill>
                  <a:srgbClr val="0070C0"/>
                </a:solidFill>
                <a:latin typeface="微软雅黑" panose="020B0503020204020204" pitchFamily="34" charset="-122"/>
                <a:ea typeface="微软雅黑" panose="020B0503020204020204" pitchFamily="34" charset="-122"/>
              </a:rPr>
              <a:t>改善临床症状、肝功能</a:t>
            </a:r>
            <a:endParaRPr lang="zh-CN" altLang="en-US"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50763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55576" y="228600"/>
            <a:ext cx="6480720" cy="563563"/>
          </a:xfrm>
        </p:spPr>
        <p:txBody>
          <a:bodyPr/>
          <a:lstStyle/>
          <a:p>
            <a:r>
              <a:rPr lang="zh-CN" altLang="en-US" dirty="0" smtClean="0"/>
              <a:t>甘草酸制剂不断发展更好的满足临床治疗需求</a:t>
            </a:r>
            <a:endParaRPr lang="zh-CN" altLang="en-US" dirty="0"/>
          </a:p>
        </p:txBody>
      </p:sp>
      <p:sp>
        <p:nvSpPr>
          <p:cNvPr id="3" name="内容占位符 2"/>
          <p:cNvSpPr>
            <a:spLocks noGrp="1"/>
          </p:cNvSpPr>
          <p:nvPr>
            <p:ph idx="1"/>
          </p:nvPr>
        </p:nvSpPr>
        <p:spPr/>
        <p:txBody>
          <a:bodyPr/>
          <a:lstStyle/>
          <a:p>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44</a:t>
            </a:fld>
            <a:endParaRPr lang="zh-CN" altLang="en-US"/>
          </a:p>
        </p:txBody>
      </p:sp>
      <p:grpSp>
        <p:nvGrpSpPr>
          <p:cNvPr id="5" name="组合 32"/>
          <p:cNvGrpSpPr>
            <a:grpSpLocks/>
          </p:cNvGrpSpPr>
          <p:nvPr/>
        </p:nvGrpSpPr>
        <p:grpSpPr bwMode="auto">
          <a:xfrm>
            <a:off x="254000" y="964231"/>
            <a:ext cx="8636000" cy="5238750"/>
            <a:chOff x="-6470568" y="834867"/>
            <a:chExt cx="8636000" cy="5238750"/>
          </a:xfrm>
        </p:grpSpPr>
        <p:pic>
          <p:nvPicPr>
            <p:cNvPr id="6" name="Picture 1" descr="C:\TDDOWNLOAD\图.JPG"/>
            <p:cNvPicPr>
              <a:picLocks noChangeAspect="1" noChangeArrowheads="1"/>
            </p:cNvPicPr>
            <p:nvPr/>
          </p:nvPicPr>
          <p:blipFill>
            <a:blip r:embed="rId2" cstate="print"/>
            <a:srcRect/>
            <a:stretch>
              <a:fillRect/>
            </a:stretch>
          </p:blipFill>
          <p:spPr bwMode="auto">
            <a:xfrm>
              <a:off x="-6470568" y="834867"/>
              <a:ext cx="8636000" cy="5238750"/>
            </a:xfrm>
            <a:prstGeom prst="rect">
              <a:avLst/>
            </a:prstGeom>
            <a:noFill/>
            <a:ln w="9525">
              <a:noFill/>
              <a:miter lim="800000"/>
              <a:headEnd/>
              <a:tailEnd/>
            </a:ln>
          </p:spPr>
        </p:pic>
        <p:sp>
          <p:nvSpPr>
            <p:cNvPr id="7" name="Text Box 16"/>
            <p:cNvSpPr txBox="1">
              <a:spLocks noChangeArrowheads="1"/>
            </p:cNvSpPr>
            <p:nvPr/>
          </p:nvSpPr>
          <p:spPr bwMode="auto">
            <a:xfrm>
              <a:off x="-3915189" y="1764680"/>
              <a:ext cx="1492200" cy="707886"/>
            </a:xfrm>
            <a:prstGeom prst="rect">
              <a:avLst/>
            </a:prstGeom>
            <a:solidFill>
              <a:srgbClr val="FF0000"/>
            </a:solidFill>
            <a:ln>
              <a:headEnd/>
              <a:tailEnd/>
            </a:ln>
          </p:spPr>
          <p:style>
            <a:lnRef idx="3">
              <a:schemeClr val="lt1"/>
            </a:lnRef>
            <a:fillRef idx="1">
              <a:schemeClr val="accent2"/>
            </a:fillRef>
            <a:effectRef idx="1">
              <a:schemeClr val="accent2"/>
            </a:effectRef>
            <a:fontRef idx="minor">
              <a:schemeClr val="lt1"/>
            </a:fontRef>
          </p:style>
          <p:txBody>
            <a:bodyPr>
              <a:spAutoFit/>
            </a:bodyPr>
            <a:lstStyle/>
            <a:p>
              <a:pPr>
                <a:spcBef>
                  <a:spcPct val="50000"/>
                </a:spcBef>
                <a:defRPr/>
              </a:pPr>
              <a:r>
                <a:rPr lang="zh-CN" altLang="en-US" sz="2000" b="1" dirty="0">
                  <a:solidFill>
                    <a:schemeClr val="bg1"/>
                  </a:solidFill>
                  <a:latin typeface="Arial" charset="0"/>
                  <a:ea typeface="微软雅黑" pitchFamily="34" charset="-122"/>
                  <a:cs typeface="Arial" charset="0"/>
                </a:rPr>
                <a:t>甘草酸二铵脂质复合物</a:t>
              </a:r>
            </a:p>
          </p:txBody>
        </p:sp>
        <p:sp>
          <p:nvSpPr>
            <p:cNvPr id="8" name="Rectangle 20"/>
            <p:cNvSpPr>
              <a:spLocks noChangeArrowheads="1"/>
            </p:cNvSpPr>
            <p:nvPr/>
          </p:nvSpPr>
          <p:spPr bwMode="auto">
            <a:xfrm>
              <a:off x="-4114296" y="2541303"/>
              <a:ext cx="1873250" cy="461665"/>
            </a:xfrm>
            <a:prstGeom prst="rect">
              <a:avLst/>
            </a:prstGeom>
            <a:noFill/>
            <a:ln w="9525">
              <a:solidFill>
                <a:schemeClr val="bg1"/>
              </a:solidFill>
              <a:miter lim="800000"/>
              <a:headEnd/>
              <a:tailEnd/>
            </a:ln>
          </p:spPr>
          <p:txBody>
            <a:bodyPr>
              <a:spAutoFit/>
            </a:bodyPr>
            <a:lstStyle/>
            <a:p>
              <a:pPr algn="ctr">
                <a:spcBef>
                  <a:spcPct val="50000"/>
                </a:spcBef>
              </a:pPr>
              <a:r>
                <a:rPr kumimoji="1" lang="zh-CN" altLang="en-US" sz="2400" b="1" dirty="0">
                  <a:solidFill>
                    <a:srgbClr val="FF0000"/>
                  </a:solidFill>
                  <a:ea typeface="微软雅黑" pitchFamily="34" charset="-122"/>
                  <a:cs typeface="Arial" pitchFamily="34" charset="0"/>
                </a:rPr>
                <a:t>天晴甘平</a:t>
              </a:r>
            </a:p>
          </p:txBody>
        </p:sp>
        <p:sp>
          <p:nvSpPr>
            <p:cNvPr id="9" name="Freeform 19"/>
            <p:cNvSpPr>
              <a:spLocks/>
            </p:cNvSpPr>
            <p:nvPr/>
          </p:nvSpPr>
          <p:spPr bwMode="auto">
            <a:xfrm rot="7979298" flipV="1">
              <a:off x="-2159978" y="2007435"/>
              <a:ext cx="757114" cy="930263"/>
            </a:xfrm>
            <a:custGeom>
              <a:avLst/>
              <a:gdLst>
                <a:gd name="T0" fmla="*/ 0 w 312"/>
                <a:gd name="T1" fmla="*/ 2147483647 h 354"/>
                <a:gd name="T2" fmla="*/ 2147483647 w 312"/>
                <a:gd name="T3" fmla="*/ 2147483647 h 354"/>
                <a:gd name="T4" fmla="*/ 2147483647 w 312"/>
                <a:gd name="T5" fmla="*/ 2147483647 h 354"/>
                <a:gd name="T6" fmla="*/ 2147483647 w 312"/>
                <a:gd name="T7" fmla="*/ 2147483647 h 354"/>
                <a:gd name="T8" fmla="*/ 2147483647 w 312"/>
                <a:gd name="T9" fmla="*/ 2147483647 h 354"/>
                <a:gd name="T10" fmla="*/ 2147483647 w 312"/>
                <a:gd name="T11" fmla="*/ 0 h 354"/>
                <a:gd name="T12" fmla="*/ 2147483647 w 312"/>
                <a:gd name="T13" fmla="*/ 2147483647 h 354"/>
                <a:gd name="T14" fmla="*/ 2147483647 w 312"/>
                <a:gd name="T15" fmla="*/ 2147483647 h 354"/>
                <a:gd name="T16" fmla="*/ 2147483647 w 312"/>
                <a:gd name="T17" fmla="*/ 2147483647 h 354"/>
                <a:gd name="T18" fmla="*/ 2147483647 w 312"/>
                <a:gd name="T19" fmla="*/ 2147483647 h 354"/>
                <a:gd name="T20" fmla="*/ 2147483647 w 312"/>
                <a:gd name="T21" fmla="*/ 2147483647 h 354"/>
                <a:gd name="T22" fmla="*/ 2147483647 w 312"/>
                <a:gd name="T23" fmla="*/ 2147483647 h 354"/>
                <a:gd name="T24" fmla="*/ 2147483647 w 312"/>
                <a:gd name="T25" fmla="*/ 2147483647 h 354"/>
                <a:gd name="T26" fmla="*/ 0 w 312"/>
                <a:gd name="T27" fmla="*/ 2147483647 h 35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12"/>
                <a:gd name="T43" fmla="*/ 0 h 354"/>
                <a:gd name="T44" fmla="*/ 312 w 312"/>
                <a:gd name="T45" fmla="*/ 354 h 35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12" h="354">
                  <a:moveTo>
                    <a:pt x="0" y="354"/>
                  </a:moveTo>
                  <a:cubicBezTo>
                    <a:pt x="0" y="354"/>
                    <a:pt x="12" y="288"/>
                    <a:pt x="18" y="252"/>
                  </a:cubicBezTo>
                  <a:cubicBezTo>
                    <a:pt x="24" y="216"/>
                    <a:pt x="51" y="185"/>
                    <a:pt x="78" y="156"/>
                  </a:cubicBezTo>
                  <a:cubicBezTo>
                    <a:pt x="105" y="127"/>
                    <a:pt x="154" y="93"/>
                    <a:pt x="177" y="75"/>
                  </a:cubicBezTo>
                  <a:cubicBezTo>
                    <a:pt x="200" y="57"/>
                    <a:pt x="220" y="61"/>
                    <a:pt x="216" y="48"/>
                  </a:cubicBezTo>
                  <a:lnTo>
                    <a:pt x="156" y="0"/>
                  </a:lnTo>
                  <a:lnTo>
                    <a:pt x="294" y="18"/>
                  </a:lnTo>
                  <a:lnTo>
                    <a:pt x="312" y="132"/>
                  </a:lnTo>
                  <a:lnTo>
                    <a:pt x="264" y="90"/>
                  </a:lnTo>
                  <a:lnTo>
                    <a:pt x="204" y="150"/>
                  </a:lnTo>
                  <a:cubicBezTo>
                    <a:pt x="189" y="173"/>
                    <a:pt x="178" y="203"/>
                    <a:pt x="174" y="228"/>
                  </a:cubicBezTo>
                  <a:cubicBezTo>
                    <a:pt x="170" y="253"/>
                    <a:pt x="175" y="279"/>
                    <a:pt x="180" y="300"/>
                  </a:cubicBezTo>
                  <a:lnTo>
                    <a:pt x="204" y="354"/>
                  </a:lnTo>
                  <a:lnTo>
                    <a:pt x="0" y="354"/>
                  </a:lnTo>
                  <a:close/>
                </a:path>
              </a:pathLst>
            </a:custGeom>
            <a:gradFill rotWithShape="0">
              <a:gsLst>
                <a:gs pos="0">
                  <a:srgbClr val="F7F7FD"/>
                </a:gs>
                <a:gs pos="100000">
                  <a:srgbClr val="0000CC"/>
                </a:gs>
              </a:gsLst>
              <a:lin ang="5400000" scaled="1"/>
            </a:gradFill>
            <a:ln w="3175">
              <a:noFill/>
              <a:round/>
              <a:headEnd/>
              <a:tailEnd/>
            </a:ln>
            <a:effectLst>
              <a:prstShdw prst="shdw17" dist="12700">
                <a:schemeClr val="bg1"/>
              </a:prstShdw>
            </a:effectLst>
          </p:spPr>
          <p:txBody>
            <a:bodyPr/>
            <a:lstStyle/>
            <a:p>
              <a:endParaRPr lang="zh-CN" altLang="en-US"/>
            </a:p>
          </p:txBody>
        </p:sp>
      </p:grpSp>
      <p:sp>
        <p:nvSpPr>
          <p:cNvPr id="10" name="TextBox 1"/>
          <p:cNvSpPr txBox="1">
            <a:spLocks noChangeArrowheads="1"/>
          </p:cNvSpPr>
          <p:nvPr/>
        </p:nvSpPr>
        <p:spPr bwMode="auto">
          <a:xfrm>
            <a:off x="4622382" y="2110991"/>
            <a:ext cx="8909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b="1" dirty="0">
                <a:solidFill>
                  <a:srgbClr val="00B050"/>
                </a:solidFill>
                <a:latin typeface="+mn-ea"/>
                <a:ea typeface="+mn-ea"/>
              </a:rPr>
              <a:t>+</a:t>
            </a:r>
            <a:r>
              <a:rPr lang="zh-CN" altLang="en-US" b="1" dirty="0">
                <a:solidFill>
                  <a:srgbClr val="00B050"/>
                </a:solidFill>
                <a:latin typeface="+mn-ea"/>
                <a:ea typeface="+mn-ea"/>
              </a:rPr>
              <a:t>磷脂</a:t>
            </a:r>
          </a:p>
        </p:txBody>
      </p:sp>
    </p:spTree>
    <p:extLst>
      <p:ext uri="{BB962C8B-B14F-4D97-AF65-F5344CB8AC3E}">
        <p14:creationId xmlns:p14="http://schemas.microsoft.com/office/powerpoint/2010/main" val="7824941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图表 10"/>
          <p:cNvGraphicFramePr/>
          <p:nvPr>
            <p:extLst>
              <p:ext uri="{D42A27DB-BD31-4B8C-83A1-F6EECF244321}">
                <p14:modId xmlns:p14="http://schemas.microsoft.com/office/powerpoint/2010/main" val="106450267"/>
              </p:ext>
            </p:extLst>
          </p:nvPr>
        </p:nvGraphicFramePr>
        <p:xfrm>
          <a:off x="683569" y="2266488"/>
          <a:ext cx="7675494" cy="3212345"/>
        </p:xfrm>
        <a:graphic>
          <a:graphicData uri="http://schemas.openxmlformats.org/drawingml/2006/chart">
            <c:chart xmlns:c="http://schemas.openxmlformats.org/drawingml/2006/chart" xmlns:r="http://schemas.openxmlformats.org/officeDocument/2006/relationships" r:id="rId3"/>
          </a:graphicData>
        </a:graphic>
      </p:graphicFrame>
      <p:sp>
        <p:nvSpPr>
          <p:cNvPr id="77829" name="TextBox 1"/>
          <p:cNvSpPr txBox="1">
            <a:spLocks noChangeArrowheads="1"/>
          </p:cNvSpPr>
          <p:nvPr/>
        </p:nvSpPr>
        <p:spPr bwMode="auto">
          <a:xfrm>
            <a:off x="709319" y="1393440"/>
            <a:ext cx="7649744"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a:lnSpc>
                <a:spcPct val="120000"/>
              </a:lnSpc>
              <a:spcBef>
                <a:spcPts val="600"/>
              </a:spcBef>
            </a:pPr>
            <a:r>
              <a:rPr lang="zh-CN" altLang="en-US" sz="2000" b="1" dirty="0" smtClean="0">
                <a:solidFill>
                  <a:srgbClr val="FF0000"/>
                </a:solidFill>
                <a:latin typeface="微软雅黑" pitchFamily="34" charset="-122"/>
                <a:ea typeface="微软雅黑" pitchFamily="34" charset="-122"/>
              </a:rPr>
              <a:t>天晴甘平</a:t>
            </a:r>
            <a:r>
              <a:rPr lang="zh-CN" altLang="en-US" sz="2000" b="1" dirty="0">
                <a:solidFill>
                  <a:srgbClr val="0070C0"/>
                </a:solidFill>
                <a:latin typeface="微软雅黑" pitchFamily="34" charset="-122"/>
                <a:ea typeface="微软雅黑" pitchFamily="34" charset="-122"/>
              </a:rPr>
              <a:t>联合辛伐他汀</a:t>
            </a:r>
            <a:r>
              <a:rPr lang="zh-CN" altLang="en-US" sz="2000" b="1" dirty="0" smtClean="0">
                <a:solidFill>
                  <a:srgbClr val="0070C0"/>
                </a:solidFill>
                <a:latin typeface="微软雅黑" pitchFamily="34" charset="-122"/>
                <a:ea typeface="微软雅黑" pitchFamily="34" charset="-122"/>
              </a:rPr>
              <a:t>治疗</a:t>
            </a:r>
            <a:r>
              <a:rPr lang="en-US" altLang="zh-CN" sz="2000" b="1" dirty="0" smtClean="0">
                <a:solidFill>
                  <a:srgbClr val="0070C0"/>
                </a:solidFill>
                <a:latin typeface="微软雅黑" pitchFamily="34" charset="-122"/>
                <a:ea typeface="微软雅黑" pitchFamily="34" charset="-122"/>
              </a:rPr>
              <a:t>8</a:t>
            </a:r>
            <a:r>
              <a:rPr lang="zh-CN" altLang="en-US" sz="2000" b="1" dirty="0" smtClean="0">
                <a:solidFill>
                  <a:srgbClr val="0070C0"/>
                </a:solidFill>
                <a:latin typeface="微软雅黑" pitchFamily="34" charset="-122"/>
                <a:ea typeface="微软雅黑" pitchFamily="34" charset="-122"/>
              </a:rPr>
              <a:t>周前后</a:t>
            </a:r>
            <a:r>
              <a:rPr lang="en-US" altLang="zh-CN" sz="2000" b="1" dirty="0">
                <a:solidFill>
                  <a:srgbClr val="0070C0"/>
                </a:solidFill>
                <a:latin typeface="微软雅黑" pitchFamily="34" charset="-122"/>
                <a:ea typeface="微软雅黑" pitchFamily="34" charset="-122"/>
              </a:rPr>
              <a:t>T2DM</a:t>
            </a:r>
            <a:r>
              <a:rPr lang="zh-CN" altLang="en-US" sz="2000" b="1" dirty="0">
                <a:solidFill>
                  <a:srgbClr val="0070C0"/>
                </a:solidFill>
                <a:latin typeface="微软雅黑" pitchFamily="34" charset="-122"/>
                <a:ea typeface="微软雅黑" pitchFamily="34" charset="-122"/>
              </a:rPr>
              <a:t>合并</a:t>
            </a:r>
            <a:r>
              <a:rPr lang="en-US" altLang="zh-CN" sz="2000" b="1" dirty="0" smtClean="0">
                <a:solidFill>
                  <a:srgbClr val="0070C0"/>
                </a:solidFill>
                <a:latin typeface="微软雅黑" pitchFamily="34" charset="-122"/>
                <a:ea typeface="微软雅黑" pitchFamily="34" charset="-122"/>
              </a:rPr>
              <a:t>NAFLD</a:t>
            </a:r>
            <a:r>
              <a:rPr lang="zh-CN" altLang="en-US" sz="2000" b="1" dirty="0">
                <a:solidFill>
                  <a:srgbClr val="0070C0"/>
                </a:solidFill>
                <a:latin typeface="微软雅黑" pitchFamily="34" charset="-122"/>
                <a:ea typeface="微软雅黑" pitchFamily="34" charset="-122"/>
              </a:rPr>
              <a:t>的临床相关生化指标</a:t>
            </a:r>
            <a:r>
              <a:rPr lang="zh-CN" altLang="en-US" sz="2000" b="1" dirty="0" smtClean="0">
                <a:solidFill>
                  <a:srgbClr val="0070C0"/>
                </a:solidFill>
                <a:latin typeface="微软雅黑" pitchFamily="34" charset="-122"/>
                <a:ea typeface="微软雅黑" pitchFamily="34" charset="-122"/>
              </a:rPr>
              <a:t>比较</a:t>
            </a:r>
            <a:endParaRPr lang="zh-CN" altLang="en-US" sz="2000" b="1" dirty="0">
              <a:solidFill>
                <a:srgbClr val="0070C0"/>
              </a:solidFill>
              <a:latin typeface="微软雅黑" pitchFamily="34" charset="-122"/>
              <a:ea typeface="微软雅黑" pitchFamily="34" charset="-122"/>
            </a:endParaRPr>
          </a:p>
        </p:txBody>
      </p:sp>
      <p:sp>
        <p:nvSpPr>
          <p:cNvPr id="2" name="标题 1"/>
          <p:cNvSpPr>
            <a:spLocks noGrp="1"/>
          </p:cNvSpPr>
          <p:nvPr>
            <p:ph type="title"/>
          </p:nvPr>
        </p:nvSpPr>
        <p:spPr>
          <a:xfrm>
            <a:off x="428596" y="213354"/>
            <a:ext cx="6848880" cy="563563"/>
          </a:xfrm>
        </p:spPr>
        <p:txBody>
          <a:bodyPr/>
          <a:lstStyle/>
          <a:p>
            <a:r>
              <a:rPr lang="zh-CN" altLang="en-US" dirty="0">
                <a:solidFill>
                  <a:srgbClr val="FF0000"/>
                </a:solidFill>
              </a:rPr>
              <a:t>天晴甘平</a:t>
            </a:r>
            <a:r>
              <a:rPr lang="zh-CN" altLang="en-US" dirty="0"/>
              <a:t>显著改善</a:t>
            </a:r>
            <a:r>
              <a:rPr lang="en-US" altLang="zh-CN" dirty="0"/>
              <a:t>T2DM</a:t>
            </a:r>
            <a:r>
              <a:rPr lang="zh-CN" altLang="en-US" dirty="0"/>
              <a:t>合并</a:t>
            </a:r>
            <a:r>
              <a:rPr lang="en-US" altLang="zh-CN" dirty="0"/>
              <a:t>NAFLD</a:t>
            </a:r>
            <a:r>
              <a:rPr lang="zh-CN" altLang="en-US" dirty="0"/>
              <a:t>患者的肝功能和脂代谢</a:t>
            </a:r>
            <a:r>
              <a:rPr lang="zh-CN" altLang="en-US" dirty="0" smtClean="0"/>
              <a:t>紊乱</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45</a:t>
            </a:fld>
            <a:endParaRPr lang="zh-CN" altLang="en-US"/>
          </a:p>
        </p:txBody>
      </p:sp>
      <p:sp>
        <p:nvSpPr>
          <p:cNvPr id="13" name="TextBox 1"/>
          <p:cNvSpPr txBox="1">
            <a:spLocks noChangeArrowheads="1"/>
          </p:cNvSpPr>
          <p:nvPr/>
        </p:nvSpPr>
        <p:spPr bwMode="auto">
          <a:xfrm>
            <a:off x="1473860" y="2526944"/>
            <a:ext cx="936104" cy="30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pPr>
            <a:r>
              <a:rPr lang="en-US" altLang="zh-CN" sz="1200" dirty="0" smtClean="0">
                <a:solidFill>
                  <a:srgbClr val="0070C0"/>
                </a:solidFill>
                <a:latin typeface="微软雅黑" pitchFamily="34" charset="-122"/>
                <a:ea typeface="微软雅黑" pitchFamily="34" charset="-122"/>
              </a:rPr>
              <a:t>P</a:t>
            </a:r>
            <a:r>
              <a:rPr lang="zh-CN" altLang="en-US" sz="1200" dirty="0" smtClean="0">
                <a:solidFill>
                  <a:srgbClr val="0070C0"/>
                </a:solidFill>
                <a:latin typeface="微软雅黑" pitchFamily="34" charset="-122"/>
                <a:ea typeface="微软雅黑" pitchFamily="34" charset="-122"/>
              </a:rPr>
              <a:t>＜</a:t>
            </a:r>
            <a:r>
              <a:rPr lang="en-US" altLang="zh-CN" sz="1200" dirty="0" smtClean="0">
                <a:solidFill>
                  <a:srgbClr val="0070C0"/>
                </a:solidFill>
                <a:latin typeface="微软雅黑" pitchFamily="34" charset="-122"/>
                <a:ea typeface="微软雅黑" pitchFamily="34" charset="-122"/>
              </a:rPr>
              <a:t>0.05</a:t>
            </a:r>
            <a:endParaRPr lang="zh-CN" altLang="en-US" sz="1200" dirty="0">
              <a:solidFill>
                <a:srgbClr val="0070C0"/>
              </a:solidFill>
              <a:latin typeface="微软雅黑" pitchFamily="34" charset="-122"/>
              <a:ea typeface="微软雅黑" pitchFamily="34" charset="-122"/>
            </a:endParaRPr>
          </a:p>
        </p:txBody>
      </p:sp>
      <p:sp>
        <p:nvSpPr>
          <p:cNvPr id="16" name="矩形 15"/>
          <p:cNvSpPr/>
          <p:nvPr/>
        </p:nvSpPr>
        <p:spPr>
          <a:xfrm>
            <a:off x="335176" y="5874790"/>
            <a:ext cx="8398031" cy="461665"/>
          </a:xfrm>
          <a:prstGeom prst="rect">
            <a:avLst/>
          </a:prstGeom>
        </p:spPr>
        <p:txBody>
          <a:bodyPr wrap="square">
            <a:spAutoFit/>
          </a:bodyPr>
          <a:lstStyle/>
          <a:p>
            <a:r>
              <a:rPr lang="en-US" altLang="zh-CN" sz="1200" dirty="0">
                <a:solidFill>
                  <a:srgbClr val="0070C0"/>
                </a:solidFill>
                <a:latin typeface="微软雅黑" panose="020B0503020204020204" pitchFamily="34" charset="-122"/>
                <a:ea typeface="微软雅黑" panose="020B0503020204020204" pitchFamily="34" charset="-122"/>
              </a:rPr>
              <a:t>2 </a:t>
            </a:r>
            <a:r>
              <a:rPr lang="zh-CN" altLang="en-US" sz="1200" dirty="0" smtClean="0">
                <a:solidFill>
                  <a:srgbClr val="0070C0"/>
                </a:solidFill>
                <a:latin typeface="微软雅黑" panose="020B0503020204020204" pitchFamily="34" charset="-122"/>
                <a:ea typeface="微软雅黑" panose="020B0503020204020204" pitchFamily="34" charset="-122"/>
              </a:rPr>
              <a:t>型糖尿病</a:t>
            </a:r>
            <a:r>
              <a:rPr lang="zh-CN" altLang="en-US" sz="1200" dirty="0">
                <a:solidFill>
                  <a:srgbClr val="0070C0"/>
                </a:solidFill>
                <a:latin typeface="微软雅黑" panose="020B0503020204020204" pitchFamily="34" charset="-122"/>
                <a:ea typeface="微软雅黑" panose="020B0503020204020204" pitchFamily="34" charset="-122"/>
              </a:rPr>
              <a:t>合并非酒精性脂肪肝患者</a:t>
            </a:r>
            <a:r>
              <a:rPr lang="en-US" altLang="zh-CN" sz="1200" dirty="0">
                <a:solidFill>
                  <a:srgbClr val="0070C0"/>
                </a:solidFill>
                <a:latin typeface="微软雅黑" panose="020B0503020204020204" pitchFamily="34" charset="-122"/>
                <a:ea typeface="微软雅黑" panose="020B0503020204020204" pitchFamily="34" charset="-122"/>
              </a:rPr>
              <a:t>110 </a:t>
            </a:r>
            <a:r>
              <a:rPr lang="zh-CN" altLang="en-US" sz="1200" dirty="0">
                <a:solidFill>
                  <a:srgbClr val="0070C0"/>
                </a:solidFill>
                <a:latin typeface="微软雅黑" panose="020B0503020204020204" pitchFamily="34" charset="-122"/>
                <a:ea typeface="微软雅黑" panose="020B0503020204020204" pitchFamily="34" charset="-122"/>
              </a:rPr>
              <a:t>例，将其随机分为观察组和对照组，各</a:t>
            </a:r>
            <a:r>
              <a:rPr lang="en-US" altLang="zh-CN" sz="1200" dirty="0">
                <a:solidFill>
                  <a:srgbClr val="0070C0"/>
                </a:solidFill>
                <a:latin typeface="微软雅黑" panose="020B0503020204020204" pitchFamily="34" charset="-122"/>
                <a:ea typeface="微软雅黑" panose="020B0503020204020204" pitchFamily="34" charset="-122"/>
              </a:rPr>
              <a:t>55 </a:t>
            </a:r>
            <a:r>
              <a:rPr lang="zh-CN" altLang="en-US" sz="1200" dirty="0">
                <a:solidFill>
                  <a:srgbClr val="0070C0"/>
                </a:solidFill>
                <a:latin typeface="微软雅黑" panose="020B0503020204020204" pitchFamily="34" charset="-122"/>
                <a:ea typeface="微软雅黑" panose="020B0503020204020204" pitchFamily="34" charset="-122"/>
              </a:rPr>
              <a:t>例。对照组患者给予甘草酸二</a:t>
            </a:r>
            <a:r>
              <a:rPr lang="zh-CN" altLang="en-US" sz="1200" dirty="0" smtClean="0">
                <a:solidFill>
                  <a:srgbClr val="0070C0"/>
                </a:solidFill>
                <a:latin typeface="微软雅黑" panose="020B0503020204020204" pitchFamily="34" charset="-122"/>
                <a:ea typeface="微软雅黑" panose="020B0503020204020204" pitchFamily="34" charset="-122"/>
              </a:rPr>
              <a:t>铵肠溶胶囊治疗</a:t>
            </a:r>
            <a:r>
              <a:rPr lang="zh-CN" altLang="en-US" sz="1200" dirty="0">
                <a:solidFill>
                  <a:srgbClr val="0070C0"/>
                </a:solidFill>
                <a:latin typeface="微软雅黑" panose="020B0503020204020204" pitchFamily="34" charset="-122"/>
                <a:ea typeface="微软雅黑" panose="020B0503020204020204" pitchFamily="34" charset="-122"/>
              </a:rPr>
              <a:t>，观察组患者</a:t>
            </a:r>
            <a:r>
              <a:rPr lang="zh-CN" altLang="en-US" sz="1200" dirty="0" smtClean="0">
                <a:solidFill>
                  <a:srgbClr val="0070C0"/>
                </a:solidFill>
                <a:latin typeface="微软雅黑" panose="020B0503020204020204" pitchFamily="34" charset="-122"/>
                <a:ea typeface="微软雅黑" panose="020B0503020204020204" pitchFamily="34" charset="-122"/>
              </a:rPr>
              <a:t>在此基础</a:t>
            </a:r>
            <a:r>
              <a:rPr lang="zh-CN" altLang="en-US" sz="1200" dirty="0">
                <a:solidFill>
                  <a:srgbClr val="0070C0"/>
                </a:solidFill>
                <a:latin typeface="微软雅黑" panose="020B0503020204020204" pitchFamily="34" charset="-122"/>
                <a:ea typeface="微软雅黑" panose="020B0503020204020204" pitchFamily="34" charset="-122"/>
              </a:rPr>
              <a:t>上加用辛伐他汀。对比分析两组患者治疗前后的相关生化指标</a:t>
            </a:r>
          </a:p>
        </p:txBody>
      </p:sp>
      <p:sp>
        <p:nvSpPr>
          <p:cNvPr id="17" name="TextBox 1"/>
          <p:cNvSpPr txBox="1">
            <a:spLocks noChangeArrowheads="1"/>
          </p:cNvSpPr>
          <p:nvPr/>
        </p:nvSpPr>
        <p:spPr bwMode="auto">
          <a:xfrm>
            <a:off x="2735796" y="2526945"/>
            <a:ext cx="936104" cy="30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pPr>
            <a:r>
              <a:rPr lang="en-US" altLang="zh-CN" sz="1200" dirty="0" smtClean="0">
                <a:solidFill>
                  <a:srgbClr val="0070C0"/>
                </a:solidFill>
                <a:latin typeface="微软雅黑" pitchFamily="34" charset="-122"/>
                <a:ea typeface="微软雅黑" pitchFamily="34" charset="-122"/>
              </a:rPr>
              <a:t>P</a:t>
            </a:r>
            <a:r>
              <a:rPr lang="zh-CN" altLang="en-US" sz="1200" dirty="0" smtClean="0">
                <a:solidFill>
                  <a:srgbClr val="0070C0"/>
                </a:solidFill>
                <a:latin typeface="微软雅黑" pitchFamily="34" charset="-122"/>
                <a:ea typeface="微软雅黑" pitchFamily="34" charset="-122"/>
              </a:rPr>
              <a:t>＜</a:t>
            </a:r>
            <a:r>
              <a:rPr lang="en-US" altLang="zh-CN" sz="1200" dirty="0" smtClean="0">
                <a:solidFill>
                  <a:srgbClr val="0070C0"/>
                </a:solidFill>
                <a:latin typeface="微软雅黑" pitchFamily="34" charset="-122"/>
                <a:ea typeface="微软雅黑" pitchFamily="34" charset="-122"/>
              </a:rPr>
              <a:t>0.05</a:t>
            </a:r>
            <a:endParaRPr lang="zh-CN" altLang="en-US" sz="1200" dirty="0">
              <a:solidFill>
                <a:srgbClr val="0070C0"/>
              </a:solidFill>
              <a:latin typeface="微软雅黑" pitchFamily="34" charset="-122"/>
              <a:ea typeface="微软雅黑" pitchFamily="34" charset="-122"/>
            </a:endParaRPr>
          </a:p>
        </p:txBody>
      </p:sp>
      <p:sp>
        <p:nvSpPr>
          <p:cNvPr id="14" name="TextBox 1"/>
          <p:cNvSpPr txBox="1">
            <a:spLocks noChangeArrowheads="1"/>
          </p:cNvSpPr>
          <p:nvPr/>
        </p:nvSpPr>
        <p:spPr bwMode="auto">
          <a:xfrm>
            <a:off x="3782742" y="4095575"/>
            <a:ext cx="936104" cy="30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pPr>
            <a:r>
              <a:rPr lang="en-US" altLang="zh-CN" sz="1200" dirty="0" smtClean="0">
                <a:solidFill>
                  <a:srgbClr val="0070C0"/>
                </a:solidFill>
                <a:latin typeface="微软雅黑" pitchFamily="34" charset="-122"/>
                <a:ea typeface="微软雅黑" pitchFamily="34" charset="-122"/>
              </a:rPr>
              <a:t>P</a:t>
            </a:r>
            <a:r>
              <a:rPr lang="zh-CN" altLang="en-US" sz="1200" dirty="0" smtClean="0">
                <a:solidFill>
                  <a:srgbClr val="0070C0"/>
                </a:solidFill>
                <a:latin typeface="微软雅黑" pitchFamily="34" charset="-122"/>
                <a:ea typeface="微软雅黑" pitchFamily="34" charset="-122"/>
              </a:rPr>
              <a:t>＜</a:t>
            </a:r>
            <a:r>
              <a:rPr lang="en-US" altLang="zh-CN" sz="1200" dirty="0" smtClean="0">
                <a:solidFill>
                  <a:srgbClr val="0070C0"/>
                </a:solidFill>
                <a:latin typeface="微软雅黑" pitchFamily="34" charset="-122"/>
                <a:ea typeface="微软雅黑" pitchFamily="34" charset="-122"/>
              </a:rPr>
              <a:t>0.05</a:t>
            </a:r>
            <a:endParaRPr lang="zh-CN" altLang="en-US" sz="1200" dirty="0">
              <a:solidFill>
                <a:srgbClr val="0070C0"/>
              </a:solidFill>
              <a:latin typeface="微软雅黑" pitchFamily="34" charset="-122"/>
              <a:ea typeface="微软雅黑" pitchFamily="34" charset="-122"/>
            </a:endParaRPr>
          </a:p>
        </p:txBody>
      </p:sp>
      <p:sp>
        <p:nvSpPr>
          <p:cNvPr id="15" name="TextBox 1"/>
          <p:cNvSpPr txBox="1">
            <a:spLocks noChangeArrowheads="1"/>
          </p:cNvSpPr>
          <p:nvPr/>
        </p:nvSpPr>
        <p:spPr bwMode="auto">
          <a:xfrm>
            <a:off x="4933455" y="4178501"/>
            <a:ext cx="936104" cy="30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pPr>
            <a:r>
              <a:rPr lang="en-US" altLang="zh-CN" sz="1200" dirty="0" smtClean="0">
                <a:solidFill>
                  <a:srgbClr val="0070C0"/>
                </a:solidFill>
                <a:latin typeface="微软雅黑" pitchFamily="34" charset="-122"/>
                <a:ea typeface="微软雅黑" pitchFamily="34" charset="-122"/>
              </a:rPr>
              <a:t>P</a:t>
            </a:r>
            <a:r>
              <a:rPr lang="zh-CN" altLang="en-US" sz="1200" dirty="0" smtClean="0">
                <a:solidFill>
                  <a:srgbClr val="0070C0"/>
                </a:solidFill>
                <a:latin typeface="微软雅黑" pitchFamily="34" charset="-122"/>
                <a:ea typeface="微软雅黑" pitchFamily="34" charset="-122"/>
              </a:rPr>
              <a:t>＜</a:t>
            </a:r>
            <a:r>
              <a:rPr lang="en-US" altLang="zh-CN" sz="1200" dirty="0" smtClean="0">
                <a:solidFill>
                  <a:srgbClr val="0070C0"/>
                </a:solidFill>
                <a:latin typeface="微软雅黑" pitchFamily="34" charset="-122"/>
                <a:ea typeface="微软雅黑" pitchFamily="34" charset="-122"/>
              </a:rPr>
              <a:t>0.05</a:t>
            </a:r>
            <a:endParaRPr lang="zh-CN" altLang="en-US" sz="1200" dirty="0">
              <a:solidFill>
                <a:srgbClr val="0070C0"/>
              </a:solidFill>
              <a:latin typeface="微软雅黑" pitchFamily="34" charset="-122"/>
              <a:ea typeface="微软雅黑" pitchFamily="34" charset="-122"/>
            </a:endParaRPr>
          </a:p>
        </p:txBody>
      </p:sp>
      <p:sp>
        <p:nvSpPr>
          <p:cNvPr id="18" name="TextBox 1"/>
          <p:cNvSpPr txBox="1">
            <a:spLocks noChangeArrowheads="1"/>
          </p:cNvSpPr>
          <p:nvPr/>
        </p:nvSpPr>
        <p:spPr bwMode="auto">
          <a:xfrm>
            <a:off x="6084168" y="4305741"/>
            <a:ext cx="936104" cy="308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pPr>
            <a:r>
              <a:rPr lang="en-US" altLang="zh-CN" sz="1200" dirty="0" smtClean="0">
                <a:solidFill>
                  <a:srgbClr val="0070C0"/>
                </a:solidFill>
                <a:latin typeface="微软雅黑" pitchFamily="34" charset="-122"/>
                <a:ea typeface="微软雅黑" pitchFamily="34" charset="-122"/>
              </a:rPr>
              <a:t>P</a:t>
            </a:r>
            <a:r>
              <a:rPr lang="zh-CN" altLang="en-US" sz="1200" dirty="0" smtClean="0">
                <a:solidFill>
                  <a:srgbClr val="0070C0"/>
                </a:solidFill>
                <a:latin typeface="微软雅黑" pitchFamily="34" charset="-122"/>
                <a:ea typeface="微软雅黑" pitchFamily="34" charset="-122"/>
              </a:rPr>
              <a:t>＜</a:t>
            </a:r>
            <a:r>
              <a:rPr lang="en-US" altLang="zh-CN" sz="1200" dirty="0" smtClean="0">
                <a:solidFill>
                  <a:srgbClr val="0070C0"/>
                </a:solidFill>
                <a:latin typeface="微软雅黑" pitchFamily="34" charset="-122"/>
                <a:ea typeface="微软雅黑" pitchFamily="34" charset="-122"/>
              </a:rPr>
              <a:t>0.05</a:t>
            </a:r>
            <a:endParaRPr lang="zh-CN" altLang="en-US" sz="1200" dirty="0">
              <a:solidFill>
                <a:srgbClr val="0070C0"/>
              </a:solidFill>
              <a:latin typeface="微软雅黑" pitchFamily="34" charset="-122"/>
              <a:ea typeface="微软雅黑" pitchFamily="34" charset="-122"/>
            </a:endParaRPr>
          </a:p>
        </p:txBody>
      </p:sp>
      <p:sp>
        <p:nvSpPr>
          <p:cNvPr id="12" name="TextBox 4"/>
          <p:cNvSpPr txBox="1">
            <a:spLocks noChangeArrowheads="1"/>
          </p:cNvSpPr>
          <p:nvPr/>
        </p:nvSpPr>
        <p:spPr bwMode="auto">
          <a:xfrm>
            <a:off x="428596" y="6544068"/>
            <a:ext cx="8391876" cy="258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spcBef>
                <a:spcPts val="600"/>
              </a:spcBef>
              <a:buFont typeface="Wingdings 2" pitchFamily="18" charset="2"/>
              <a:buNone/>
            </a:pPr>
            <a:r>
              <a:rPr lang="zh-CN" altLang="en-US" sz="900" dirty="0" smtClean="0">
                <a:solidFill>
                  <a:schemeClr val="bg2">
                    <a:lumMod val="10000"/>
                  </a:schemeClr>
                </a:solidFill>
                <a:latin typeface="微软雅黑" pitchFamily="34" charset="-122"/>
                <a:ea typeface="微软雅黑" pitchFamily="34" charset="-122"/>
              </a:rPr>
              <a:t>李达斌</a:t>
            </a:r>
            <a:r>
              <a:rPr lang="en-US" altLang="zh-CN" sz="900" dirty="0" smtClean="0">
                <a:solidFill>
                  <a:schemeClr val="bg2">
                    <a:lumMod val="10000"/>
                  </a:schemeClr>
                </a:solidFill>
                <a:latin typeface="微软雅黑" pitchFamily="34" charset="-122"/>
                <a:ea typeface="微软雅黑" pitchFamily="34" charset="-122"/>
              </a:rPr>
              <a:t>,</a:t>
            </a:r>
            <a:r>
              <a:rPr lang="zh-CN" altLang="en-US" sz="900" dirty="0" smtClean="0">
                <a:solidFill>
                  <a:schemeClr val="bg2">
                    <a:lumMod val="10000"/>
                  </a:schemeClr>
                </a:solidFill>
                <a:latin typeface="微软雅黑" pitchFamily="34" charset="-122"/>
                <a:ea typeface="微软雅黑" pitchFamily="34" charset="-122"/>
              </a:rPr>
              <a:t>等</a:t>
            </a:r>
            <a:r>
              <a:rPr lang="en-US" altLang="zh-CN" sz="900" dirty="0" smtClean="0">
                <a:solidFill>
                  <a:schemeClr val="bg2">
                    <a:lumMod val="10000"/>
                  </a:schemeClr>
                </a:solidFill>
                <a:latin typeface="微软雅黑" pitchFamily="34" charset="-122"/>
                <a:ea typeface="微软雅黑" pitchFamily="34" charset="-122"/>
              </a:rPr>
              <a:t>.</a:t>
            </a:r>
            <a:r>
              <a:rPr lang="zh-CN" altLang="en-US" sz="900" dirty="0">
                <a:solidFill>
                  <a:schemeClr val="bg2">
                    <a:lumMod val="10000"/>
                  </a:schemeClr>
                </a:solidFill>
                <a:latin typeface="微软雅黑" pitchFamily="34" charset="-122"/>
                <a:ea typeface="微软雅黑" pitchFamily="34" charset="-122"/>
              </a:rPr>
              <a:t> 临床医药</a:t>
            </a:r>
            <a:r>
              <a:rPr lang="en-US" altLang="zh-CN" sz="900" dirty="0" smtClean="0">
                <a:solidFill>
                  <a:schemeClr val="bg2">
                    <a:lumMod val="10000"/>
                  </a:schemeClr>
                </a:solidFill>
                <a:latin typeface="微软雅黑" pitchFamily="34" charset="-122"/>
                <a:ea typeface="微软雅黑" pitchFamily="34" charset="-122"/>
              </a:rPr>
              <a:t>.2014;23(15):102-103.</a:t>
            </a:r>
            <a:endParaRPr lang="en-US" altLang="zh-CN" sz="900" dirty="0">
              <a:solidFill>
                <a:schemeClr val="bg2">
                  <a:lumMod val="10000"/>
                </a:schemeClr>
              </a:solidFill>
              <a:latin typeface="微软雅黑" pitchFamily="34" charset="-122"/>
              <a:ea typeface="微软雅黑" pitchFamily="34" charset="-122"/>
            </a:endParaRPr>
          </a:p>
        </p:txBody>
      </p:sp>
      <p:cxnSp>
        <p:nvCxnSpPr>
          <p:cNvPr id="3" name="直接连接符 2"/>
          <p:cNvCxnSpPr/>
          <p:nvPr/>
        </p:nvCxnSpPr>
        <p:spPr bwMode="auto">
          <a:xfrm>
            <a:off x="1619672" y="5376580"/>
            <a:ext cx="1584176" cy="0"/>
          </a:xfrm>
          <a:prstGeom prst="line">
            <a:avLst/>
          </a:prstGeom>
          <a:solidFill>
            <a:schemeClr val="accent1"/>
          </a:solidFill>
          <a:ln w="12700" cap="flat" cmpd="sng" algn="ctr">
            <a:solidFill>
              <a:schemeClr val="tx2"/>
            </a:solidFill>
            <a:prstDash val="solid"/>
            <a:round/>
            <a:headEnd type="none" w="med" len="med"/>
            <a:tailEnd type="none" w="med" len="med"/>
          </a:ln>
          <a:effectLst/>
        </p:spPr>
      </p:cxnSp>
      <p:cxnSp>
        <p:nvCxnSpPr>
          <p:cNvPr id="19" name="直接连接符 18"/>
          <p:cNvCxnSpPr/>
          <p:nvPr/>
        </p:nvCxnSpPr>
        <p:spPr bwMode="auto">
          <a:xfrm>
            <a:off x="3923928" y="5385126"/>
            <a:ext cx="3996000" cy="0"/>
          </a:xfrm>
          <a:prstGeom prst="line">
            <a:avLst/>
          </a:prstGeom>
          <a:solidFill>
            <a:schemeClr val="accent1"/>
          </a:solidFill>
          <a:ln w="12700" cap="flat" cmpd="sng" algn="ctr">
            <a:solidFill>
              <a:schemeClr val="tx2"/>
            </a:solidFill>
            <a:prstDash val="solid"/>
            <a:round/>
            <a:headEnd type="none" w="med" len="med"/>
            <a:tailEnd type="none" w="med" len="med"/>
          </a:ln>
          <a:effectLst/>
        </p:spPr>
      </p:cxnSp>
      <p:sp>
        <p:nvSpPr>
          <p:cNvPr id="5" name="矩形 4"/>
          <p:cNvSpPr/>
          <p:nvPr/>
        </p:nvSpPr>
        <p:spPr>
          <a:xfrm>
            <a:off x="1870586" y="5376885"/>
            <a:ext cx="1082348" cy="307777"/>
          </a:xfrm>
          <a:prstGeom prst="rect">
            <a:avLst/>
          </a:prstGeom>
        </p:spPr>
        <p:txBody>
          <a:bodyPr wrap="square">
            <a:spAutoFit/>
          </a:bodyPr>
          <a:lstStyle/>
          <a:p>
            <a:r>
              <a:rPr lang="zh-CN" altLang="en-US" sz="1400" dirty="0" smtClean="0">
                <a:solidFill>
                  <a:srgbClr val="0070C0"/>
                </a:solidFill>
                <a:latin typeface="微软雅黑" panose="020B0503020204020204" pitchFamily="34" charset="-122"/>
                <a:ea typeface="微软雅黑" panose="020B0503020204020204" pitchFamily="34" charset="-122"/>
              </a:rPr>
              <a:t>肝功能指标</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20" name="矩形 19"/>
          <p:cNvSpPr/>
          <p:nvPr/>
        </p:nvSpPr>
        <p:spPr>
          <a:xfrm>
            <a:off x="5436096" y="5385397"/>
            <a:ext cx="1082348" cy="307777"/>
          </a:xfrm>
          <a:prstGeom prst="rect">
            <a:avLst/>
          </a:prstGeom>
        </p:spPr>
        <p:txBody>
          <a:bodyPr wrap="square">
            <a:spAutoFit/>
          </a:bodyPr>
          <a:lstStyle/>
          <a:p>
            <a:r>
              <a:rPr lang="zh-CN" altLang="en-US" sz="1400" dirty="0" smtClean="0">
                <a:solidFill>
                  <a:srgbClr val="0070C0"/>
                </a:solidFill>
                <a:latin typeface="微软雅黑" panose="020B0503020204020204" pitchFamily="34" charset="-122"/>
                <a:ea typeface="微软雅黑" panose="020B0503020204020204" pitchFamily="34" charset="-122"/>
              </a:rPr>
              <a:t>血脂指标</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207844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小结</a:t>
            </a:r>
            <a:endParaRPr lang="zh-CN" altLang="en-US" dirty="0"/>
          </a:p>
        </p:txBody>
      </p:sp>
      <p:sp>
        <p:nvSpPr>
          <p:cNvPr id="3" name="内容占位符 2"/>
          <p:cNvSpPr>
            <a:spLocks noGrp="1"/>
          </p:cNvSpPr>
          <p:nvPr>
            <p:ph idx="1"/>
          </p:nvPr>
        </p:nvSpPr>
        <p:spPr/>
        <p:txBody>
          <a:bodyPr/>
          <a:lstStyle/>
          <a:p>
            <a:pPr>
              <a:buClr>
                <a:schemeClr val="tx2"/>
              </a:buClr>
              <a:buFont typeface="Wingdings" panose="05000000000000000000" pitchFamily="2" charset="2"/>
              <a:buChar char=""/>
            </a:pPr>
            <a:r>
              <a:rPr lang="zh-CN" altLang="en-US" sz="2400" dirty="0" smtClean="0"/>
              <a:t>动物实验研究表明甘草酸制剂：</a:t>
            </a:r>
            <a:endParaRPr lang="zh-CN" altLang="en-US" sz="2400" dirty="0"/>
          </a:p>
          <a:p>
            <a:pPr marL="720725" indent="-366713">
              <a:buClr>
                <a:schemeClr val="tx2"/>
              </a:buClr>
              <a:buFont typeface="Wingdings" panose="05000000000000000000" pitchFamily="2" charset="2"/>
              <a:buChar char="ü"/>
            </a:pPr>
            <a:r>
              <a:rPr lang="zh-CN" altLang="en-US" sz="2400" dirty="0" smtClean="0"/>
              <a:t>改善胰岛素抵抗，更好的控制血糖</a:t>
            </a:r>
            <a:endParaRPr lang="en-US" altLang="zh-CN" sz="2400" dirty="0" smtClean="0"/>
          </a:p>
          <a:p>
            <a:pPr marL="720725" indent="-366713">
              <a:buClr>
                <a:schemeClr val="tx2"/>
              </a:buClr>
              <a:buFont typeface="Wingdings" panose="05000000000000000000" pitchFamily="2" charset="2"/>
              <a:buChar char="ü"/>
            </a:pPr>
            <a:r>
              <a:rPr lang="zh-CN" altLang="en-US" sz="2400" dirty="0" smtClean="0"/>
              <a:t>改善脂质代谢，有助于预防</a:t>
            </a:r>
            <a:r>
              <a:rPr lang="en-US" altLang="zh-CN" sz="2400" dirty="0" smtClean="0"/>
              <a:t>CVD</a:t>
            </a:r>
          </a:p>
          <a:p>
            <a:pPr marL="720725" indent="-366713">
              <a:buClr>
                <a:schemeClr val="tx2"/>
              </a:buClr>
              <a:buFont typeface="Wingdings" panose="05000000000000000000" pitchFamily="2" charset="2"/>
              <a:buChar char="ü"/>
            </a:pPr>
            <a:r>
              <a:rPr lang="zh-CN" altLang="en-US" sz="2400" dirty="0" smtClean="0"/>
              <a:t>改善肝脏功能和形态</a:t>
            </a:r>
            <a:endParaRPr lang="en-US" altLang="zh-CN" sz="2400" dirty="0" smtClean="0"/>
          </a:p>
          <a:p>
            <a:pPr>
              <a:spcBef>
                <a:spcPts val="1800"/>
              </a:spcBef>
              <a:buClr>
                <a:schemeClr val="tx2"/>
              </a:buClr>
              <a:buFont typeface="Wingdings" panose="05000000000000000000" pitchFamily="2" charset="2"/>
              <a:buChar char=""/>
            </a:pPr>
            <a:r>
              <a:rPr lang="zh-CN" altLang="en-US" sz="2400" dirty="0" smtClean="0"/>
              <a:t>临床</a:t>
            </a:r>
            <a:r>
              <a:rPr lang="zh-CN" altLang="en-US" sz="2400" dirty="0"/>
              <a:t>研究</a:t>
            </a:r>
            <a:r>
              <a:rPr lang="zh-CN" altLang="en-US" sz="2400" dirty="0" smtClean="0"/>
              <a:t>证实</a:t>
            </a:r>
            <a:r>
              <a:rPr lang="zh-CN" altLang="en-US" sz="2400" dirty="0">
                <a:solidFill>
                  <a:srgbClr val="FF0000"/>
                </a:solidFill>
              </a:rPr>
              <a:t>天晴甘</a:t>
            </a:r>
            <a:r>
              <a:rPr lang="zh-CN" altLang="en-US" sz="2400" dirty="0" smtClean="0">
                <a:solidFill>
                  <a:srgbClr val="FF0000"/>
                </a:solidFill>
              </a:rPr>
              <a:t>平</a:t>
            </a:r>
            <a:r>
              <a:rPr lang="zh-CN" altLang="en-US" sz="2400" dirty="0"/>
              <a:t>等</a:t>
            </a:r>
            <a:r>
              <a:rPr lang="zh-CN" altLang="en-US" sz="2400" dirty="0" smtClean="0"/>
              <a:t>甘草</a:t>
            </a:r>
            <a:r>
              <a:rPr lang="zh-CN" altLang="en-US" sz="2400" dirty="0"/>
              <a:t>酸</a:t>
            </a:r>
            <a:r>
              <a:rPr lang="zh-CN" altLang="en-US" sz="2400" dirty="0" smtClean="0"/>
              <a:t>制剂治疗</a:t>
            </a:r>
            <a:r>
              <a:rPr lang="en-US" altLang="zh-CN" sz="2400" dirty="0" smtClean="0"/>
              <a:t>T2DM</a:t>
            </a:r>
            <a:r>
              <a:rPr lang="zh-CN" altLang="en-US" sz="2400" dirty="0" smtClean="0"/>
              <a:t>合并</a:t>
            </a:r>
            <a:r>
              <a:rPr lang="en-US" altLang="zh-CN" sz="2400" dirty="0"/>
              <a:t>NAFLD</a:t>
            </a:r>
            <a:r>
              <a:rPr lang="zh-CN" altLang="en-US" sz="2400" dirty="0"/>
              <a:t>患者</a:t>
            </a:r>
            <a:endParaRPr lang="en-US" altLang="zh-CN" sz="2400" dirty="0" smtClean="0"/>
          </a:p>
          <a:p>
            <a:pPr marL="720725" indent="-366713">
              <a:buClr>
                <a:schemeClr val="tx2"/>
              </a:buClr>
              <a:buFont typeface="Wingdings" panose="05000000000000000000" pitchFamily="2" charset="2"/>
              <a:buChar char="ü"/>
              <a:tabLst>
                <a:tab pos="720725" algn="l"/>
              </a:tabLst>
            </a:pPr>
            <a:r>
              <a:rPr lang="zh-CN" altLang="en-US" sz="2400" dirty="0" smtClean="0"/>
              <a:t>有效降低血糖、血脂、体重</a:t>
            </a:r>
            <a:endParaRPr lang="en-US" altLang="zh-CN" sz="2400" dirty="0" smtClean="0"/>
          </a:p>
          <a:p>
            <a:pPr marL="720725" indent="-366713">
              <a:buClr>
                <a:schemeClr val="tx2"/>
              </a:buClr>
              <a:buFont typeface="Wingdings" panose="05000000000000000000" pitchFamily="2" charset="2"/>
              <a:buChar char="ü"/>
              <a:tabLst>
                <a:tab pos="720725" algn="l"/>
              </a:tabLst>
            </a:pPr>
            <a:r>
              <a:rPr lang="zh-CN" altLang="en-US" sz="2400" dirty="0" smtClean="0"/>
              <a:t>明显改善</a:t>
            </a:r>
            <a:r>
              <a:rPr lang="en-US" altLang="zh-CN" sz="2400" dirty="0"/>
              <a:t>NAFLD</a:t>
            </a:r>
            <a:r>
              <a:rPr lang="zh-CN" altLang="en-US" sz="2400" dirty="0" smtClean="0"/>
              <a:t>临床</a:t>
            </a:r>
            <a:r>
              <a:rPr lang="zh-CN" altLang="en-US" sz="2400" dirty="0"/>
              <a:t>症状、肝功能</a:t>
            </a:r>
            <a:r>
              <a:rPr lang="zh-CN" altLang="en-US" sz="2400" dirty="0" smtClean="0"/>
              <a:t>和肝脏</a:t>
            </a:r>
            <a:r>
              <a:rPr lang="zh-CN" altLang="en-US" sz="2400" dirty="0"/>
              <a:t>形态</a:t>
            </a:r>
          </a:p>
          <a:p>
            <a:pPr>
              <a:buClr>
                <a:schemeClr val="tx2"/>
              </a:buClr>
              <a:buFont typeface="Wingdings" panose="05000000000000000000" pitchFamily="2" charset="2"/>
              <a:buChar char=""/>
            </a:pPr>
            <a:endParaRPr lang="zh-CN" altLang="en-US" sz="2400"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46</a:t>
            </a:fld>
            <a:endParaRPr lang="zh-CN" altLang="en-US"/>
          </a:p>
        </p:txBody>
      </p:sp>
    </p:spTree>
    <p:extLst>
      <p:ext uri="{BB962C8B-B14F-4D97-AF65-F5344CB8AC3E}">
        <p14:creationId xmlns:p14="http://schemas.microsoft.com/office/powerpoint/2010/main" val="1483130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六</a:t>
            </a:r>
            <a:r>
              <a:rPr lang="zh-CN" altLang="en-US" dirty="0" smtClean="0"/>
              <a:t>成</a:t>
            </a:r>
            <a:r>
              <a:rPr lang="en-US" altLang="zh-CN" dirty="0" smtClean="0"/>
              <a:t>2</a:t>
            </a:r>
            <a:r>
              <a:rPr lang="zh-CN" altLang="en-US" dirty="0" smtClean="0"/>
              <a:t>型糖尿病患者合并非酒精性脂肪肝</a:t>
            </a:r>
            <a:endParaRPr lang="zh-CN" altLang="en-US" dirty="0"/>
          </a:p>
        </p:txBody>
      </p:sp>
      <p:graphicFrame>
        <p:nvGraphicFramePr>
          <p:cNvPr id="11" name="内容占位符 10"/>
          <p:cNvGraphicFramePr>
            <a:graphicFrameLocks noGrp="1"/>
          </p:cNvGraphicFramePr>
          <p:nvPr>
            <p:ph idx="1"/>
            <p:extLst>
              <p:ext uri="{D42A27DB-BD31-4B8C-83A1-F6EECF244321}">
                <p14:modId xmlns:p14="http://schemas.microsoft.com/office/powerpoint/2010/main" val="4193258152"/>
              </p:ext>
            </p:extLst>
          </p:nvPr>
        </p:nvGraphicFramePr>
        <p:xfrm>
          <a:off x="580322" y="2204863"/>
          <a:ext cx="3744416" cy="3312368"/>
        </p:xfrm>
        <a:graphic>
          <a:graphicData uri="http://schemas.openxmlformats.org/drawingml/2006/chart">
            <c:chart xmlns:c="http://schemas.openxmlformats.org/drawingml/2006/chart" xmlns:r="http://schemas.openxmlformats.org/officeDocument/2006/relationships" r:id="rId3"/>
          </a:graphicData>
        </a:graphic>
      </p:graphicFrame>
      <p:sp>
        <p:nvSpPr>
          <p:cNvPr id="4" name="灯片编号占位符 3"/>
          <p:cNvSpPr>
            <a:spLocks noGrp="1"/>
          </p:cNvSpPr>
          <p:nvPr>
            <p:ph type="sldNum" sz="quarter" idx="12"/>
          </p:nvPr>
        </p:nvSpPr>
        <p:spPr/>
        <p:txBody>
          <a:bodyPr/>
          <a:lstStyle/>
          <a:p>
            <a:fld id="{0C913308-F349-4B6D-A68A-DD1791B4A57B}" type="slidenum">
              <a:rPr lang="zh-CN" altLang="en-US" smtClean="0"/>
              <a:pPr/>
              <a:t>5</a:t>
            </a:fld>
            <a:endParaRPr lang="zh-CN" altLang="en-US"/>
          </a:p>
        </p:txBody>
      </p:sp>
      <p:sp>
        <p:nvSpPr>
          <p:cNvPr id="8" name="矩形 7"/>
          <p:cNvSpPr/>
          <p:nvPr/>
        </p:nvSpPr>
        <p:spPr>
          <a:xfrm>
            <a:off x="371851" y="6381328"/>
            <a:ext cx="4352474" cy="369332"/>
          </a:xfrm>
          <a:prstGeom prst="rect">
            <a:avLst/>
          </a:prstGeom>
        </p:spPr>
        <p:txBody>
          <a:bodyPr wrap="none">
            <a:spAutoFit/>
          </a:bodyPr>
          <a:lstStyle/>
          <a:p>
            <a:r>
              <a:rPr lang="en-US" altLang="zh-CN" sz="900" dirty="0" smtClean="0">
                <a:solidFill>
                  <a:schemeClr val="tx2"/>
                </a:solidFill>
                <a:latin typeface="Arial" panose="020B0604020202020204" pitchFamily="34" charset="0"/>
                <a:cs typeface="Arial" panose="020B0604020202020204" pitchFamily="34" charset="0"/>
              </a:rPr>
              <a:t>1.Sobhonslidsuk A, et al. Asian Pac J Cancer Prev.2015;16(5):1789-1794</a:t>
            </a:r>
          </a:p>
          <a:p>
            <a:r>
              <a:rPr lang="en-US" altLang="zh-CN" sz="900" dirty="0" smtClean="0">
                <a:solidFill>
                  <a:schemeClr val="tx2"/>
                </a:solidFill>
                <a:latin typeface="Arial" panose="020B0604020202020204" pitchFamily="34" charset="0"/>
                <a:cs typeface="Arial" panose="020B0604020202020204" pitchFamily="34" charset="0"/>
              </a:rPr>
              <a:t>2. </a:t>
            </a:r>
            <a:r>
              <a:rPr lang="en-US" altLang="zh-CN" sz="900" dirty="0" err="1" smtClean="0">
                <a:solidFill>
                  <a:schemeClr val="tx2"/>
                </a:solidFill>
                <a:latin typeface="Arial" panose="020B0604020202020204" pitchFamily="34" charset="0"/>
                <a:cs typeface="Arial" panose="020B0604020202020204" pitchFamily="34" charset="0"/>
              </a:rPr>
              <a:t>Kalra</a:t>
            </a:r>
            <a:r>
              <a:rPr lang="en-US" altLang="zh-CN" sz="900" dirty="0" smtClean="0">
                <a:solidFill>
                  <a:schemeClr val="tx2"/>
                </a:solidFill>
                <a:latin typeface="Arial" panose="020B0604020202020204" pitchFamily="34" charset="0"/>
                <a:cs typeface="Arial" panose="020B0604020202020204" pitchFamily="34" charset="0"/>
              </a:rPr>
              <a:t> S, et al. Journal of the association of physicians of india.2013;61:448-453</a:t>
            </a:r>
            <a:endParaRPr lang="zh-CN" altLang="en-US" sz="900" dirty="0">
              <a:solidFill>
                <a:schemeClr val="tx2"/>
              </a:solidFill>
              <a:latin typeface="Arial" panose="020B0604020202020204" pitchFamily="34" charset="0"/>
              <a:cs typeface="Arial" panose="020B0604020202020204" pitchFamily="34" charset="0"/>
            </a:endParaRPr>
          </a:p>
        </p:txBody>
      </p:sp>
      <p:graphicFrame>
        <p:nvGraphicFramePr>
          <p:cNvPr id="12" name="内容占位符 10"/>
          <p:cNvGraphicFramePr>
            <a:graphicFrameLocks/>
          </p:cNvGraphicFramePr>
          <p:nvPr>
            <p:extLst>
              <p:ext uri="{D42A27DB-BD31-4B8C-83A1-F6EECF244321}">
                <p14:modId xmlns:p14="http://schemas.microsoft.com/office/powerpoint/2010/main" val="4246670800"/>
              </p:ext>
            </p:extLst>
          </p:nvPr>
        </p:nvGraphicFramePr>
        <p:xfrm>
          <a:off x="4644008" y="2132856"/>
          <a:ext cx="4359399" cy="3312367"/>
        </p:xfrm>
        <a:graphic>
          <a:graphicData uri="http://schemas.openxmlformats.org/drawingml/2006/chart">
            <c:chart xmlns:c="http://schemas.openxmlformats.org/drawingml/2006/chart" xmlns:r="http://schemas.openxmlformats.org/officeDocument/2006/relationships" r:id="rId4"/>
          </a:graphicData>
        </a:graphic>
      </p:graphicFrame>
      <p:sp>
        <p:nvSpPr>
          <p:cNvPr id="16" name="矩形 15"/>
          <p:cNvSpPr/>
          <p:nvPr/>
        </p:nvSpPr>
        <p:spPr>
          <a:xfrm rot="16200000">
            <a:off x="-278685" y="3175819"/>
            <a:ext cx="1370589" cy="307777"/>
          </a:xfrm>
          <a:prstGeom prst="rect">
            <a:avLst/>
          </a:prstGeom>
        </p:spPr>
        <p:txBody>
          <a:bodyPr wrap="square">
            <a:spAutoFit/>
          </a:bodyPr>
          <a:lstStyle/>
          <a:p>
            <a:r>
              <a:rPr lang="zh-CN" altLang="en-US" sz="1400" b="1" dirty="0" smtClean="0">
                <a:solidFill>
                  <a:srgbClr val="0070C0"/>
                </a:solidFill>
                <a:latin typeface="微软雅黑" panose="020B0503020204020204" pitchFamily="34" charset="-122"/>
                <a:ea typeface="微软雅黑" panose="020B0503020204020204" pitchFamily="34" charset="-122"/>
              </a:rPr>
              <a:t>患者比例</a:t>
            </a:r>
            <a:r>
              <a:rPr lang="en-US" altLang="zh-CN" sz="1400" b="1" dirty="0" smtClean="0">
                <a:solidFill>
                  <a:srgbClr val="0070C0"/>
                </a:solidFill>
                <a:latin typeface="微软雅黑" panose="020B0503020204020204" pitchFamily="34" charset="-122"/>
                <a:ea typeface="微软雅黑" panose="020B0503020204020204" pitchFamily="34" charset="-122"/>
              </a:rPr>
              <a:t>(%) </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7" name="矩形 16"/>
          <p:cNvSpPr/>
          <p:nvPr/>
        </p:nvSpPr>
        <p:spPr>
          <a:xfrm rot="16200000">
            <a:off x="3910877" y="3193835"/>
            <a:ext cx="1334555" cy="307777"/>
          </a:xfrm>
          <a:prstGeom prst="rect">
            <a:avLst/>
          </a:prstGeom>
        </p:spPr>
        <p:txBody>
          <a:bodyPr wrap="square">
            <a:spAutoFit/>
          </a:bodyPr>
          <a:lstStyle/>
          <a:p>
            <a:r>
              <a:rPr lang="zh-CN" altLang="en-US" sz="1400" b="1" dirty="0" smtClean="0">
                <a:solidFill>
                  <a:srgbClr val="0070C0"/>
                </a:solidFill>
                <a:latin typeface="微软雅黑" panose="020B0503020204020204" pitchFamily="34" charset="-122"/>
                <a:ea typeface="微软雅黑" panose="020B0503020204020204" pitchFamily="34" charset="-122"/>
              </a:rPr>
              <a:t>患者比例</a:t>
            </a:r>
            <a:r>
              <a:rPr lang="en-US" altLang="zh-CN" sz="1400" b="1" dirty="0" smtClean="0">
                <a:solidFill>
                  <a:srgbClr val="0070C0"/>
                </a:solidFill>
                <a:latin typeface="微软雅黑" panose="020B0503020204020204" pitchFamily="34" charset="-122"/>
                <a:ea typeface="微软雅黑" panose="020B0503020204020204" pitchFamily="34" charset="-122"/>
              </a:rPr>
              <a:t>(%) </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8" name="矩形 17"/>
          <p:cNvSpPr/>
          <p:nvPr/>
        </p:nvSpPr>
        <p:spPr>
          <a:xfrm>
            <a:off x="835920" y="1348956"/>
            <a:ext cx="3424335" cy="369332"/>
          </a:xfrm>
          <a:prstGeom prst="rect">
            <a:avLst/>
          </a:prstGeom>
        </p:spPr>
        <p:txBody>
          <a:bodyPr wrap="none">
            <a:spAutoFit/>
          </a:bodyPr>
          <a:lstStyle/>
          <a:p>
            <a:r>
              <a:rPr lang="en-US" altLang="zh-CN" b="1" dirty="0" smtClean="0">
                <a:solidFill>
                  <a:srgbClr val="0070C0"/>
                </a:solidFill>
                <a:latin typeface="微软雅黑" panose="020B0503020204020204" pitchFamily="34" charset="-122"/>
                <a:ea typeface="微软雅黑" panose="020B0503020204020204" pitchFamily="34" charset="-122"/>
              </a:rPr>
              <a:t>60.7%T2DM</a:t>
            </a:r>
            <a:r>
              <a:rPr lang="zh-CN" altLang="en-US" b="1" dirty="0">
                <a:solidFill>
                  <a:srgbClr val="0070C0"/>
                </a:solidFill>
                <a:latin typeface="微软雅黑" panose="020B0503020204020204" pitchFamily="34" charset="-122"/>
                <a:ea typeface="微软雅黑" panose="020B0503020204020204" pitchFamily="34" charset="-122"/>
              </a:rPr>
              <a:t>患者合并</a:t>
            </a:r>
            <a:r>
              <a:rPr lang="en-US" altLang="zh-CN" b="1" dirty="0" smtClean="0">
                <a:solidFill>
                  <a:srgbClr val="0070C0"/>
                </a:solidFill>
                <a:latin typeface="微软雅黑" panose="020B0503020204020204" pitchFamily="34" charset="-122"/>
                <a:ea typeface="微软雅黑" panose="020B0503020204020204" pitchFamily="34" charset="-122"/>
              </a:rPr>
              <a:t>NAFLD</a:t>
            </a:r>
            <a:r>
              <a:rPr lang="en-US" altLang="zh-CN" b="1" baseline="30000" dirty="0" smtClean="0">
                <a:solidFill>
                  <a:srgbClr val="0070C0"/>
                </a:solidFill>
                <a:latin typeface="微软雅黑" panose="020B0503020204020204" pitchFamily="34" charset="-122"/>
                <a:ea typeface="微软雅黑" panose="020B0503020204020204" pitchFamily="34" charset="-122"/>
              </a:rPr>
              <a:t>1</a:t>
            </a:r>
            <a:endParaRPr lang="zh-CN" altLang="en-US" b="1" baseline="30000" dirty="0">
              <a:solidFill>
                <a:srgbClr val="0070C0"/>
              </a:solidFill>
              <a:latin typeface="微软雅黑" panose="020B0503020204020204" pitchFamily="34" charset="-122"/>
              <a:ea typeface="微软雅黑" panose="020B0503020204020204" pitchFamily="34" charset="-122"/>
            </a:endParaRPr>
          </a:p>
        </p:txBody>
      </p:sp>
      <p:sp>
        <p:nvSpPr>
          <p:cNvPr id="19" name="矩形 18"/>
          <p:cNvSpPr/>
          <p:nvPr/>
        </p:nvSpPr>
        <p:spPr>
          <a:xfrm>
            <a:off x="5364088" y="1315356"/>
            <a:ext cx="3168351" cy="646331"/>
          </a:xfrm>
          <a:prstGeom prst="rect">
            <a:avLst/>
          </a:prstGeom>
        </p:spPr>
        <p:txBody>
          <a:bodyPr wrap="square">
            <a:spAutoFit/>
          </a:bodyPr>
          <a:lstStyle/>
          <a:p>
            <a:pPr algn="ctr"/>
            <a:r>
              <a:rPr lang="en-US" altLang="zh-CN" b="1" dirty="0" smtClean="0">
                <a:solidFill>
                  <a:srgbClr val="0070C0"/>
                </a:solidFill>
                <a:latin typeface="微软雅黑" panose="020B0503020204020204" pitchFamily="34" charset="-122"/>
                <a:ea typeface="微软雅黑" panose="020B0503020204020204" pitchFamily="34" charset="-122"/>
              </a:rPr>
              <a:t>T2DM</a:t>
            </a:r>
            <a:r>
              <a:rPr lang="zh-CN" altLang="en-US" b="1" dirty="0" smtClean="0">
                <a:solidFill>
                  <a:srgbClr val="0070C0"/>
                </a:solidFill>
                <a:latin typeface="微软雅黑" panose="020B0503020204020204" pitchFamily="34" charset="-122"/>
                <a:ea typeface="微软雅黑" panose="020B0503020204020204" pitchFamily="34" charset="-122"/>
              </a:rPr>
              <a:t>患者的</a:t>
            </a:r>
            <a:r>
              <a:rPr lang="en-US" altLang="zh-CN" b="1" dirty="0" smtClean="0">
                <a:solidFill>
                  <a:srgbClr val="0070C0"/>
                </a:solidFill>
                <a:latin typeface="微软雅黑" panose="020B0503020204020204" pitchFamily="34" charset="-122"/>
                <a:ea typeface="微软雅黑" panose="020B0503020204020204" pitchFamily="34" charset="-122"/>
              </a:rPr>
              <a:t>NAFLD</a:t>
            </a:r>
            <a:r>
              <a:rPr lang="zh-CN" altLang="en-US" b="1" dirty="0" smtClean="0">
                <a:solidFill>
                  <a:srgbClr val="0070C0"/>
                </a:solidFill>
                <a:latin typeface="微软雅黑" panose="020B0503020204020204" pitchFamily="34" charset="-122"/>
                <a:ea typeface="微软雅黑" panose="020B0503020204020204" pitchFamily="34" charset="-122"/>
              </a:rPr>
              <a:t>发生率随年龄增长而增加</a:t>
            </a:r>
            <a:r>
              <a:rPr lang="en-US" altLang="zh-CN" b="1" baseline="30000" dirty="0" smtClean="0">
                <a:solidFill>
                  <a:srgbClr val="0070C0"/>
                </a:solidFill>
                <a:latin typeface="微软雅黑" panose="020B0503020204020204" pitchFamily="34" charset="-122"/>
                <a:ea typeface="微软雅黑" panose="020B0503020204020204" pitchFamily="34" charset="-122"/>
              </a:rPr>
              <a:t>2</a:t>
            </a:r>
            <a:endParaRPr lang="zh-CN" altLang="en-US" b="1" baseline="3000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36898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55017" y="271288"/>
            <a:ext cx="6565107" cy="563563"/>
          </a:xfrm>
        </p:spPr>
        <p:txBody>
          <a:bodyPr/>
          <a:lstStyle/>
          <a:p>
            <a:r>
              <a:rPr lang="en-US" altLang="zh-CN" sz="2800" dirty="0" smtClean="0"/>
              <a:t>T2DM</a:t>
            </a:r>
            <a:r>
              <a:rPr lang="zh-CN" altLang="en-US" sz="2800" dirty="0" smtClean="0"/>
              <a:t>患者即使肝</a:t>
            </a:r>
            <a:r>
              <a:rPr lang="zh-CN" altLang="en-US" sz="2800" dirty="0"/>
              <a:t>酶</a:t>
            </a:r>
            <a:r>
              <a:rPr lang="zh-CN" altLang="en-US" sz="2800" dirty="0" smtClean="0"/>
              <a:t>正常</a:t>
            </a:r>
            <a:r>
              <a:rPr lang="en-US" altLang="zh-CN" sz="2800" dirty="0" smtClean="0"/>
              <a:t>NAFLD</a:t>
            </a:r>
            <a:r>
              <a:rPr lang="zh-CN" altLang="en-US" sz="2800" dirty="0" smtClean="0"/>
              <a:t>也不容忽视</a:t>
            </a:r>
            <a:endParaRPr lang="zh-CN" altLang="en-US" sz="2800" b="1"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6</a:t>
            </a:fld>
            <a:endParaRPr lang="zh-CN" altLang="en-US"/>
          </a:p>
        </p:txBody>
      </p:sp>
      <p:sp>
        <p:nvSpPr>
          <p:cNvPr id="13" name="矩形 12"/>
          <p:cNvSpPr/>
          <p:nvPr/>
        </p:nvSpPr>
        <p:spPr>
          <a:xfrm>
            <a:off x="268508" y="6608385"/>
            <a:ext cx="3966150" cy="230832"/>
          </a:xfrm>
          <a:prstGeom prst="rect">
            <a:avLst/>
          </a:prstGeom>
        </p:spPr>
        <p:txBody>
          <a:bodyPr wrap="none">
            <a:spAutoFit/>
          </a:bodyPr>
          <a:lstStyle/>
          <a:p>
            <a:r>
              <a:rPr kumimoji="1" lang="en-US" altLang="zh-CN" sz="900" dirty="0">
                <a:solidFill>
                  <a:schemeClr val="bg2">
                    <a:lumMod val="25000"/>
                  </a:schemeClr>
                </a:solidFill>
                <a:latin typeface="微软雅黑" pitchFamily="34" charset="-122"/>
                <a:ea typeface="微软雅黑" pitchFamily="34" charset="-122"/>
              </a:rPr>
              <a:t>Portillo-Sanchez </a:t>
            </a:r>
            <a:r>
              <a:rPr kumimoji="1" lang="en-US" altLang="zh-CN" sz="900" dirty="0" smtClean="0">
                <a:solidFill>
                  <a:schemeClr val="bg2">
                    <a:lumMod val="25000"/>
                  </a:schemeClr>
                </a:solidFill>
                <a:latin typeface="微软雅黑" pitchFamily="34" charset="-122"/>
                <a:ea typeface="微软雅黑" pitchFamily="34" charset="-122"/>
              </a:rPr>
              <a:t>P, et al. J </a:t>
            </a:r>
            <a:r>
              <a:rPr kumimoji="1" lang="en-US" altLang="zh-CN" sz="900" dirty="0" err="1">
                <a:solidFill>
                  <a:schemeClr val="bg2">
                    <a:lumMod val="25000"/>
                  </a:schemeClr>
                </a:solidFill>
                <a:latin typeface="微软雅黑" pitchFamily="34" charset="-122"/>
                <a:ea typeface="微软雅黑" pitchFamily="34" charset="-122"/>
              </a:rPr>
              <a:t>Clin</a:t>
            </a:r>
            <a:r>
              <a:rPr kumimoji="1" lang="en-US" altLang="zh-CN" sz="900" dirty="0">
                <a:solidFill>
                  <a:schemeClr val="bg2">
                    <a:lumMod val="25000"/>
                  </a:schemeClr>
                </a:solidFill>
                <a:latin typeface="微软雅黑" pitchFamily="34" charset="-122"/>
                <a:ea typeface="微软雅黑" pitchFamily="34" charset="-122"/>
              </a:rPr>
              <a:t> </a:t>
            </a:r>
            <a:r>
              <a:rPr kumimoji="1" lang="en-US" altLang="zh-CN" sz="900" dirty="0" err="1">
                <a:solidFill>
                  <a:schemeClr val="bg2">
                    <a:lumMod val="25000"/>
                  </a:schemeClr>
                </a:solidFill>
                <a:latin typeface="微软雅黑" pitchFamily="34" charset="-122"/>
                <a:ea typeface="微软雅黑" pitchFamily="34" charset="-122"/>
              </a:rPr>
              <a:t>Endocrinol</a:t>
            </a:r>
            <a:r>
              <a:rPr kumimoji="1" lang="en-US" altLang="zh-CN" sz="900" dirty="0">
                <a:solidFill>
                  <a:schemeClr val="bg2">
                    <a:lumMod val="25000"/>
                  </a:schemeClr>
                </a:solidFill>
                <a:latin typeface="微软雅黑" pitchFamily="34" charset="-122"/>
                <a:ea typeface="微软雅黑" pitchFamily="34" charset="-122"/>
              </a:rPr>
              <a:t> </a:t>
            </a:r>
            <a:r>
              <a:rPr kumimoji="1" lang="en-US" altLang="zh-CN" sz="900" dirty="0" err="1">
                <a:solidFill>
                  <a:schemeClr val="bg2">
                    <a:lumMod val="25000"/>
                  </a:schemeClr>
                </a:solidFill>
                <a:latin typeface="微软雅黑" pitchFamily="34" charset="-122"/>
                <a:ea typeface="微软雅黑" pitchFamily="34" charset="-122"/>
              </a:rPr>
              <a:t>Metab</a:t>
            </a:r>
            <a:r>
              <a:rPr kumimoji="1" lang="en-US" altLang="zh-CN" sz="900" dirty="0">
                <a:solidFill>
                  <a:schemeClr val="bg2">
                    <a:lumMod val="25000"/>
                  </a:schemeClr>
                </a:solidFill>
                <a:latin typeface="微软雅黑" pitchFamily="34" charset="-122"/>
                <a:ea typeface="微软雅黑" pitchFamily="34" charset="-122"/>
              </a:rPr>
              <a:t>. 2015;100(6):2231-8</a:t>
            </a:r>
            <a:endParaRPr kumimoji="1" lang="zh-CN" altLang="en-US" sz="900" dirty="0">
              <a:solidFill>
                <a:schemeClr val="bg2">
                  <a:lumMod val="25000"/>
                </a:schemeClr>
              </a:solidFill>
              <a:latin typeface="微软雅黑" pitchFamily="34" charset="-122"/>
              <a:ea typeface="微软雅黑" pitchFamily="34" charset="-122"/>
            </a:endParaRPr>
          </a:p>
        </p:txBody>
      </p:sp>
      <p:sp>
        <p:nvSpPr>
          <p:cNvPr id="14" name="矩形 13"/>
          <p:cNvSpPr/>
          <p:nvPr/>
        </p:nvSpPr>
        <p:spPr>
          <a:xfrm>
            <a:off x="827583" y="5664713"/>
            <a:ext cx="7340341" cy="577081"/>
          </a:xfrm>
          <a:prstGeom prst="rect">
            <a:avLst/>
          </a:prstGeom>
        </p:spPr>
        <p:txBody>
          <a:bodyPr wrap="square">
            <a:spAutoFit/>
          </a:bodyPr>
          <a:lstStyle/>
          <a:p>
            <a:r>
              <a:rPr lang="zh-CN" altLang="en-US" sz="1050" dirty="0" smtClean="0">
                <a:solidFill>
                  <a:srgbClr val="0070C0"/>
                </a:solidFill>
                <a:latin typeface="微软雅黑" panose="020B0503020204020204" pitchFamily="34" charset="-122"/>
                <a:ea typeface="微软雅黑" panose="020B0503020204020204" pitchFamily="34" charset="-122"/>
              </a:rPr>
              <a:t>研究纳入103 例</a:t>
            </a:r>
            <a:r>
              <a:rPr lang="zh-CN" altLang="en-US" sz="1050" dirty="0">
                <a:solidFill>
                  <a:srgbClr val="0070C0"/>
                </a:solidFill>
                <a:latin typeface="微软雅黑" panose="020B0503020204020204" pitchFamily="34" charset="-122"/>
                <a:ea typeface="微软雅黑" panose="020B0503020204020204" pitchFamily="34" charset="-122"/>
              </a:rPr>
              <a:t>血浆转氨酶</a:t>
            </a:r>
            <a:r>
              <a:rPr lang="zh-CN" altLang="en-US" sz="1050" dirty="0" smtClean="0">
                <a:solidFill>
                  <a:srgbClr val="0070C0"/>
                </a:solidFill>
                <a:latin typeface="微软雅黑" panose="020B0503020204020204" pitchFamily="34" charset="-122"/>
                <a:ea typeface="微软雅黑" panose="020B0503020204020204" pitchFamily="34" charset="-122"/>
              </a:rPr>
              <a:t>正常的</a:t>
            </a:r>
            <a:r>
              <a:rPr lang="en-US" altLang="zh-CN" sz="1050" dirty="0" smtClean="0">
                <a:solidFill>
                  <a:srgbClr val="0070C0"/>
                </a:solidFill>
                <a:latin typeface="微软雅黑" panose="020B0503020204020204" pitchFamily="34" charset="-122"/>
                <a:ea typeface="微软雅黑" panose="020B0503020204020204" pitchFamily="34" charset="-122"/>
              </a:rPr>
              <a:t>2</a:t>
            </a:r>
            <a:r>
              <a:rPr lang="zh-CN" altLang="en-US" sz="1050" dirty="0" smtClean="0">
                <a:solidFill>
                  <a:srgbClr val="0070C0"/>
                </a:solidFill>
                <a:latin typeface="微软雅黑" panose="020B0503020204020204" pitchFamily="34" charset="-122"/>
                <a:ea typeface="微软雅黑" panose="020B0503020204020204" pitchFamily="34" charset="-122"/>
              </a:rPr>
              <a:t>型糖尿病</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a:solidFill>
                  <a:srgbClr val="0070C0"/>
                </a:solidFill>
                <a:latin typeface="微软雅黑" panose="020B0503020204020204" pitchFamily="34" charset="-122"/>
                <a:ea typeface="微软雅黑" panose="020B0503020204020204" pitchFamily="34" charset="-122"/>
              </a:rPr>
              <a:t>T2DM</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患者</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平均年龄为</a:t>
            </a:r>
            <a:r>
              <a:rPr lang="en-US" altLang="zh-CN" sz="1050" dirty="0" smtClean="0">
                <a:solidFill>
                  <a:srgbClr val="0070C0"/>
                </a:solidFill>
                <a:latin typeface="微软雅黑" panose="020B0503020204020204" pitchFamily="34" charset="-122"/>
                <a:ea typeface="微软雅黑" panose="020B0503020204020204" pitchFamily="34" charset="-122"/>
              </a:rPr>
              <a:t>=60±8</a:t>
            </a:r>
            <a:r>
              <a:rPr lang="zh-CN" altLang="en-US" sz="1050" dirty="0" smtClean="0">
                <a:solidFill>
                  <a:srgbClr val="0070C0"/>
                </a:solidFill>
                <a:latin typeface="微软雅黑" panose="020B0503020204020204" pitchFamily="34" charset="-122"/>
                <a:ea typeface="微软雅黑" panose="020B0503020204020204" pitchFamily="34" charset="-122"/>
              </a:rPr>
              <a:t>岁，体重指数</a:t>
            </a:r>
            <a:r>
              <a:rPr lang="en-US" altLang="zh-CN" sz="1050" dirty="0" smtClean="0">
                <a:solidFill>
                  <a:srgbClr val="0070C0"/>
                </a:solidFill>
                <a:latin typeface="微软雅黑" panose="020B0503020204020204" pitchFamily="34" charset="-122"/>
                <a:ea typeface="微软雅黑" panose="020B0503020204020204" pitchFamily="34" charset="-122"/>
              </a:rPr>
              <a:t>[BMI]=33±5kg/m</a:t>
            </a:r>
            <a:r>
              <a:rPr lang="en-US" altLang="zh-CN" sz="1050" baseline="30000" dirty="0" smtClean="0">
                <a:solidFill>
                  <a:srgbClr val="0070C0"/>
                </a:solidFill>
                <a:latin typeface="微软雅黑" panose="020B0503020204020204" pitchFamily="34" charset="-122"/>
                <a:ea typeface="微软雅黑" panose="020B0503020204020204" pitchFamily="34" charset="-122"/>
              </a:rPr>
              <a:t>2</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a:solidFill>
                  <a:srgbClr val="0070C0"/>
                </a:solidFill>
                <a:latin typeface="微软雅黑" panose="020B0503020204020204" pitchFamily="34" charset="-122"/>
                <a:ea typeface="微软雅黑" panose="020B0503020204020204" pitchFamily="34" charset="-122"/>
              </a:rPr>
              <a:t>糖化</a:t>
            </a:r>
            <a:r>
              <a:rPr lang="zh-CN" altLang="en-US" sz="1050" dirty="0" smtClean="0">
                <a:solidFill>
                  <a:srgbClr val="0070C0"/>
                </a:solidFill>
                <a:latin typeface="微软雅黑" panose="020B0503020204020204" pitchFamily="34" charset="-122"/>
                <a:ea typeface="微软雅黑" panose="020B0503020204020204" pitchFamily="34" charset="-122"/>
              </a:rPr>
              <a:t>血红蛋白</a:t>
            </a:r>
            <a:r>
              <a:rPr lang="en-US" altLang="zh-CN" sz="1050" dirty="0" smtClean="0">
                <a:solidFill>
                  <a:srgbClr val="0070C0"/>
                </a:solidFill>
                <a:latin typeface="微软雅黑" panose="020B0503020204020204" pitchFamily="34" charset="-122"/>
                <a:ea typeface="微软雅黑" panose="020B0503020204020204" pitchFamily="34" charset="-122"/>
              </a:rPr>
              <a:t>[HbA1c]=7.6±1.3</a:t>
            </a:r>
            <a:r>
              <a:rPr lang="zh-CN" altLang="en-US" sz="1050" dirty="0" smtClean="0">
                <a:solidFill>
                  <a:srgbClr val="0070C0"/>
                </a:solidFill>
                <a:latin typeface="微软雅黑" panose="020B0503020204020204" pitchFamily="34" charset="-122"/>
                <a:ea typeface="微软雅黑" panose="020B0503020204020204" pitchFamily="34" charset="-122"/>
              </a:rPr>
              <a:t>％</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，评估以下指标：</a:t>
            </a:r>
            <a:r>
              <a:rPr lang="en-US" altLang="zh-CN" sz="1050" dirty="0" smtClean="0">
                <a:solidFill>
                  <a:srgbClr val="0070C0"/>
                </a:solidFill>
                <a:latin typeface="微软雅黑" panose="020B0503020204020204" pitchFamily="34" charset="-122"/>
                <a:ea typeface="微软雅黑" panose="020B0503020204020204" pitchFamily="34" charset="-122"/>
              </a:rPr>
              <a:t>1)</a:t>
            </a:r>
            <a:r>
              <a:rPr lang="zh-CN" altLang="en-US" sz="1050" dirty="0" smtClean="0">
                <a:solidFill>
                  <a:srgbClr val="0070C0"/>
                </a:solidFill>
                <a:latin typeface="微软雅黑" panose="020B0503020204020204" pitchFamily="34" charset="-122"/>
                <a:ea typeface="微软雅黑" panose="020B0503020204020204" pitchFamily="34" charset="-122"/>
              </a:rPr>
              <a:t>通过</a:t>
            </a:r>
            <a:r>
              <a:rPr lang="en-US" altLang="zh-CN" sz="1050" baseline="30000" dirty="0" smtClean="0">
                <a:solidFill>
                  <a:srgbClr val="0070C0"/>
                </a:solidFill>
                <a:latin typeface="微软雅黑" panose="020B0503020204020204" pitchFamily="34" charset="-122"/>
                <a:ea typeface="微软雅黑" panose="020B0503020204020204" pitchFamily="34" charset="-122"/>
              </a:rPr>
              <a:t>1</a:t>
            </a:r>
            <a:r>
              <a:rPr lang="en-US" altLang="zh-CN" sz="1050" dirty="0" smtClean="0">
                <a:solidFill>
                  <a:srgbClr val="0070C0"/>
                </a:solidFill>
                <a:latin typeface="微软雅黑" panose="020B0503020204020204" pitchFamily="34" charset="-122"/>
                <a:ea typeface="微软雅黑" panose="020B0503020204020204" pitchFamily="34" charset="-122"/>
              </a:rPr>
              <a:t>H-MRS</a:t>
            </a:r>
            <a:r>
              <a:rPr lang="zh-CN" altLang="en-US" sz="1050" dirty="0" smtClean="0">
                <a:solidFill>
                  <a:srgbClr val="0070C0"/>
                </a:solidFill>
                <a:latin typeface="微软雅黑" panose="020B0503020204020204" pitchFamily="34" charset="-122"/>
                <a:ea typeface="微软雅黑" panose="020B0503020204020204" pitchFamily="34" charset="-122"/>
              </a:rPr>
              <a:t>测定肝脏甘油三酯含量；</a:t>
            </a:r>
            <a:r>
              <a:rPr lang="en-US" altLang="zh-CN" sz="1050" dirty="0" smtClean="0">
                <a:solidFill>
                  <a:srgbClr val="0070C0"/>
                </a:solidFill>
                <a:latin typeface="微软雅黑" panose="020B0503020204020204" pitchFamily="34" charset="-122"/>
                <a:ea typeface="微软雅黑" panose="020B0503020204020204" pitchFamily="34" charset="-122"/>
              </a:rPr>
              <a:t>2)</a:t>
            </a:r>
            <a:r>
              <a:rPr lang="zh-CN" altLang="en-US" sz="1050" dirty="0">
                <a:solidFill>
                  <a:srgbClr val="0070C0"/>
                </a:solidFill>
                <a:latin typeface="微软雅黑" panose="020B0503020204020204" pitchFamily="34" charset="-122"/>
                <a:ea typeface="微软雅黑" panose="020B0503020204020204" pitchFamily="34" charset="-122"/>
              </a:rPr>
              <a:t>全身胰岛素</a:t>
            </a:r>
            <a:r>
              <a:rPr lang="zh-CN" altLang="en-US" sz="1050" dirty="0" smtClean="0">
                <a:solidFill>
                  <a:srgbClr val="0070C0"/>
                </a:solidFill>
                <a:latin typeface="微软雅黑" panose="020B0503020204020204" pitchFamily="34" charset="-122"/>
                <a:ea typeface="微软雅黑" panose="020B0503020204020204" pitchFamily="34" charset="-122"/>
              </a:rPr>
              <a:t>敏感性</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稳态</a:t>
            </a:r>
            <a:r>
              <a:rPr lang="zh-CN" altLang="en-US" sz="1050" dirty="0">
                <a:solidFill>
                  <a:srgbClr val="0070C0"/>
                </a:solidFill>
                <a:latin typeface="微软雅黑" panose="020B0503020204020204" pitchFamily="34" charset="-122"/>
                <a:ea typeface="微软雅黑" panose="020B0503020204020204" pitchFamily="34" charset="-122"/>
              </a:rPr>
              <a:t>模型评估胰岛素</a:t>
            </a:r>
            <a:r>
              <a:rPr lang="zh-CN" altLang="en-US" sz="1050" dirty="0" smtClean="0">
                <a:solidFill>
                  <a:srgbClr val="0070C0"/>
                </a:solidFill>
                <a:latin typeface="微软雅黑" panose="020B0503020204020204" pitchFamily="34" charset="-122"/>
                <a:ea typeface="微软雅黑" panose="020B0503020204020204" pitchFamily="34" charset="-122"/>
              </a:rPr>
              <a:t>抵抗</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 </a:t>
            </a:r>
            <a:r>
              <a:rPr lang="en-US" altLang="zh-CN" sz="1050" dirty="0" smtClean="0">
                <a:solidFill>
                  <a:srgbClr val="0070C0"/>
                </a:solidFill>
                <a:latin typeface="微软雅黑" panose="020B0503020204020204" pitchFamily="34" charset="-122"/>
                <a:ea typeface="微软雅黑" panose="020B0503020204020204" pitchFamily="34" charset="-122"/>
              </a:rPr>
              <a:t>3</a:t>
            </a:r>
            <a:r>
              <a:rPr lang="zh-CN" altLang="en-US" sz="1050" dirty="0">
                <a:solidFill>
                  <a:srgbClr val="0070C0"/>
                </a:solidFill>
                <a:latin typeface="微软雅黑" panose="020B0503020204020204" pitchFamily="34" charset="-122"/>
                <a:ea typeface="微软雅黑" panose="020B0503020204020204" pitchFamily="34" charset="-122"/>
              </a:rPr>
              <a:t>）脂肪组织胰岛素抵抗</a:t>
            </a:r>
            <a:r>
              <a:rPr lang="zh-CN" altLang="en-US" sz="1050" dirty="0" smtClean="0">
                <a:solidFill>
                  <a:srgbClr val="0070C0"/>
                </a:solidFill>
                <a:latin typeface="微软雅黑" panose="020B0503020204020204" pitchFamily="34" charset="-122"/>
                <a:ea typeface="微软雅黑" panose="020B0503020204020204" pitchFamily="34" charset="-122"/>
              </a:rPr>
              <a:t>，包括空腹时和</a:t>
            </a:r>
            <a:r>
              <a:rPr lang="zh-CN" altLang="en-US" sz="1050" dirty="0">
                <a:solidFill>
                  <a:srgbClr val="0070C0"/>
                </a:solidFill>
                <a:latin typeface="微软雅黑" panose="020B0503020204020204" pitchFamily="34" charset="-122"/>
                <a:ea typeface="微软雅黑" panose="020B0503020204020204" pitchFamily="34" charset="-122"/>
              </a:rPr>
              <a:t>口服葡萄糖耐量试验期间</a:t>
            </a:r>
            <a:r>
              <a:rPr lang="zh-CN" altLang="en-US" sz="1050" dirty="0" smtClean="0">
                <a:solidFill>
                  <a:srgbClr val="0070C0"/>
                </a:solidFill>
                <a:latin typeface="微软雅黑" panose="020B0503020204020204" pitchFamily="34" charset="-122"/>
                <a:ea typeface="微软雅黑" panose="020B0503020204020204" pitchFamily="34" charset="-122"/>
              </a:rPr>
              <a:t>，以确定</a:t>
            </a:r>
            <a:r>
              <a:rPr lang="en-US" altLang="zh-CN" sz="1050" dirty="0">
                <a:solidFill>
                  <a:srgbClr val="0070C0"/>
                </a:solidFill>
                <a:latin typeface="微软雅黑" panose="020B0503020204020204" pitchFamily="34" charset="-122"/>
                <a:ea typeface="微软雅黑" panose="020B0503020204020204" pitchFamily="34" charset="-122"/>
              </a:rPr>
              <a:t>NAFLD</a:t>
            </a:r>
            <a:r>
              <a:rPr lang="zh-CN" altLang="en-US" sz="1050" dirty="0">
                <a:solidFill>
                  <a:srgbClr val="0070C0"/>
                </a:solidFill>
                <a:latin typeface="微软雅黑" panose="020B0503020204020204" pitchFamily="34" charset="-122"/>
                <a:ea typeface="微软雅黑" panose="020B0503020204020204" pitchFamily="34" charset="-122"/>
              </a:rPr>
              <a:t>的患病率</a:t>
            </a:r>
          </a:p>
        </p:txBody>
      </p:sp>
      <p:sp>
        <p:nvSpPr>
          <p:cNvPr id="21" name="矩形 20"/>
          <p:cNvSpPr/>
          <p:nvPr/>
        </p:nvSpPr>
        <p:spPr>
          <a:xfrm>
            <a:off x="827583" y="5399563"/>
            <a:ext cx="4864946" cy="307777"/>
          </a:xfrm>
          <a:prstGeom prst="rect">
            <a:avLst/>
          </a:prstGeom>
        </p:spPr>
        <p:txBody>
          <a:bodyPr wrap="square">
            <a:spAutoFit/>
          </a:bodyPr>
          <a:lstStyle/>
          <a:p>
            <a:r>
              <a:rPr lang="en-US" altLang="zh-CN" sz="1400" b="1" dirty="0" smtClean="0">
                <a:solidFill>
                  <a:srgbClr val="0070C0"/>
                </a:solidFill>
                <a:latin typeface="微软雅黑" panose="020B0503020204020204" pitchFamily="34" charset="-122"/>
                <a:ea typeface="微软雅黑" panose="020B0503020204020204" pitchFamily="34" charset="-122"/>
              </a:rPr>
              <a:t>NAFLD</a:t>
            </a:r>
            <a:r>
              <a:rPr lang="en-US" altLang="zh-CN" sz="1400" b="1" dirty="0">
                <a:solidFill>
                  <a:srgbClr val="0070C0"/>
                </a:solidFill>
                <a:latin typeface="微软雅黑" panose="020B0503020204020204" pitchFamily="34" charset="-122"/>
                <a:ea typeface="微软雅黑" panose="020B0503020204020204" pitchFamily="34" charset="-122"/>
              </a:rPr>
              <a:t> :</a:t>
            </a:r>
            <a:r>
              <a:rPr lang="zh-CN" altLang="en-US" sz="1400" b="1" dirty="0">
                <a:solidFill>
                  <a:srgbClr val="0070C0"/>
                </a:solidFill>
                <a:latin typeface="微软雅黑" panose="020B0503020204020204" pitchFamily="34" charset="-122"/>
                <a:ea typeface="微软雅黑" panose="020B0503020204020204" pitchFamily="34" charset="-122"/>
              </a:rPr>
              <a:t>非酒精性</a:t>
            </a:r>
            <a:r>
              <a:rPr lang="zh-CN" altLang="en-US" sz="1400" b="1" dirty="0" smtClean="0">
                <a:solidFill>
                  <a:srgbClr val="0070C0"/>
                </a:solidFill>
                <a:latin typeface="微软雅黑" panose="020B0503020204020204" pitchFamily="34" charset="-122"/>
                <a:ea typeface="微软雅黑" panose="020B0503020204020204" pitchFamily="34" charset="-122"/>
              </a:rPr>
              <a:t>脂肪肝</a:t>
            </a:r>
            <a:r>
              <a:rPr lang="en-US" altLang="zh-CN" sz="1400" b="1" dirty="0" smtClean="0">
                <a:solidFill>
                  <a:srgbClr val="0070C0"/>
                </a:solidFill>
                <a:latin typeface="微软雅黑" panose="020B0503020204020204" pitchFamily="34" charset="-122"/>
                <a:ea typeface="微软雅黑" panose="020B0503020204020204" pitchFamily="34" charset="-122"/>
              </a:rPr>
              <a:t>;NASH:</a:t>
            </a:r>
            <a:r>
              <a:rPr lang="zh-CN" altLang="en-US" sz="1400" b="1" dirty="0" smtClean="0">
                <a:solidFill>
                  <a:srgbClr val="0070C0"/>
                </a:solidFill>
                <a:latin typeface="微软雅黑" panose="020B0503020204020204" pitchFamily="34" charset="-122"/>
                <a:ea typeface="微软雅黑" panose="020B0503020204020204" pitchFamily="34" charset="-122"/>
              </a:rPr>
              <a:t>非酒精性脂肪性肝炎</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763688" y="1846269"/>
            <a:ext cx="5256584" cy="1218358"/>
            <a:chOff x="2123728" y="1612891"/>
            <a:chExt cx="4950523" cy="1218358"/>
          </a:xfrm>
        </p:grpSpPr>
        <p:sp>
          <p:nvSpPr>
            <p:cNvPr id="15" name="Oval 69"/>
            <p:cNvSpPr>
              <a:spLocks noChangeArrowheads="1"/>
            </p:cNvSpPr>
            <p:nvPr/>
          </p:nvSpPr>
          <p:spPr bwMode="auto">
            <a:xfrm>
              <a:off x="2220032" y="1612891"/>
              <a:ext cx="192607" cy="232536"/>
            </a:xfrm>
            <a:prstGeom prst="ellipse">
              <a:avLst/>
            </a:pr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6" name="Freeform 70"/>
            <p:cNvSpPr>
              <a:spLocks/>
            </p:cNvSpPr>
            <p:nvPr/>
          </p:nvSpPr>
          <p:spPr bwMode="auto">
            <a:xfrm>
              <a:off x="2123728" y="1868354"/>
              <a:ext cx="387818" cy="962895"/>
            </a:xfrm>
            <a:custGeom>
              <a:avLst/>
              <a:gdLst>
                <a:gd name="T0" fmla="*/ 40 w 40"/>
                <a:gd name="T1" fmla="*/ 12 h 79"/>
                <a:gd name="T2" fmla="*/ 29 w 40"/>
                <a:gd name="T3" fmla="*/ 0 h 79"/>
                <a:gd name="T4" fmla="*/ 17 w 40"/>
                <a:gd name="T5" fmla="*/ 0 h 79"/>
                <a:gd name="T6" fmla="*/ 16 w 40"/>
                <a:gd name="T7" fmla="*/ 0 h 79"/>
                <a:gd name="T8" fmla="*/ 12 w 40"/>
                <a:gd name="T9" fmla="*/ 0 h 79"/>
                <a:gd name="T10" fmla="*/ 0 w 40"/>
                <a:gd name="T11" fmla="*/ 12 h 79"/>
                <a:gd name="T12" fmla="*/ 0 w 40"/>
                <a:gd name="T13" fmla="*/ 12 h 79"/>
                <a:gd name="T14" fmla="*/ 0 w 40"/>
                <a:gd name="T15" fmla="*/ 35 h 79"/>
                <a:gd name="T16" fmla="*/ 4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1"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7" name="Oval 71"/>
            <p:cNvSpPr>
              <a:spLocks noChangeArrowheads="1"/>
            </p:cNvSpPr>
            <p:nvPr/>
          </p:nvSpPr>
          <p:spPr bwMode="auto">
            <a:xfrm>
              <a:off x="2732782" y="1612891"/>
              <a:ext cx="184799" cy="232536"/>
            </a:xfrm>
            <a:prstGeom prst="ellipse">
              <a:avLst/>
            </a:pr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8" name="Freeform 72"/>
            <p:cNvSpPr>
              <a:spLocks/>
            </p:cNvSpPr>
            <p:nvPr/>
          </p:nvSpPr>
          <p:spPr bwMode="auto">
            <a:xfrm>
              <a:off x="2626069" y="1868354"/>
              <a:ext cx="395625"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7" y="0"/>
                    <a:pt x="17" y="0"/>
                    <a:pt x="17"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4"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4" name="Oval 73"/>
            <p:cNvSpPr>
              <a:spLocks noChangeArrowheads="1"/>
            </p:cNvSpPr>
            <p:nvPr/>
          </p:nvSpPr>
          <p:spPr bwMode="auto">
            <a:xfrm>
              <a:off x="3235123" y="1612891"/>
              <a:ext cx="184799" cy="232536"/>
            </a:xfrm>
            <a:prstGeom prst="ellipse">
              <a:avLst/>
            </a:pr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5" name="Freeform 74"/>
            <p:cNvSpPr>
              <a:spLocks/>
            </p:cNvSpPr>
            <p:nvPr/>
          </p:nvSpPr>
          <p:spPr bwMode="auto">
            <a:xfrm>
              <a:off x="3138819" y="1868354"/>
              <a:ext cx="387818" cy="962895"/>
            </a:xfrm>
            <a:custGeom>
              <a:avLst/>
              <a:gdLst>
                <a:gd name="T0" fmla="*/ 40 w 40"/>
                <a:gd name="T1" fmla="*/ 12 h 79"/>
                <a:gd name="T2" fmla="*/ 28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6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8"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5"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4" y="39"/>
                    <a:pt x="36" y="39"/>
                  </a:cubicBezTo>
                  <a:cubicBezTo>
                    <a:pt x="38" y="39"/>
                    <a:pt x="40" y="37"/>
                    <a:pt x="40" y="35"/>
                  </a:cubicBezTo>
                  <a:cubicBezTo>
                    <a:pt x="40" y="12"/>
                    <a:pt x="40" y="12"/>
                    <a:pt x="40" y="12"/>
                  </a:cubicBezTo>
                  <a:cubicBezTo>
                    <a:pt x="40" y="12"/>
                    <a:pt x="40" y="12"/>
                    <a:pt x="40" y="12"/>
                  </a:cubicBezTo>
                  <a:close/>
                </a:path>
              </a:pathLst>
            </a:cu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6" name="Oval 75"/>
            <p:cNvSpPr>
              <a:spLocks noChangeArrowheads="1"/>
            </p:cNvSpPr>
            <p:nvPr/>
          </p:nvSpPr>
          <p:spPr bwMode="auto">
            <a:xfrm>
              <a:off x="3747874" y="1612891"/>
              <a:ext cx="184799" cy="232536"/>
            </a:xfrm>
            <a:prstGeom prst="ellipse">
              <a:avLst/>
            </a:pr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7" name="Freeform 76"/>
            <p:cNvSpPr>
              <a:spLocks/>
            </p:cNvSpPr>
            <p:nvPr/>
          </p:nvSpPr>
          <p:spPr bwMode="auto">
            <a:xfrm>
              <a:off x="3641159" y="1868354"/>
              <a:ext cx="387818" cy="962895"/>
            </a:xfrm>
            <a:custGeom>
              <a:avLst/>
              <a:gdLst>
                <a:gd name="T0" fmla="*/ 40 w 40"/>
                <a:gd name="T1" fmla="*/ 12 h 79"/>
                <a:gd name="T2" fmla="*/ 29 w 40"/>
                <a:gd name="T3" fmla="*/ 0 h 79"/>
                <a:gd name="T4" fmla="*/ 17 w 40"/>
                <a:gd name="T5" fmla="*/ 0 h 79"/>
                <a:gd name="T6" fmla="*/ 16 w 40"/>
                <a:gd name="T7" fmla="*/ 0 h 79"/>
                <a:gd name="T8" fmla="*/ 12 w 40"/>
                <a:gd name="T9" fmla="*/ 0 h 79"/>
                <a:gd name="T10" fmla="*/ 0 w 40"/>
                <a:gd name="T11" fmla="*/ 12 h 79"/>
                <a:gd name="T12" fmla="*/ 0 w 40"/>
                <a:gd name="T13" fmla="*/ 12 h 79"/>
                <a:gd name="T14" fmla="*/ 0 w 40"/>
                <a:gd name="T15" fmla="*/ 35 h 79"/>
                <a:gd name="T16" fmla="*/ 4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8" name="Oval 77"/>
            <p:cNvSpPr>
              <a:spLocks noChangeArrowheads="1"/>
            </p:cNvSpPr>
            <p:nvPr/>
          </p:nvSpPr>
          <p:spPr bwMode="auto">
            <a:xfrm>
              <a:off x="4250215" y="1612891"/>
              <a:ext cx="184799" cy="232536"/>
            </a:xfrm>
            <a:prstGeom prst="ellipse">
              <a:avLst/>
            </a:pr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9" name="Freeform 78"/>
            <p:cNvSpPr>
              <a:spLocks/>
            </p:cNvSpPr>
            <p:nvPr/>
          </p:nvSpPr>
          <p:spPr bwMode="auto">
            <a:xfrm>
              <a:off x="4143499" y="1868354"/>
              <a:ext cx="398229"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10 w 41"/>
                <a:gd name="T25" fmla="*/ 14 h 79"/>
                <a:gd name="T26" fmla="*/ 10 w 41"/>
                <a:gd name="T27" fmla="*/ 22 h 79"/>
                <a:gd name="T28" fmla="*/ 10 w 41"/>
                <a:gd name="T29" fmla="*/ 36 h 79"/>
                <a:gd name="T30" fmla="*/ 10 w 41"/>
                <a:gd name="T31" fmla="*/ 39 h 79"/>
                <a:gd name="T32" fmla="*/ 10 w 41"/>
                <a:gd name="T33" fmla="*/ 74 h 79"/>
                <a:gd name="T34" fmla="*/ 15 w 41"/>
                <a:gd name="T35" fmla="*/ 79 h 79"/>
                <a:gd name="T36" fmla="*/ 20 w 41"/>
                <a:gd name="T37" fmla="*/ 74 h 79"/>
                <a:gd name="T38" fmla="*/ 20 w 41"/>
                <a:gd name="T39" fmla="*/ 39 h 79"/>
                <a:gd name="T40" fmla="*/ 22 w 41"/>
                <a:gd name="T41" fmla="*/ 39 h 79"/>
                <a:gd name="T42" fmla="*/ 22 w 41"/>
                <a:gd name="T43" fmla="*/ 74 h 79"/>
                <a:gd name="T44" fmla="*/ 27 w 41"/>
                <a:gd name="T45" fmla="*/ 79 h 79"/>
                <a:gd name="T46" fmla="*/ 32 w 41"/>
                <a:gd name="T47" fmla="*/ 74 h 79"/>
                <a:gd name="T48" fmla="*/ 32 w 41"/>
                <a:gd name="T49" fmla="*/ 39 h 79"/>
                <a:gd name="T50" fmla="*/ 32 w 41"/>
                <a:gd name="T51" fmla="*/ 36 h 79"/>
                <a:gd name="T52" fmla="*/ 32 w 41"/>
                <a:gd name="T53" fmla="*/ 22 h 79"/>
                <a:gd name="T54" fmla="*/ 32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6" y="0"/>
                    <a:pt x="29" y="0"/>
                  </a:cubicBezTo>
                  <a:cubicBezTo>
                    <a:pt x="17" y="0"/>
                    <a:pt x="17" y="0"/>
                    <a:pt x="17" y="0"/>
                  </a:cubicBezTo>
                  <a:cubicBezTo>
                    <a:pt x="17" y="0"/>
                    <a:pt x="17" y="0"/>
                    <a:pt x="17" y="0"/>
                  </a:cubicBezTo>
                  <a:cubicBezTo>
                    <a:pt x="12" y="0"/>
                    <a:pt x="12" y="0"/>
                    <a:pt x="12" y="0"/>
                  </a:cubicBezTo>
                  <a:cubicBezTo>
                    <a:pt x="6"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10" y="14"/>
                    <a:pt x="10" y="14"/>
                    <a:pt x="10" y="14"/>
                  </a:cubicBezTo>
                  <a:cubicBezTo>
                    <a:pt x="10" y="22"/>
                    <a:pt x="10" y="22"/>
                    <a:pt x="10" y="22"/>
                  </a:cubicBezTo>
                  <a:cubicBezTo>
                    <a:pt x="10" y="36"/>
                    <a:pt x="10" y="36"/>
                    <a:pt x="10" y="36"/>
                  </a:cubicBezTo>
                  <a:cubicBezTo>
                    <a:pt x="10" y="39"/>
                    <a:pt x="10" y="39"/>
                    <a:pt x="10" y="39"/>
                  </a:cubicBezTo>
                  <a:cubicBezTo>
                    <a:pt x="10" y="74"/>
                    <a:pt x="10" y="74"/>
                    <a:pt x="10" y="74"/>
                  </a:cubicBezTo>
                  <a:cubicBezTo>
                    <a:pt x="10" y="77"/>
                    <a:pt x="12" y="79"/>
                    <a:pt x="15" y="79"/>
                  </a:cubicBezTo>
                  <a:cubicBezTo>
                    <a:pt x="17" y="79"/>
                    <a:pt x="20" y="77"/>
                    <a:pt x="20" y="74"/>
                  </a:cubicBezTo>
                  <a:cubicBezTo>
                    <a:pt x="20" y="39"/>
                    <a:pt x="20" y="39"/>
                    <a:pt x="20" y="39"/>
                  </a:cubicBezTo>
                  <a:cubicBezTo>
                    <a:pt x="22" y="39"/>
                    <a:pt x="22" y="39"/>
                    <a:pt x="22" y="39"/>
                  </a:cubicBezTo>
                  <a:cubicBezTo>
                    <a:pt x="22" y="74"/>
                    <a:pt x="22" y="74"/>
                    <a:pt x="22" y="74"/>
                  </a:cubicBezTo>
                  <a:cubicBezTo>
                    <a:pt x="22" y="77"/>
                    <a:pt x="24" y="79"/>
                    <a:pt x="27" y="79"/>
                  </a:cubicBezTo>
                  <a:cubicBezTo>
                    <a:pt x="29" y="79"/>
                    <a:pt x="32" y="77"/>
                    <a:pt x="32" y="74"/>
                  </a:cubicBezTo>
                  <a:cubicBezTo>
                    <a:pt x="32" y="39"/>
                    <a:pt x="32" y="39"/>
                    <a:pt x="32" y="39"/>
                  </a:cubicBezTo>
                  <a:cubicBezTo>
                    <a:pt x="32" y="36"/>
                    <a:pt x="32" y="36"/>
                    <a:pt x="32" y="36"/>
                  </a:cubicBezTo>
                  <a:cubicBezTo>
                    <a:pt x="32" y="22"/>
                    <a:pt x="32" y="22"/>
                    <a:pt x="32" y="22"/>
                  </a:cubicBezTo>
                  <a:cubicBezTo>
                    <a:pt x="32" y="14"/>
                    <a:pt x="32" y="14"/>
                    <a:pt x="32"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419E8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0" name="Oval 79"/>
            <p:cNvSpPr>
              <a:spLocks noChangeArrowheads="1"/>
            </p:cNvSpPr>
            <p:nvPr/>
          </p:nvSpPr>
          <p:spPr bwMode="auto">
            <a:xfrm>
              <a:off x="4752554" y="1612891"/>
              <a:ext cx="195211"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1" name="Freeform 80"/>
            <p:cNvSpPr>
              <a:spLocks/>
            </p:cNvSpPr>
            <p:nvPr/>
          </p:nvSpPr>
          <p:spPr bwMode="auto">
            <a:xfrm>
              <a:off x="4656252" y="1868354"/>
              <a:ext cx="387818" cy="962895"/>
            </a:xfrm>
            <a:custGeom>
              <a:avLst/>
              <a:gdLst>
                <a:gd name="T0" fmla="*/ 40 w 40"/>
                <a:gd name="T1" fmla="*/ 12 h 79"/>
                <a:gd name="T2" fmla="*/ 28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6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8"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5"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4" y="39"/>
                    <a:pt x="36" y="39"/>
                  </a:cubicBezTo>
                  <a:cubicBezTo>
                    <a:pt x="39" y="39"/>
                    <a:pt x="40" y="37"/>
                    <a:pt x="40" y="35"/>
                  </a:cubicBezTo>
                  <a:cubicBezTo>
                    <a:pt x="40" y="12"/>
                    <a:pt x="40" y="12"/>
                    <a:pt x="40" y="12"/>
                  </a:cubicBezTo>
                  <a:cubicBezTo>
                    <a:pt x="40" y="12"/>
                    <a:pt x="40" y="12"/>
                    <a:pt x="40"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2" name="Oval 81"/>
            <p:cNvSpPr>
              <a:spLocks noChangeArrowheads="1"/>
            </p:cNvSpPr>
            <p:nvPr/>
          </p:nvSpPr>
          <p:spPr bwMode="auto">
            <a:xfrm>
              <a:off x="5265306" y="1612891"/>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3" name="Freeform 82"/>
            <p:cNvSpPr>
              <a:spLocks/>
            </p:cNvSpPr>
            <p:nvPr/>
          </p:nvSpPr>
          <p:spPr bwMode="auto">
            <a:xfrm>
              <a:off x="5158589" y="1868354"/>
              <a:ext cx="398229" cy="962895"/>
            </a:xfrm>
            <a:custGeom>
              <a:avLst/>
              <a:gdLst>
                <a:gd name="T0" fmla="*/ 41 w 41"/>
                <a:gd name="T1" fmla="*/ 12 h 79"/>
                <a:gd name="T2" fmla="*/ 29 w 41"/>
                <a:gd name="T3" fmla="*/ 0 h 79"/>
                <a:gd name="T4" fmla="*/ 17 w 41"/>
                <a:gd name="T5" fmla="*/ 0 h 79"/>
                <a:gd name="T6" fmla="*/ 16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7 w 41"/>
                <a:gd name="T19" fmla="*/ 35 h 79"/>
                <a:gd name="T20" fmla="*/ 7 w 41"/>
                <a:gd name="T21" fmla="*/ 21 h 79"/>
                <a:gd name="T22" fmla="*/ 7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4" name="Oval 83"/>
            <p:cNvSpPr>
              <a:spLocks noChangeArrowheads="1"/>
            </p:cNvSpPr>
            <p:nvPr/>
          </p:nvSpPr>
          <p:spPr bwMode="auto">
            <a:xfrm>
              <a:off x="5767645" y="1612891"/>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5" name="Freeform 84"/>
            <p:cNvSpPr>
              <a:spLocks/>
            </p:cNvSpPr>
            <p:nvPr/>
          </p:nvSpPr>
          <p:spPr bwMode="auto">
            <a:xfrm>
              <a:off x="5660930" y="1868354"/>
              <a:ext cx="398229" cy="962895"/>
            </a:xfrm>
            <a:custGeom>
              <a:avLst/>
              <a:gdLst>
                <a:gd name="T0" fmla="*/ 41 w 41"/>
                <a:gd name="T1" fmla="*/ 12 h 79"/>
                <a:gd name="T2" fmla="*/ 29 w 41"/>
                <a:gd name="T3" fmla="*/ 0 h 79"/>
                <a:gd name="T4" fmla="*/ 18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10 w 41"/>
                <a:gd name="T25" fmla="*/ 14 h 79"/>
                <a:gd name="T26" fmla="*/ 10 w 41"/>
                <a:gd name="T27" fmla="*/ 22 h 79"/>
                <a:gd name="T28" fmla="*/ 10 w 41"/>
                <a:gd name="T29" fmla="*/ 36 h 79"/>
                <a:gd name="T30" fmla="*/ 10 w 41"/>
                <a:gd name="T31" fmla="*/ 39 h 79"/>
                <a:gd name="T32" fmla="*/ 10 w 41"/>
                <a:gd name="T33" fmla="*/ 74 h 79"/>
                <a:gd name="T34" fmla="*/ 15 w 41"/>
                <a:gd name="T35" fmla="*/ 79 h 79"/>
                <a:gd name="T36" fmla="*/ 20 w 41"/>
                <a:gd name="T37" fmla="*/ 74 h 79"/>
                <a:gd name="T38" fmla="*/ 20 w 41"/>
                <a:gd name="T39" fmla="*/ 39 h 79"/>
                <a:gd name="T40" fmla="*/ 22 w 41"/>
                <a:gd name="T41" fmla="*/ 39 h 79"/>
                <a:gd name="T42" fmla="*/ 22 w 41"/>
                <a:gd name="T43" fmla="*/ 74 h 79"/>
                <a:gd name="T44" fmla="*/ 27 w 41"/>
                <a:gd name="T45" fmla="*/ 79 h 79"/>
                <a:gd name="T46" fmla="*/ 32 w 41"/>
                <a:gd name="T47" fmla="*/ 74 h 79"/>
                <a:gd name="T48" fmla="*/ 32 w 41"/>
                <a:gd name="T49" fmla="*/ 39 h 79"/>
                <a:gd name="T50" fmla="*/ 32 w 41"/>
                <a:gd name="T51" fmla="*/ 36 h 79"/>
                <a:gd name="T52" fmla="*/ 32 w 41"/>
                <a:gd name="T53" fmla="*/ 22 h 79"/>
                <a:gd name="T54" fmla="*/ 32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6" y="0"/>
                    <a:pt x="29" y="0"/>
                  </a:cubicBezTo>
                  <a:cubicBezTo>
                    <a:pt x="18" y="0"/>
                    <a:pt x="18" y="0"/>
                    <a:pt x="18" y="0"/>
                  </a:cubicBezTo>
                  <a:cubicBezTo>
                    <a:pt x="17" y="0"/>
                    <a:pt x="17" y="0"/>
                    <a:pt x="17" y="0"/>
                  </a:cubicBezTo>
                  <a:cubicBezTo>
                    <a:pt x="12" y="0"/>
                    <a:pt x="12" y="0"/>
                    <a:pt x="12" y="0"/>
                  </a:cubicBezTo>
                  <a:cubicBezTo>
                    <a:pt x="6"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10" y="14"/>
                    <a:pt x="10" y="14"/>
                    <a:pt x="10" y="14"/>
                  </a:cubicBezTo>
                  <a:cubicBezTo>
                    <a:pt x="10" y="22"/>
                    <a:pt x="10" y="22"/>
                    <a:pt x="10" y="22"/>
                  </a:cubicBezTo>
                  <a:cubicBezTo>
                    <a:pt x="10" y="36"/>
                    <a:pt x="10" y="36"/>
                    <a:pt x="10" y="36"/>
                  </a:cubicBezTo>
                  <a:cubicBezTo>
                    <a:pt x="10" y="39"/>
                    <a:pt x="10" y="39"/>
                    <a:pt x="10" y="39"/>
                  </a:cubicBezTo>
                  <a:cubicBezTo>
                    <a:pt x="10" y="74"/>
                    <a:pt x="10" y="74"/>
                    <a:pt x="10" y="74"/>
                  </a:cubicBezTo>
                  <a:cubicBezTo>
                    <a:pt x="10" y="77"/>
                    <a:pt x="12" y="79"/>
                    <a:pt x="15" y="79"/>
                  </a:cubicBezTo>
                  <a:cubicBezTo>
                    <a:pt x="17" y="79"/>
                    <a:pt x="20" y="77"/>
                    <a:pt x="20" y="74"/>
                  </a:cubicBezTo>
                  <a:cubicBezTo>
                    <a:pt x="20" y="39"/>
                    <a:pt x="20" y="39"/>
                    <a:pt x="20" y="39"/>
                  </a:cubicBezTo>
                  <a:cubicBezTo>
                    <a:pt x="22" y="39"/>
                    <a:pt x="22" y="39"/>
                    <a:pt x="22" y="39"/>
                  </a:cubicBezTo>
                  <a:cubicBezTo>
                    <a:pt x="22" y="74"/>
                    <a:pt x="22" y="74"/>
                    <a:pt x="22" y="74"/>
                  </a:cubicBezTo>
                  <a:cubicBezTo>
                    <a:pt x="22" y="77"/>
                    <a:pt x="24" y="79"/>
                    <a:pt x="27" y="79"/>
                  </a:cubicBezTo>
                  <a:cubicBezTo>
                    <a:pt x="29" y="79"/>
                    <a:pt x="32" y="77"/>
                    <a:pt x="32" y="74"/>
                  </a:cubicBezTo>
                  <a:cubicBezTo>
                    <a:pt x="32" y="39"/>
                    <a:pt x="32" y="39"/>
                    <a:pt x="32" y="39"/>
                  </a:cubicBezTo>
                  <a:cubicBezTo>
                    <a:pt x="32" y="36"/>
                    <a:pt x="32" y="36"/>
                    <a:pt x="32" y="36"/>
                  </a:cubicBezTo>
                  <a:cubicBezTo>
                    <a:pt x="32" y="22"/>
                    <a:pt x="32" y="22"/>
                    <a:pt x="32" y="22"/>
                  </a:cubicBezTo>
                  <a:cubicBezTo>
                    <a:pt x="32" y="14"/>
                    <a:pt x="32" y="14"/>
                    <a:pt x="32"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6" name="Oval 85"/>
            <p:cNvSpPr>
              <a:spLocks noChangeArrowheads="1"/>
            </p:cNvSpPr>
            <p:nvPr/>
          </p:nvSpPr>
          <p:spPr bwMode="auto">
            <a:xfrm>
              <a:off x="6269986" y="1612891"/>
              <a:ext cx="195211"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7" name="Freeform 86"/>
            <p:cNvSpPr>
              <a:spLocks/>
            </p:cNvSpPr>
            <p:nvPr/>
          </p:nvSpPr>
          <p:spPr bwMode="auto">
            <a:xfrm>
              <a:off x="6173681" y="1868354"/>
              <a:ext cx="387818" cy="962895"/>
            </a:xfrm>
            <a:custGeom>
              <a:avLst/>
              <a:gdLst>
                <a:gd name="T0" fmla="*/ 40 w 40"/>
                <a:gd name="T1" fmla="*/ 12 h 79"/>
                <a:gd name="T2" fmla="*/ 29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8" name="Oval 87"/>
            <p:cNvSpPr>
              <a:spLocks noChangeArrowheads="1"/>
            </p:cNvSpPr>
            <p:nvPr/>
          </p:nvSpPr>
          <p:spPr bwMode="auto">
            <a:xfrm>
              <a:off x="6782736" y="1612891"/>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9" name="Freeform 88"/>
            <p:cNvSpPr>
              <a:spLocks/>
            </p:cNvSpPr>
            <p:nvPr/>
          </p:nvSpPr>
          <p:spPr bwMode="auto">
            <a:xfrm>
              <a:off x="6676022" y="1868354"/>
              <a:ext cx="398229"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7" y="0"/>
                    <a:pt x="17" y="0"/>
                    <a:pt x="17"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4"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grpSp>
        <p:nvGrpSpPr>
          <p:cNvPr id="10" name="组合 9"/>
          <p:cNvGrpSpPr/>
          <p:nvPr/>
        </p:nvGrpSpPr>
        <p:grpSpPr>
          <a:xfrm>
            <a:off x="1785976" y="3865011"/>
            <a:ext cx="5251671" cy="1167961"/>
            <a:chOff x="2123728" y="3290762"/>
            <a:chExt cx="4950523" cy="1218358"/>
          </a:xfrm>
        </p:grpSpPr>
        <p:sp>
          <p:nvSpPr>
            <p:cNvPr id="41" name="Oval 69"/>
            <p:cNvSpPr>
              <a:spLocks noChangeArrowheads="1"/>
            </p:cNvSpPr>
            <p:nvPr/>
          </p:nvSpPr>
          <p:spPr bwMode="auto">
            <a:xfrm>
              <a:off x="2220032" y="3290762"/>
              <a:ext cx="192607"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2" name="Freeform 70"/>
            <p:cNvSpPr>
              <a:spLocks/>
            </p:cNvSpPr>
            <p:nvPr/>
          </p:nvSpPr>
          <p:spPr bwMode="auto">
            <a:xfrm>
              <a:off x="2123728" y="3546225"/>
              <a:ext cx="387818" cy="962895"/>
            </a:xfrm>
            <a:custGeom>
              <a:avLst/>
              <a:gdLst>
                <a:gd name="T0" fmla="*/ 40 w 40"/>
                <a:gd name="T1" fmla="*/ 12 h 79"/>
                <a:gd name="T2" fmla="*/ 29 w 40"/>
                <a:gd name="T3" fmla="*/ 0 h 79"/>
                <a:gd name="T4" fmla="*/ 17 w 40"/>
                <a:gd name="T5" fmla="*/ 0 h 79"/>
                <a:gd name="T6" fmla="*/ 16 w 40"/>
                <a:gd name="T7" fmla="*/ 0 h 79"/>
                <a:gd name="T8" fmla="*/ 12 w 40"/>
                <a:gd name="T9" fmla="*/ 0 h 79"/>
                <a:gd name="T10" fmla="*/ 0 w 40"/>
                <a:gd name="T11" fmla="*/ 12 h 79"/>
                <a:gd name="T12" fmla="*/ 0 w 40"/>
                <a:gd name="T13" fmla="*/ 12 h 79"/>
                <a:gd name="T14" fmla="*/ 0 w 40"/>
                <a:gd name="T15" fmla="*/ 35 h 79"/>
                <a:gd name="T16" fmla="*/ 4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1"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3" name="Oval 71"/>
            <p:cNvSpPr>
              <a:spLocks noChangeArrowheads="1"/>
            </p:cNvSpPr>
            <p:nvPr/>
          </p:nvSpPr>
          <p:spPr bwMode="auto">
            <a:xfrm>
              <a:off x="2732782" y="3290762"/>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4" name="Freeform 72"/>
            <p:cNvSpPr>
              <a:spLocks/>
            </p:cNvSpPr>
            <p:nvPr/>
          </p:nvSpPr>
          <p:spPr bwMode="auto">
            <a:xfrm>
              <a:off x="2626069" y="3546225"/>
              <a:ext cx="395625"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7" y="0"/>
                    <a:pt x="17" y="0"/>
                    <a:pt x="17"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4"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5" name="Oval 73"/>
            <p:cNvSpPr>
              <a:spLocks noChangeArrowheads="1"/>
            </p:cNvSpPr>
            <p:nvPr/>
          </p:nvSpPr>
          <p:spPr bwMode="auto">
            <a:xfrm>
              <a:off x="3235123" y="3290762"/>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6" name="Freeform 74"/>
            <p:cNvSpPr>
              <a:spLocks/>
            </p:cNvSpPr>
            <p:nvPr/>
          </p:nvSpPr>
          <p:spPr bwMode="auto">
            <a:xfrm>
              <a:off x="3138819" y="3546225"/>
              <a:ext cx="387818" cy="962895"/>
            </a:xfrm>
            <a:custGeom>
              <a:avLst/>
              <a:gdLst>
                <a:gd name="T0" fmla="*/ 40 w 40"/>
                <a:gd name="T1" fmla="*/ 12 h 79"/>
                <a:gd name="T2" fmla="*/ 28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6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8"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5"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4" y="39"/>
                    <a:pt x="36" y="39"/>
                  </a:cubicBezTo>
                  <a:cubicBezTo>
                    <a:pt x="38" y="39"/>
                    <a:pt x="40" y="37"/>
                    <a:pt x="40" y="35"/>
                  </a:cubicBezTo>
                  <a:cubicBezTo>
                    <a:pt x="40" y="12"/>
                    <a:pt x="40" y="12"/>
                    <a:pt x="40" y="12"/>
                  </a:cubicBezTo>
                  <a:cubicBezTo>
                    <a:pt x="40" y="12"/>
                    <a:pt x="40" y="12"/>
                    <a:pt x="40"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7" name="Oval 75"/>
            <p:cNvSpPr>
              <a:spLocks noChangeArrowheads="1"/>
            </p:cNvSpPr>
            <p:nvPr/>
          </p:nvSpPr>
          <p:spPr bwMode="auto">
            <a:xfrm>
              <a:off x="3747874" y="3290762"/>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8" name="Freeform 76"/>
            <p:cNvSpPr>
              <a:spLocks/>
            </p:cNvSpPr>
            <p:nvPr/>
          </p:nvSpPr>
          <p:spPr bwMode="auto">
            <a:xfrm>
              <a:off x="3641159" y="3546225"/>
              <a:ext cx="387818" cy="962895"/>
            </a:xfrm>
            <a:custGeom>
              <a:avLst/>
              <a:gdLst>
                <a:gd name="T0" fmla="*/ 40 w 40"/>
                <a:gd name="T1" fmla="*/ 12 h 79"/>
                <a:gd name="T2" fmla="*/ 29 w 40"/>
                <a:gd name="T3" fmla="*/ 0 h 79"/>
                <a:gd name="T4" fmla="*/ 17 w 40"/>
                <a:gd name="T5" fmla="*/ 0 h 79"/>
                <a:gd name="T6" fmla="*/ 16 w 40"/>
                <a:gd name="T7" fmla="*/ 0 h 79"/>
                <a:gd name="T8" fmla="*/ 12 w 40"/>
                <a:gd name="T9" fmla="*/ 0 h 79"/>
                <a:gd name="T10" fmla="*/ 0 w 40"/>
                <a:gd name="T11" fmla="*/ 12 h 79"/>
                <a:gd name="T12" fmla="*/ 0 w 40"/>
                <a:gd name="T13" fmla="*/ 12 h 79"/>
                <a:gd name="T14" fmla="*/ 0 w 40"/>
                <a:gd name="T15" fmla="*/ 35 h 79"/>
                <a:gd name="T16" fmla="*/ 4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9" name="Oval 77"/>
            <p:cNvSpPr>
              <a:spLocks noChangeArrowheads="1"/>
            </p:cNvSpPr>
            <p:nvPr/>
          </p:nvSpPr>
          <p:spPr bwMode="auto">
            <a:xfrm>
              <a:off x="4250215" y="3290762"/>
              <a:ext cx="184799" cy="232536"/>
            </a:xfrm>
            <a:prstGeom prst="ellipse">
              <a:avLst/>
            </a:prstGeom>
            <a:solidFill>
              <a:srgbClr val="F49B7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0" name="Freeform 78"/>
            <p:cNvSpPr>
              <a:spLocks/>
            </p:cNvSpPr>
            <p:nvPr/>
          </p:nvSpPr>
          <p:spPr bwMode="auto">
            <a:xfrm>
              <a:off x="4143499" y="3546225"/>
              <a:ext cx="398229"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10 w 41"/>
                <a:gd name="T25" fmla="*/ 14 h 79"/>
                <a:gd name="T26" fmla="*/ 10 w 41"/>
                <a:gd name="T27" fmla="*/ 22 h 79"/>
                <a:gd name="T28" fmla="*/ 10 w 41"/>
                <a:gd name="T29" fmla="*/ 36 h 79"/>
                <a:gd name="T30" fmla="*/ 10 w 41"/>
                <a:gd name="T31" fmla="*/ 39 h 79"/>
                <a:gd name="T32" fmla="*/ 10 w 41"/>
                <a:gd name="T33" fmla="*/ 74 h 79"/>
                <a:gd name="T34" fmla="*/ 15 w 41"/>
                <a:gd name="T35" fmla="*/ 79 h 79"/>
                <a:gd name="T36" fmla="*/ 20 w 41"/>
                <a:gd name="T37" fmla="*/ 74 h 79"/>
                <a:gd name="T38" fmla="*/ 20 w 41"/>
                <a:gd name="T39" fmla="*/ 39 h 79"/>
                <a:gd name="T40" fmla="*/ 22 w 41"/>
                <a:gd name="T41" fmla="*/ 39 h 79"/>
                <a:gd name="T42" fmla="*/ 22 w 41"/>
                <a:gd name="T43" fmla="*/ 74 h 79"/>
                <a:gd name="T44" fmla="*/ 27 w 41"/>
                <a:gd name="T45" fmla="*/ 79 h 79"/>
                <a:gd name="T46" fmla="*/ 32 w 41"/>
                <a:gd name="T47" fmla="*/ 74 h 79"/>
                <a:gd name="T48" fmla="*/ 32 w 41"/>
                <a:gd name="T49" fmla="*/ 39 h 79"/>
                <a:gd name="T50" fmla="*/ 32 w 41"/>
                <a:gd name="T51" fmla="*/ 36 h 79"/>
                <a:gd name="T52" fmla="*/ 32 w 41"/>
                <a:gd name="T53" fmla="*/ 22 h 79"/>
                <a:gd name="T54" fmla="*/ 32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6" y="0"/>
                    <a:pt x="29" y="0"/>
                  </a:cubicBezTo>
                  <a:cubicBezTo>
                    <a:pt x="17" y="0"/>
                    <a:pt x="17" y="0"/>
                    <a:pt x="17" y="0"/>
                  </a:cubicBezTo>
                  <a:cubicBezTo>
                    <a:pt x="17" y="0"/>
                    <a:pt x="17" y="0"/>
                    <a:pt x="17" y="0"/>
                  </a:cubicBezTo>
                  <a:cubicBezTo>
                    <a:pt x="12" y="0"/>
                    <a:pt x="12" y="0"/>
                    <a:pt x="12" y="0"/>
                  </a:cubicBezTo>
                  <a:cubicBezTo>
                    <a:pt x="6"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10" y="14"/>
                    <a:pt x="10" y="14"/>
                    <a:pt x="10" y="14"/>
                  </a:cubicBezTo>
                  <a:cubicBezTo>
                    <a:pt x="10" y="22"/>
                    <a:pt x="10" y="22"/>
                    <a:pt x="10" y="22"/>
                  </a:cubicBezTo>
                  <a:cubicBezTo>
                    <a:pt x="10" y="36"/>
                    <a:pt x="10" y="36"/>
                    <a:pt x="10" y="36"/>
                  </a:cubicBezTo>
                  <a:cubicBezTo>
                    <a:pt x="10" y="39"/>
                    <a:pt x="10" y="39"/>
                    <a:pt x="10" y="39"/>
                  </a:cubicBezTo>
                  <a:cubicBezTo>
                    <a:pt x="10" y="74"/>
                    <a:pt x="10" y="74"/>
                    <a:pt x="10" y="74"/>
                  </a:cubicBezTo>
                  <a:cubicBezTo>
                    <a:pt x="10" y="77"/>
                    <a:pt x="12" y="79"/>
                    <a:pt x="15" y="79"/>
                  </a:cubicBezTo>
                  <a:cubicBezTo>
                    <a:pt x="17" y="79"/>
                    <a:pt x="20" y="77"/>
                    <a:pt x="20" y="74"/>
                  </a:cubicBezTo>
                  <a:cubicBezTo>
                    <a:pt x="20" y="39"/>
                    <a:pt x="20" y="39"/>
                    <a:pt x="20" y="39"/>
                  </a:cubicBezTo>
                  <a:cubicBezTo>
                    <a:pt x="22" y="39"/>
                    <a:pt x="22" y="39"/>
                    <a:pt x="22" y="39"/>
                  </a:cubicBezTo>
                  <a:cubicBezTo>
                    <a:pt x="22" y="74"/>
                    <a:pt x="22" y="74"/>
                    <a:pt x="22" y="74"/>
                  </a:cubicBezTo>
                  <a:cubicBezTo>
                    <a:pt x="22" y="77"/>
                    <a:pt x="24" y="79"/>
                    <a:pt x="27" y="79"/>
                  </a:cubicBezTo>
                  <a:cubicBezTo>
                    <a:pt x="29" y="79"/>
                    <a:pt x="32" y="77"/>
                    <a:pt x="32" y="74"/>
                  </a:cubicBezTo>
                  <a:cubicBezTo>
                    <a:pt x="32" y="39"/>
                    <a:pt x="32" y="39"/>
                    <a:pt x="32" y="39"/>
                  </a:cubicBezTo>
                  <a:cubicBezTo>
                    <a:pt x="32" y="36"/>
                    <a:pt x="32" y="36"/>
                    <a:pt x="32" y="36"/>
                  </a:cubicBezTo>
                  <a:cubicBezTo>
                    <a:pt x="32" y="22"/>
                    <a:pt x="32" y="22"/>
                    <a:pt x="32" y="22"/>
                  </a:cubicBezTo>
                  <a:cubicBezTo>
                    <a:pt x="32" y="14"/>
                    <a:pt x="32" y="14"/>
                    <a:pt x="32"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gradFill>
              <a:gsLst>
                <a:gs pos="25000">
                  <a:srgbClr val="F49B72"/>
                </a:gs>
                <a:gs pos="45000">
                  <a:srgbClr val="D6582B"/>
                </a:gs>
                <a:gs pos="70000">
                  <a:srgbClr val="D6582B"/>
                </a:gs>
              </a:gsLst>
              <a:lin ang="5400000" scaled="1"/>
            </a:gradFill>
            <a:ln>
              <a:solidFill>
                <a:srgbClr val="D6582B"/>
              </a:solid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1" name="Oval 79"/>
            <p:cNvSpPr>
              <a:spLocks noChangeArrowheads="1"/>
            </p:cNvSpPr>
            <p:nvPr/>
          </p:nvSpPr>
          <p:spPr bwMode="auto">
            <a:xfrm>
              <a:off x="4752554" y="3290762"/>
              <a:ext cx="195211" cy="232536"/>
            </a:xfrm>
            <a:prstGeom prst="ellipse">
              <a:avLst/>
            </a:pr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2" name="Freeform 80"/>
            <p:cNvSpPr>
              <a:spLocks/>
            </p:cNvSpPr>
            <p:nvPr/>
          </p:nvSpPr>
          <p:spPr bwMode="auto">
            <a:xfrm>
              <a:off x="4656252" y="3546225"/>
              <a:ext cx="387818" cy="962895"/>
            </a:xfrm>
            <a:custGeom>
              <a:avLst/>
              <a:gdLst>
                <a:gd name="T0" fmla="*/ 40 w 40"/>
                <a:gd name="T1" fmla="*/ 12 h 79"/>
                <a:gd name="T2" fmla="*/ 28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6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8"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5"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4" y="39"/>
                    <a:pt x="36" y="39"/>
                  </a:cubicBezTo>
                  <a:cubicBezTo>
                    <a:pt x="39" y="39"/>
                    <a:pt x="40" y="37"/>
                    <a:pt x="40" y="35"/>
                  </a:cubicBezTo>
                  <a:cubicBezTo>
                    <a:pt x="40" y="12"/>
                    <a:pt x="40" y="12"/>
                    <a:pt x="40" y="12"/>
                  </a:cubicBezTo>
                  <a:cubicBezTo>
                    <a:pt x="40" y="12"/>
                    <a:pt x="40" y="12"/>
                    <a:pt x="40" y="12"/>
                  </a:cubicBezTo>
                  <a:close/>
                </a:path>
              </a:pathLst>
            </a:cu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3" name="Oval 81"/>
            <p:cNvSpPr>
              <a:spLocks noChangeArrowheads="1"/>
            </p:cNvSpPr>
            <p:nvPr/>
          </p:nvSpPr>
          <p:spPr bwMode="auto">
            <a:xfrm>
              <a:off x="5265306" y="3290762"/>
              <a:ext cx="184799" cy="232536"/>
            </a:xfrm>
            <a:prstGeom prst="ellipse">
              <a:avLst/>
            </a:pr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4" name="Freeform 82"/>
            <p:cNvSpPr>
              <a:spLocks/>
            </p:cNvSpPr>
            <p:nvPr/>
          </p:nvSpPr>
          <p:spPr bwMode="auto">
            <a:xfrm>
              <a:off x="5158589" y="3546225"/>
              <a:ext cx="398229" cy="962895"/>
            </a:xfrm>
            <a:custGeom>
              <a:avLst/>
              <a:gdLst>
                <a:gd name="T0" fmla="*/ 41 w 41"/>
                <a:gd name="T1" fmla="*/ 12 h 79"/>
                <a:gd name="T2" fmla="*/ 29 w 41"/>
                <a:gd name="T3" fmla="*/ 0 h 79"/>
                <a:gd name="T4" fmla="*/ 17 w 41"/>
                <a:gd name="T5" fmla="*/ 0 h 79"/>
                <a:gd name="T6" fmla="*/ 16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7 w 41"/>
                <a:gd name="T19" fmla="*/ 35 h 79"/>
                <a:gd name="T20" fmla="*/ 7 w 41"/>
                <a:gd name="T21" fmla="*/ 21 h 79"/>
                <a:gd name="T22" fmla="*/ 7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6" y="0"/>
                    <a:pt x="16" y="0"/>
                    <a:pt x="16"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5" name="Oval 83"/>
            <p:cNvSpPr>
              <a:spLocks noChangeArrowheads="1"/>
            </p:cNvSpPr>
            <p:nvPr/>
          </p:nvSpPr>
          <p:spPr bwMode="auto">
            <a:xfrm>
              <a:off x="5767645" y="3290762"/>
              <a:ext cx="184799" cy="232536"/>
            </a:xfrm>
            <a:prstGeom prst="ellipse">
              <a:avLst/>
            </a:pr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6" name="Freeform 84"/>
            <p:cNvSpPr>
              <a:spLocks/>
            </p:cNvSpPr>
            <p:nvPr/>
          </p:nvSpPr>
          <p:spPr bwMode="auto">
            <a:xfrm>
              <a:off x="5660930" y="3546225"/>
              <a:ext cx="398229" cy="962895"/>
            </a:xfrm>
            <a:custGeom>
              <a:avLst/>
              <a:gdLst>
                <a:gd name="T0" fmla="*/ 41 w 41"/>
                <a:gd name="T1" fmla="*/ 12 h 79"/>
                <a:gd name="T2" fmla="*/ 29 w 41"/>
                <a:gd name="T3" fmla="*/ 0 h 79"/>
                <a:gd name="T4" fmla="*/ 18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10 w 41"/>
                <a:gd name="T25" fmla="*/ 14 h 79"/>
                <a:gd name="T26" fmla="*/ 10 w 41"/>
                <a:gd name="T27" fmla="*/ 22 h 79"/>
                <a:gd name="T28" fmla="*/ 10 w 41"/>
                <a:gd name="T29" fmla="*/ 36 h 79"/>
                <a:gd name="T30" fmla="*/ 10 w 41"/>
                <a:gd name="T31" fmla="*/ 39 h 79"/>
                <a:gd name="T32" fmla="*/ 10 w 41"/>
                <a:gd name="T33" fmla="*/ 74 h 79"/>
                <a:gd name="T34" fmla="*/ 15 w 41"/>
                <a:gd name="T35" fmla="*/ 79 h 79"/>
                <a:gd name="T36" fmla="*/ 20 w 41"/>
                <a:gd name="T37" fmla="*/ 74 h 79"/>
                <a:gd name="T38" fmla="*/ 20 w 41"/>
                <a:gd name="T39" fmla="*/ 39 h 79"/>
                <a:gd name="T40" fmla="*/ 22 w 41"/>
                <a:gd name="T41" fmla="*/ 39 h 79"/>
                <a:gd name="T42" fmla="*/ 22 w 41"/>
                <a:gd name="T43" fmla="*/ 74 h 79"/>
                <a:gd name="T44" fmla="*/ 27 w 41"/>
                <a:gd name="T45" fmla="*/ 79 h 79"/>
                <a:gd name="T46" fmla="*/ 32 w 41"/>
                <a:gd name="T47" fmla="*/ 74 h 79"/>
                <a:gd name="T48" fmla="*/ 32 w 41"/>
                <a:gd name="T49" fmla="*/ 39 h 79"/>
                <a:gd name="T50" fmla="*/ 32 w 41"/>
                <a:gd name="T51" fmla="*/ 36 h 79"/>
                <a:gd name="T52" fmla="*/ 32 w 41"/>
                <a:gd name="T53" fmla="*/ 22 h 79"/>
                <a:gd name="T54" fmla="*/ 32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6" y="0"/>
                    <a:pt x="29" y="0"/>
                  </a:cubicBezTo>
                  <a:cubicBezTo>
                    <a:pt x="18" y="0"/>
                    <a:pt x="18" y="0"/>
                    <a:pt x="18" y="0"/>
                  </a:cubicBezTo>
                  <a:cubicBezTo>
                    <a:pt x="17" y="0"/>
                    <a:pt x="17" y="0"/>
                    <a:pt x="17" y="0"/>
                  </a:cubicBezTo>
                  <a:cubicBezTo>
                    <a:pt x="12" y="0"/>
                    <a:pt x="12" y="0"/>
                    <a:pt x="12" y="0"/>
                  </a:cubicBezTo>
                  <a:cubicBezTo>
                    <a:pt x="6"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10" y="14"/>
                    <a:pt x="10" y="14"/>
                    <a:pt x="10" y="14"/>
                  </a:cubicBezTo>
                  <a:cubicBezTo>
                    <a:pt x="10" y="22"/>
                    <a:pt x="10" y="22"/>
                    <a:pt x="10" y="22"/>
                  </a:cubicBezTo>
                  <a:cubicBezTo>
                    <a:pt x="10" y="36"/>
                    <a:pt x="10" y="36"/>
                    <a:pt x="10" y="36"/>
                  </a:cubicBezTo>
                  <a:cubicBezTo>
                    <a:pt x="10" y="39"/>
                    <a:pt x="10" y="39"/>
                    <a:pt x="10" y="39"/>
                  </a:cubicBezTo>
                  <a:cubicBezTo>
                    <a:pt x="10" y="74"/>
                    <a:pt x="10" y="74"/>
                    <a:pt x="10" y="74"/>
                  </a:cubicBezTo>
                  <a:cubicBezTo>
                    <a:pt x="10" y="77"/>
                    <a:pt x="12" y="79"/>
                    <a:pt x="15" y="79"/>
                  </a:cubicBezTo>
                  <a:cubicBezTo>
                    <a:pt x="17" y="79"/>
                    <a:pt x="20" y="77"/>
                    <a:pt x="20" y="74"/>
                  </a:cubicBezTo>
                  <a:cubicBezTo>
                    <a:pt x="20" y="39"/>
                    <a:pt x="20" y="39"/>
                    <a:pt x="20" y="39"/>
                  </a:cubicBezTo>
                  <a:cubicBezTo>
                    <a:pt x="22" y="39"/>
                    <a:pt x="22" y="39"/>
                    <a:pt x="22" y="39"/>
                  </a:cubicBezTo>
                  <a:cubicBezTo>
                    <a:pt x="22" y="74"/>
                    <a:pt x="22" y="74"/>
                    <a:pt x="22" y="74"/>
                  </a:cubicBezTo>
                  <a:cubicBezTo>
                    <a:pt x="22" y="77"/>
                    <a:pt x="24" y="79"/>
                    <a:pt x="27" y="79"/>
                  </a:cubicBezTo>
                  <a:cubicBezTo>
                    <a:pt x="29" y="79"/>
                    <a:pt x="32" y="77"/>
                    <a:pt x="32" y="74"/>
                  </a:cubicBezTo>
                  <a:cubicBezTo>
                    <a:pt x="32" y="39"/>
                    <a:pt x="32" y="39"/>
                    <a:pt x="32" y="39"/>
                  </a:cubicBezTo>
                  <a:cubicBezTo>
                    <a:pt x="32" y="36"/>
                    <a:pt x="32" y="36"/>
                    <a:pt x="32" y="36"/>
                  </a:cubicBezTo>
                  <a:cubicBezTo>
                    <a:pt x="32" y="22"/>
                    <a:pt x="32" y="22"/>
                    <a:pt x="32" y="22"/>
                  </a:cubicBezTo>
                  <a:cubicBezTo>
                    <a:pt x="32" y="14"/>
                    <a:pt x="32" y="14"/>
                    <a:pt x="32"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7" name="Oval 85"/>
            <p:cNvSpPr>
              <a:spLocks noChangeArrowheads="1"/>
            </p:cNvSpPr>
            <p:nvPr/>
          </p:nvSpPr>
          <p:spPr bwMode="auto">
            <a:xfrm>
              <a:off x="6269986" y="3290762"/>
              <a:ext cx="195211" cy="232536"/>
            </a:xfrm>
            <a:prstGeom prst="ellipse">
              <a:avLst/>
            </a:pr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8" name="Freeform 86"/>
            <p:cNvSpPr>
              <a:spLocks/>
            </p:cNvSpPr>
            <p:nvPr/>
          </p:nvSpPr>
          <p:spPr bwMode="auto">
            <a:xfrm>
              <a:off x="6173681" y="3546225"/>
              <a:ext cx="387818" cy="962895"/>
            </a:xfrm>
            <a:custGeom>
              <a:avLst/>
              <a:gdLst>
                <a:gd name="T0" fmla="*/ 40 w 40"/>
                <a:gd name="T1" fmla="*/ 12 h 79"/>
                <a:gd name="T2" fmla="*/ 29 w 40"/>
                <a:gd name="T3" fmla="*/ 0 h 79"/>
                <a:gd name="T4" fmla="*/ 17 w 40"/>
                <a:gd name="T5" fmla="*/ 0 h 79"/>
                <a:gd name="T6" fmla="*/ 16 w 40"/>
                <a:gd name="T7" fmla="*/ 0 h 79"/>
                <a:gd name="T8" fmla="*/ 11 w 40"/>
                <a:gd name="T9" fmla="*/ 0 h 79"/>
                <a:gd name="T10" fmla="*/ 0 w 40"/>
                <a:gd name="T11" fmla="*/ 12 h 79"/>
                <a:gd name="T12" fmla="*/ 0 w 40"/>
                <a:gd name="T13" fmla="*/ 12 h 79"/>
                <a:gd name="T14" fmla="*/ 0 w 40"/>
                <a:gd name="T15" fmla="*/ 35 h 79"/>
                <a:gd name="T16" fmla="*/ 3 w 40"/>
                <a:gd name="T17" fmla="*/ 39 h 79"/>
                <a:gd name="T18" fmla="*/ 7 w 40"/>
                <a:gd name="T19" fmla="*/ 35 h 79"/>
                <a:gd name="T20" fmla="*/ 7 w 40"/>
                <a:gd name="T21" fmla="*/ 21 h 79"/>
                <a:gd name="T22" fmla="*/ 7 w 40"/>
                <a:gd name="T23" fmla="*/ 14 h 79"/>
                <a:gd name="T24" fmla="*/ 9 w 40"/>
                <a:gd name="T25" fmla="*/ 14 h 79"/>
                <a:gd name="T26" fmla="*/ 9 w 40"/>
                <a:gd name="T27" fmla="*/ 22 h 79"/>
                <a:gd name="T28" fmla="*/ 9 w 40"/>
                <a:gd name="T29" fmla="*/ 36 h 79"/>
                <a:gd name="T30" fmla="*/ 9 w 40"/>
                <a:gd name="T31" fmla="*/ 39 h 79"/>
                <a:gd name="T32" fmla="*/ 9 w 40"/>
                <a:gd name="T33" fmla="*/ 74 h 79"/>
                <a:gd name="T34" fmla="*/ 14 w 40"/>
                <a:gd name="T35" fmla="*/ 79 h 79"/>
                <a:gd name="T36" fmla="*/ 19 w 40"/>
                <a:gd name="T37" fmla="*/ 74 h 79"/>
                <a:gd name="T38" fmla="*/ 19 w 40"/>
                <a:gd name="T39" fmla="*/ 39 h 79"/>
                <a:gd name="T40" fmla="*/ 21 w 40"/>
                <a:gd name="T41" fmla="*/ 39 h 79"/>
                <a:gd name="T42" fmla="*/ 21 w 40"/>
                <a:gd name="T43" fmla="*/ 74 h 79"/>
                <a:gd name="T44" fmla="*/ 26 w 40"/>
                <a:gd name="T45" fmla="*/ 79 h 79"/>
                <a:gd name="T46" fmla="*/ 31 w 40"/>
                <a:gd name="T47" fmla="*/ 74 h 79"/>
                <a:gd name="T48" fmla="*/ 31 w 40"/>
                <a:gd name="T49" fmla="*/ 39 h 79"/>
                <a:gd name="T50" fmla="*/ 31 w 40"/>
                <a:gd name="T51" fmla="*/ 36 h 79"/>
                <a:gd name="T52" fmla="*/ 31 w 40"/>
                <a:gd name="T53" fmla="*/ 22 h 79"/>
                <a:gd name="T54" fmla="*/ 31 w 40"/>
                <a:gd name="T55" fmla="*/ 14 h 79"/>
                <a:gd name="T56" fmla="*/ 33 w 40"/>
                <a:gd name="T57" fmla="*/ 14 h 79"/>
                <a:gd name="T58" fmla="*/ 33 w 40"/>
                <a:gd name="T59" fmla="*/ 21 h 79"/>
                <a:gd name="T60" fmla="*/ 33 w 40"/>
                <a:gd name="T61" fmla="*/ 35 h 79"/>
                <a:gd name="T62" fmla="*/ 37 w 40"/>
                <a:gd name="T63" fmla="*/ 39 h 79"/>
                <a:gd name="T64" fmla="*/ 40 w 40"/>
                <a:gd name="T65" fmla="*/ 35 h 79"/>
                <a:gd name="T66" fmla="*/ 40 w 40"/>
                <a:gd name="T67" fmla="*/ 12 h 79"/>
                <a:gd name="T68" fmla="*/ 40 w 40"/>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79">
                  <a:moveTo>
                    <a:pt x="40" y="12"/>
                  </a:moveTo>
                  <a:cubicBezTo>
                    <a:pt x="40" y="5"/>
                    <a:pt x="35" y="0"/>
                    <a:pt x="29" y="0"/>
                  </a:cubicBezTo>
                  <a:cubicBezTo>
                    <a:pt x="17" y="0"/>
                    <a:pt x="17" y="0"/>
                    <a:pt x="17" y="0"/>
                  </a:cubicBezTo>
                  <a:cubicBezTo>
                    <a:pt x="16" y="0"/>
                    <a:pt x="16" y="0"/>
                    <a:pt x="16" y="0"/>
                  </a:cubicBezTo>
                  <a:cubicBezTo>
                    <a:pt x="11" y="0"/>
                    <a:pt x="11" y="0"/>
                    <a:pt x="11" y="0"/>
                  </a:cubicBezTo>
                  <a:cubicBezTo>
                    <a:pt x="5" y="0"/>
                    <a:pt x="0" y="5"/>
                    <a:pt x="0" y="12"/>
                  </a:cubicBezTo>
                  <a:cubicBezTo>
                    <a:pt x="0" y="12"/>
                    <a:pt x="0" y="12"/>
                    <a:pt x="0" y="12"/>
                  </a:cubicBezTo>
                  <a:cubicBezTo>
                    <a:pt x="0" y="35"/>
                    <a:pt x="0" y="35"/>
                    <a:pt x="0" y="35"/>
                  </a:cubicBezTo>
                  <a:cubicBezTo>
                    <a:pt x="0" y="37"/>
                    <a:pt x="1" y="39"/>
                    <a:pt x="3" y="39"/>
                  </a:cubicBezTo>
                  <a:cubicBezTo>
                    <a:pt x="6" y="39"/>
                    <a:pt x="7" y="37"/>
                    <a:pt x="7" y="35"/>
                  </a:cubicBezTo>
                  <a:cubicBezTo>
                    <a:pt x="7" y="21"/>
                    <a:pt x="7" y="21"/>
                    <a:pt x="7" y="21"/>
                  </a:cubicBezTo>
                  <a:cubicBezTo>
                    <a:pt x="7" y="14"/>
                    <a:pt x="7" y="14"/>
                    <a:pt x="7"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1"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3"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0" y="37"/>
                    <a:pt x="40" y="35"/>
                  </a:cubicBezTo>
                  <a:cubicBezTo>
                    <a:pt x="40" y="12"/>
                    <a:pt x="40" y="12"/>
                    <a:pt x="40" y="12"/>
                  </a:cubicBezTo>
                  <a:cubicBezTo>
                    <a:pt x="40" y="12"/>
                    <a:pt x="40" y="12"/>
                    <a:pt x="40" y="12"/>
                  </a:cubicBezTo>
                  <a:close/>
                </a:path>
              </a:pathLst>
            </a:cu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9" name="Oval 87"/>
            <p:cNvSpPr>
              <a:spLocks noChangeArrowheads="1"/>
            </p:cNvSpPr>
            <p:nvPr/>
          </p:nvSpPr>
          <p:spPr bwMode="auto">
            <a:xfrm>
              <a:off x="6782736" y="3290762"/>
              <a:ext cx="184799" cy="232536"/>
            </a:xfrm>
            <a:prstGeom prst="ellipse">
              <a:avLst/>
            </a:pr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0" name="Freeform 88"/>
            <p:cNvSpPr>
              <a:spLocks/>
            </p:cNvSpPr>
            <p:nvPr/>
          </p:nvSpPr>
          <p:spPr bwMode="auto">
            <a:xfrm>
              <a:off x="6676022" y="3546225"/>
              <a:ext cx="398229" cy="962895"/>
            </a:xfrm>
            <a:custGeom>
              <a:avLst/>
              <a:gdLst>
                <a:gd name="T0" fmla="*/ 41 w 41"/>
                <a:gd name="T1" fmla="*/ 12 h 79"/>
                <a:gd name="T2" fmla="*/ 29 w 41"/>
                <a:gd name="T3" fmla="*/ 0 h 79"/>
                <a:gd name="T4" fmla="*/ 17 w 41"/>
                <a:gd name="T5" fmla="*/ 0 h 79"/>
                <a:gd name="T6" fmla="*/ 17 w 41"/>
                <a:gd name="T7" fmla="*/ 0 h 79"/>
                <a:gd name="T8" fmla="*/ 12 w 41"/>
                <a:gd name="T9" fmla="*/ 0 h 79"/>
                <a:gd name="T10" fmla="*/ 0 w 41"/>
                <a:gd name="T11" fmla="*/ 12 h 79"/>
                <a:gd name="T12" fmla="*/ 0 w 41"/>
                <a:gd name="T13" fmla="*/ 12 h 79"/>
                <a:gd name="T14" fmla="*/ 0 w 41"/>
                <a:gd name="T15" fmla="*/ 35 h 79"/>
                <a:gd name="T16" fmla="*/ 4 w 41"/>
                <a:gd name="T17" fmla="*/ 39 h 79"/>
                <a:gd name="T18" fmla="*/ 8 w 41"/>
                <a:gd name="T19" fmla="*/ 35 h 79"/>
                <a:gd name="T20" fmla="*/ 8 w 41"/>
                <a:gd name="T21" fmla="*/ 21 h 79"/>
                <a:gd name="T22" fmla="*/ 8 w 41"/>
                <a:gd name="T23" fmla="*/ 14 h 79"/>
                <a:gd name="T24" fmla="*/ 9 w 41"/>
                <a:gd name="T25" fmla="*/ 14 h 79"/>
                <a:gd name="T26" fmla="*/ 9 w 41"/>
                <a:gd name="T27" fmla="*/ 22 h 79"/>
                <a:gd name="T28" fmla="*/ 9 w 41"/>
                <a:gd name="T29" fmla="*/ 36 h 79"/>
                <a:gd name="T30" fmla="*/ 9 w 41"/>
                <a:gd name="T31" fmla="*/ 39 h 79"/>
                <a:gd name="T32" fmla="*/ 9 w 41"/>
                <a:gd name="T33" fmla="*/ 74 h 79"/>
                <a:gd name="T34" fmla="*/ 14 w 41"/>
                <a:gd name="T35" fmla="*/ 79 h 79"/>
                <a:gd name="T36" fmla="*/ 19 w 41"/>
                <a:gd name="T37" fmla="*/ 74 h 79"/>
                <a:gd name="T38" fmla="*/ 19 w 41"/>
                <a:gd name="T39" fmla="*/ 39 h 79"/>
                <a:gd name="T40" fmla="*/ 21 w 41"/>
                <a:gd name="T41" fmla="*/ 39 h 79"/>
                <a:gd name="T42" fmla="*/ 21 w 41"/>
                <a:gd name="T43" fmla="*/ 74 h 79"/>
                <a:gd name="T44" fmla="*/ 26 w 41"/>
                <a:gd name="T45" fmla="*/ 79 h 79"/>
                <a:gd name="T46" fmla="*/ 31 w 41"/>
                <a:gd name="T47" fmla="*/ 74 h 79"/>
                <a:gd name="T48" fmla="*/ 31 w 41"/>
                <a:gd name="T49" fmla="*/ 39 h 79"/>
                <a:gd name="T50" fmla="*/ 31 w 41"/>
                <a:gd name="T51" fmla="*/ 36 h 79"/>
                <a:gd name="T52" fmla="*/ 31 w 41"/>
                <a:gd name="T53" fmla="*/ 22 h 79"/>
                <a:gd name="T54" fmla="*/ 31 w 41"/>
                <a:gd name="T55" fmla="*/ 14 h 79"/>
                <a:gd name="T56" fmla="*/ 33 w 41"/>
                <a:gd name="T57" fmla="*/ 14 h 79"/>
                <a:gd name="T58" fmla="*/ 33 w 41"/>
                <a:gd name="T59" fmla="*/ 21 h 79"/>
                <a:gd name="T60" fmla="*/ 33 w 41"/>
                <a:gd name="T61" fmla="*/ 35 h 79"/>
                <a:gd name="T62" fmla="*/ 37 w 41"/>
                <a:gd name="T63" fmla="*/ 39 h 79"/>
                <a:gd name="T64" fmla="*/ 41 w 41"/>
                <a:gd name="T65" fmla="*/ 35 h 79"/>
                <a:gd name="T66" fmla="*/ 41 w 41"/>
                <a:gd name="T67" fmla="*/ 12 h 79"/>
                <a:gd name="T68" fmla="*/ 41 w 41"/>
                <a:gd name="T69" fmla="*/ 1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79">
                  <a:moveTo>
                    <a:pt x="41" y="12"/>
                  </a:moveTo>
                  <a:cubicBezTo>
                    <a:pt x="41" y="5"/>
                    <a:pt x="35" y="0"/>
                    <a:pt x="29" y="0"/>
                  </a:cubicBezTo>
                  <a:cubicBezTo>
                    <a:pt x="17" y="0"/>
                    <a:pt x="17" y="0"/>
                    <a:pt x="17" y="0"/>
                  </a:cubicBezTo>
                  <a:cubicBezTo>
                    <a:pt x="17" y="0"/>
                    <a:pt x="17" y="0"/>
                    <a:pt x="17" y="0"/>
                  </a:cubicBezTo>
                  <a:cubicBezTo>
                    <a:pt x="12" y="0"/>
                    <a:pt x="12" y="0"/>
                    <a:pt x="12" y="0"/>
                  </a:cubicBezTo>
                  <a:cubicBezTo>
                    <a:pt x="5" y="0"/>
                    <a:pt x="0" y="5"/>
                    <a:pt x="0" y="12"/>
                  </a:cubicBezTo>
                  <a:cubicBezTo>
                    <a:pt x="0" y="12"/>
                    <a:pt x="0" y="12"/>
                    <a:pt x="0" y="12"/>
                  </a:cubicBezTo>
                  <a:cubicBezTo>
                    <a:pt x="0" y="35"/>
                    <a:pt x="0" y="35"/>
                    <a:pt x="0" y="35"/>
                  </a:cubicBezTo>
                  <a:cubicBezTo>
                    <a:pt x="0" y="37"/>
                    <a:pt x="2" y="39"/>
                    <a:pt x="4" y="39"/>
                  </a:cubicBezTo>
                  <a:cubicBezTo>
                    <a:pt x="6" y="39"/>
                    <a:pt x="8" y="37"/>
                    <a:pt x="8" y="35"/>
                  </a:cubicBezTo>
                  <a:cubicBezTo>
                    <a:pt x="8" y="21"/>
                    <a:pt x="8" y="21"/>
                    <a:pt x="8" y="21"/>
                  </a:cubicBezTo>
                  <a:cubicBezTo>
                    <a:pt x="8" y="14"/>
                    <a:pt x="8" y="14"/>
                    <a:pt x="8" y="14"/>
                  </a:cubicBezTo>
                  <a:cubicBezTo>
                    <a:pt x="9" y="14"/>
                    <a:pt x="9" y="14"/>
                    <a:pt x="9" y="14"/>
                  </a:cubicBezTo>
                  <a:cubicBezTo>
                    <a:pt x="9" y="22"/>
                    <a:pt x="9" y="22"/>
                    <a:pt x="9" y="22"/>
                  </a:cubicBezTo>
                  <a:cubicBezTo>
                    <a:pt x="9" y="36"/>
                    <a:pt x="9" y="36"/>
                    <a:pt x="9" y="36"/>
                  </a:cubicBezTo>
                  <a:cubicBezTo>
                    <a:pt x="9" y="39"/>
                    <a:pt x="9" y="39"/>
                    <a:pt x="9" y="39"/>
                  </a:cubicBezTo>
                  <a:cubicBezTo>
                    <a:pt x="9" y="74"/>
                    <a:pt x="9" y="74"/>
                    <a:pt x="9" y="74"/>
                  </a:cubicBezTo>
                  <a:cubicBezTo>
                    <a:pt x="9" y="77"/>
                    <a:pt x="12" y="79"/>
                    <a:pt x="14" y="79"/>
                  </a:cubicBezTo>
                  <a:cubicBezTo>
                    <a:pt x="17" y="79"/>
                    <a:pt x="19" y="77"/>
                    <a:pt x="19" y="74"/>
                  </a:cubicBezTo>
                  <a:cubicBezTo>
                    <a:pt x="19" y="39"/>
                    <a:pt x="19" y="39"/>
                    <a:pt x="19" y="39"/>
                  </a:cubicBezTo>
                  <a:cubicBezTo>
                    <a:pt x="21" y="39"/>
                    <a:pt x="21" y="39"/>
                    <a:pt x="21" y="39"/>
                  </a:cubicBezTo>
                  <a:cubicBezTo>
                    <a:pt x="21" y="74"/>
                    <a:pt x="21" y="74"/>
                    <a:pt x="21" y="74"/>
                  </a:cubicBezTo>
                  <a:cubicBezTo>
                    <a:pt x="21" y="77"/>
                    <a:pt x="24" y="79"/>
                    <a:pt x="26" y="79"/>
                  </a:cubicBezTo>
                  <a:cubicBezTo>
                    <a:pt x="29" y="79"/>
                    <a:pt x="31" y="77"/>
                    <a:pt x="31" y="74"/>
                  </a:cubicBezTo>
                  <a:cubicBezTo>
                    <a:pt x="31" y="39"/>
                    <a:pt x="31" y="39"/>
                    <a:pt x="31" y="39"/>
                  </a:cubicBezTo>
                  <a:cubicBezTo>
                    <a:pt x="31" y="36"/>
                    <a:pt x="31" y="36"/>
                    <a:pt x="31" y="36"/>
                  </a:cubicBezTo>
                  <a:cubicBezTo>
                    <a:pt x="31" y="22"/>
                    <a:pt x="31" y="22"/>
                    <a:pt x="31" y="22"/>
                  </a:cubicBezTo>
                  <a:cubicBezTo>
                    <a:pt x="31" y="14"/>
                    <a:pt x="31" y="14"/>
                    <a:pt x="31" y="14"/>
                  </a:cubicBezTo>
                  <a:cubicBezTo>
                    <a:pt x="33" y="14"/>
                    <a:pt x="33" y="14"/>
                    <a:pt x="33" y="14"/>
                  </a:cubicBezTo>
                  <a:cubicBezTo>
                    <a:pt x="33" y="21"/>
                    <a:pt x="33" y="21"/>
                    <a:pt x="33" y="21"/>
                  </a:cubicBezTo>
                  <a:cubicBezTo>
                    <a:pt x="33" y="35"/>
                    <a:pt x="33" y="35"/>
                    <a:pt x="33" y="35"/>
                  </a:cubicBezTo>
                  <a:cubicBezTo>
                    <a:pt x="33" y="37"/>
                    <a:pt x="35" y="39"/>
                    <a:pt x="37" y="39"/>
                  </a:cubicBezTo>
                  <a:cubicBezTo>
                    <a:pt x="39" y="39"/>
                    <a:pt x="41" y="37"/>
                    <a:pt x="41" y="35"/>
                  </a:cubicBezTo>
                  <a:cubicBezTo>
                    <a:pt x="41" y="12"/>
                    <a:pt x="41" y="12"/>
                    <a:pt x="41" y="12"/>
                  </a:cubicBezTo>
                  <a:cubicBezTo>
                    <a:pt x="41" y="12"/>
                    <a:pt x="41" y="12"/>
                    <a:pt x="41" y="12"/>
                  </a:cubicBezTo>
                  <a:close/>
                </a:path>
              </a:pathLst>
            </a:custGeom>
            <a:solidFill>
              <a:srgbClr val="D6582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61" name="矩形 60"/>
          <p:cNvSpPr/>
          <p:nvPr/>
        </p:nvSpPr>
        <p:spPr>
          <a:xfrm>
            <a:off x="1763688" y="1214960"/>
            <a:ext cx="5167508" cy="584775"/>
          </a:xfrm>
          <a:prstGeom prst="rect">
            <a:avLst/>
          </a:prstGeom>
        </p:spPr>
        <p:txBody>
          <a:bodyPr wrap="square">
            <a:spAutoFit/>
          </a:bodyPr>
          <a:lstStyle/>
          <a:p>
            <a:r>
              <a:rPr lang="en-US" altLang="zh-CN" b="1" dirty="0" smtClean="0">
                <a:solidFill>
                  <a:srgbClr val="419E8C"/>
                </a:solidFill>
                <a:latin typeface="微软雅黑" panose="020B0503020204020204" pitchFamily="34" charset="-122"/>
                <a:ea typeface="微软雅黑" panose="020B0503020204020204" pitchFamily="34" charset="-122"/>
              </a:rPr>
              <a:t>10</a:t>
            </a:r>
            <a:r>
              <a:rPr lang="zh-CN" altLang="en-US" b="1" dirty="0">
                <a:solidFill>
                  <a:srgbClr val="419E8C"/>
                </a:solidFill>
                <a:latin typeface="微软雅黑" panose="020B0503020204020204" pitchFamily="34" charset="-122"/>
                <a:ea typeface="微软雅黑" panose="020B0503020204020204" pitchFamily="34" charset="-122"/>
              </a:rPr>
              <a:t>例</a:t>
            </a:r>
            <a:r>
              <a:rPr lang="zh-CN" altLang="en-US" b="1" dirty="0">
                <a:solidFill>
                  <a:srgbClr val="0070C0"/>
                </a:solidFill>
                <a:latin typeface="微软雅黑" panose="020B0503020204020204" pitchFamily="34" charset="-122"/>
                <a:ea typeface="微软雅黑" panose="020B0503020204020204" pitchFamily="34" charset="-122"/>
              </a:rPr>
              <a:t>肝酶</a:t>
            </a:r>
            <a:r>
              <a:rPr lang="zh-CN" altLang="en-US" b="1" dirty="0" smtClean="0">
                <a:solidFill>
                  <a:srgbClr val="0070C0"/>
                </a:solidFill>
                <a:latin typeface="微软雅黑" panose="020B0503020204020204" pitchFamily="34" charset="-122"/>
                <a:ea typeface="微软雅黑" panose="020B0503020204020204" pitchFamily="34" charset="-122"/>
              </a:rPr>
              <a:t>正常的</a:t>
            </a:r>
            <a:r>
              <a:rPr lang="en-US" altLang="zh-CN" b="1" dirty="0">
                <a:solidFill>
                  <a:srgbClr val="0070C0"/>
                </a:solidFill>
                <a:latin typeface="微软雅黑" panose="020B0503020204020204" pitchFamily="34" charset="-122"/>
                <a:ea typeface="微软雅黑" panose="020B0503020204020204" pitchFamily="34" charset="-122"/>
              </a:rPr>
              <a:t>T2DM</a:t>
            </a:r>
            <a:r>
              <a:rPr lang="zh-CN" altLang="en-US" b="1" dirty="0" smtClean="0">
                <a:solidFill>
                  <a:srgbClr val="0070C0"/>
                </a:solidFill>
                <a:latin typeface="微软雅黑" panose="020B0503020204020204" pitchFamily="34" charset="-122"/>
                <a:ea typeface="微软雅黑" panose="020B0503020204020204" pitchFamily="34" charset="-122"/>
              </a:rPr>
              <a:t>患者有</a:t>
            </a:r>
            <a:r>
              <a:rPr lang="en-US" altLang="zh-CN" sz="3200" b="1" dirty="0" smtClean="0">
                <a:solidFill>
                  <a:srgbClr val="D6582B"/>
                </a:solidFill>
                <a:latin typeface="微软雅黑" panose="020B0503020204020204" pitchFamily="34" charset="-122"/>
                <a:ea typeface="微软雅黑" panose="020B0503020204020204" pitchFamily="34" charset="-122"/>
              </a:rPr>
              <a:t>5</a:t>
            </a:r>
            <a:r>
              <a:rPr lang="zh-CN" altLang="en-US" sz="3200" b="1" dirty="0" smtClean="0">
                <a:solidFill>
                  <a:srgbClr val="D6582B"/>
                </a:solidFill>
                <a:latin typeface="微软雅黑" panose="020B0503020204020204" pitchFamily="34" charset="-122"/>
                <a:ea typeface="微软雅黑" panose="020B0503020204020204" pitchFamily="34" charset="-122"/>
              </a:rPr>
              <a:t>例</a:t>
            </a:r>
            <a:r>
              <a:rPr lang="zh-CN" altLang="en-US" b="1" dirty="0" smtClean="0">
                <a:solidFill>
                  <a:srgbClr val="0070C0"/>
                </a:solidFill>
                <a:latin typeface="微软雅黑" panose="020B0503020204020204" pitchFamily="34" charset="-122"/>
                <a:ea typeface="微软雅黑" panose="020B0503020204020204" pitchFamily="34" charset="-122"/>
              </a:rPr>
              <a:t>合并</a:t>
            </a:r>
            <a:r>
              <a:rPr lang="en-US" altLang="zh-CN" b="1" dirty="0">
                <a:solidFill>
                  <a:srgbClr val="0070C0"/>
                </a:solidFill>
                <a:latin typeface="微软雅黑" panose="020B0503020204020204" pitchFamily="34" charset="-122"/>
                <a:ea typeface="微软雅黑" panose="020B0503020204020204" pitchFamily="34" charset="-122"/>
              </a:rPr>
              <a:t>NAFLD</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63" name="矩形 62"/>
          <p:cNvSpPr/>
          <p:nvPr/>
        </p:nvSpPr>
        <p:spPr>
          <a:xfrm>
            <a:off x="1603500" y="3230566"/>
            <a:ext cx="5616624" cy="861774"/>
          </a:xfrm>
          <a:prstGeom prst="rect">
            <a:avLst/>
          </a:prstGeom>
        </p:spPr>
        <p:txBody>
          <a:bodyPr wrap="square">
            <a:spAutoFit/>
          </a:bodyPr>
          <a:lstStyle/>
          <a:p>
            <a:r>
              <a:rPr lang="en-US" altLang="zh-CN" b="1" dirty="0" smtClean="0">
                <a:solidFill>
                  <a:srgbClr val="419E8C"/>
                </a:solidFill>
                <a:latin typeface="微软雅黑" panose="020B0503020204020204" pitchFamily="34" charset="-122"/>
                <a:ea typeface="微软雅黑" panose="020B0503020204020204" pitchFamily="34" charset="-122"/>
              </a:rPr>
              <a:t>10</a:t>
            </a:r>
            <a:r>
              <a:rPr lang="zh-CN" altLang="en-US" b="1" dirty="0" smtClean="0">
                <a:solidFill>
                  <a:srgbClr val="419E8C"/>
                </a:solidFill>
                <a:latin typeface="微软雅黑" panose="020B0503020204020204" pitchFamily="34" charset="-122"/>
                <a:ea typeface="微软雅黑" panose="020B0503020204020204" pitchFamily="34" charset="-122"/>
              </a:rPr>
              <a:t>例</a:t>
            </a:r>
            <a:r>
              <a:rPr lang="en-US" altLang="zh-CN" b="1" dirty="0" smtClean="0">
                <a:solidFill>
                  <a:srgbClr val="0070C0"/>
                </a:solidFill>
                <a:latin typeface="微软雅黑" panose="020B0503020204020204" pitchFamily="34" charset="-122"/>
                <a:ea typeface="微软雅黑" panose="020B0503020204020204" pitchFamily="34" charset="-122"/>
              </a:rPr>
              <a:t>T2DM</a:t>
            </a:r>
            <a:r>
              <a:rPr lang="zh-CN" altLang="en-US" b="1" dirty="0">
                <a:solidFill>
                  <a:srgbClr val="0070C0"/>
                </a:solidFill>
                <a:latin typeface="微软雅黑" panose="020B0503020204020204" pitchFamily="34" charset="-122"/>
                <a:ea typeface="微软雅黑" panose="020B0503020204020204" pitchFamily="34" charset="-122"/>
              </a:rPr>
              <a:t>合并</a:t>
            </a:r>
            <a:r>
              <a:rPr lang="en-US" altLang="zh-CN" b="1" dirty="0" smtClean="0">
                <a:solidFill>
                  <a:srgbClr val="0070C0"/>
                </a:solidFill>
                <a:latin typeface="微软雅黑" panose="020B0503020204020204" pitchFamily="34" charset="-122"/>
                <a:ea typeface="微软雅黑" panose="020B0503020204020204" pitchFamily="34" charset="-122"/>
              </a:rPr>
              <a:t>NAFLD</a:t>
            </a:r>
            <a:r>
              <a:rPr lang="zh-CN" altLang="en-US" b="1" dirty="0" smtClean="0">
                <a:solidFill>
                  <a:srgbClr val="0070C0"/>
                </a:solidFill>
                <a:latin typeface="微软雅黑" panose="020B0503020204020204" pitchFamily="34" charset="-122"/>
                <a:ea typeface="微软雅黑" panose="020B0503020204020204" pitchFamily="34" charset="-122"/>
              </a:rPr>
              <a:t>的患者将近有</a:t>
            </a:r>
            <a:r>
              <a:rPr lang="en-US" altLang="zh-CN" sz="3200" b="1" dirty="0" smtClean="0">
                <a:solidFill>
                  <a:srgbClr val="D6582B"/>
                </a:solidFill>
                <a:latin typeface="微软雅黑" panose="020B0503020204020204" pitchFamily="34" charset="-122"/>
                <a:ea typeface="微软雅黑" panose="020B0503020204020204" pitchFamily="34" charset="-122"/>
              </a:rPr>
              <a:t>6</a:t>
            </a:r>
            <a:r>
              <a:rPr lang="zh-CN" altLang="en-US" sz="3200" b="1" dirty="0" smtClean="0">
                <a:solidFill>
                  <a:srgbClr val="D6582B"/>
                </a:solidFill>
                <a:latin typeface="微软雅黑" panose="020B0503020204020204" pitchFamily="34" charset="-122"/>
                <a:ea typeface="微软雅黑" panose="020B0503020204020204" pitchFamily="34" charset="-122"/>
              </a:rPr>
              <a:t>例</a:t>
            </a:r>
            <a:r>
              <a:rPr lang="zh-CN" altLang="en-US" b="1" dirty="0" smtClean="0">
                <a:solidFill>
                  <a:srgbClr val="0070C0"/>
                </a:solidFill>
                <a:latin typeface="微软雅黑" panose="020B0503020204020204" pitchFamily="34" charset="-122"/>
                <a:ea typeface="微软雅黑" panose="020B0503020204020204" pitchFamily="34" charset="-122"/>
              </a:rPr>
              <a:t>为</a:t>
            </a:r>
            <a:r>
              <a:rPr lang="en-US" altLang="zh-CN" b="1" dirty="0">
                <a:solidFill>
                  <a:srgbClr val="0070C0"/>
                </a:solidFill>
                <a:latin typeface="微软雅黑" panose="020B0503020204020204" pitchFamily="34" charset="-122"/>
                <a:ea typeface="微软雅黑" panose="020B0503020204020204" pitchFamily="34" charset="-122"/>
              </a:rPr>
              <a:t>NASH</a:t>
            </a:r>
            <a:endParaRPr lang="zh-CN" altLang="en-US" b="1" dirty="0">
              <a:solidFill>
                <a:srgbClr val="0070C0"/>
              </a:solidFill>
              <a:latin typeface="微软雅黑" panose="020B0503020204020204" pitchFamily="34" charset="-122"/>
              <a:ea typeface="微软雅黑" panose="020B0503020204020204" pitchFamily="34" charset="-122"/>
            </a:endParaRPr>
          </a:p>
          <a:p>
            <a:endParaRPr lang="zh-CN" altLang="en-US" b="1" dirty="0">
              <a:solidFill>
                <a:schemeClr val="bg2">
                  <a:lumMod val="1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31198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T2DM </a:t>
            </a:r>
            <a:r>
              <a:rPr lang="zh-CN" altLang="en-US" dirty="0" smtClean="0"/>
              <a:t>和 </a:t>
            </a:r>
            <a:r>
              <a:rPr lang="en-US" altLang="zh-CN" dirty="0" smtClean="0"/>
              <a:t>NAFLD</a:t>
            </a:r>
            <a:r>
              <a:rPr lang="zh-CN" altLang="en-US" dirty="0" smtClean="0"/>
              <a:t>相互促进疾病进展</a:t>
            </a:r>
            <a:endParaRPr lang="zh-CN" altLang="en-US" dirty="0"/>
          </a:p>
        </p:txBody>
      </p:sp>
      <p:pic>
        <p:nvPicPr>
          <p:cNvPr id="5" name="内容占位符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3568" y="1268760"/>
            <a:ext cx="7187480" cy="4824536"/>
          </a:xfrm>
        </p:spPr>
      </p:pic>
      <p:sp>
        <p:nvSpPr>
          <p:cNvPr id="4" name="灯片编号占位符 3"/>
          <p:cNvSpPr>
            <a:spLocks noGrp="1"/>
          </p:cNvSpPr>
          <p:nvPr>
            <p:ph type="sldNum" sz="quarter" idx="12"/>
          </p:nvPr>
        </p:nvSpPr>
        <p:spPr/>
        <p:txBody>
          <a:bodyPr/>
          <a:lstStyle/>
          <a:p>
            <a:fld id="{0C913308-F349-4B6D-A68A-DD1791B4A57B}" type="slidenum">
              <a:rPr lang="zh-CN" altLang="en-US" smtClean="0"/>
              <a:pPr/>
              <a:t>7</a:t>
            </a:fld>
            <a:endParaRPr lang="zh-CN" altLang="en-US"/>
          </a:p>
        </p:txBody>
      </p:sp>
      <p:sp>
        <p:nvSpPr>
          <p:cNvPr id="7" name="矩形 6"/>
          <p:cNvSpPr/>
          <p:nvPr/>
        </p:nvSpPr>
        <p:spPr>
          <a:xfrm>
            <a:off x="353870" y="6608385"/>
            <a:ext cx="3005951" cy="230832"/>
          </a:xfrm>
          <a:prstGeom prst="rect">
            <a:avLst/>
          </a:prstGeom>
        </p:spPr>
        <p:txBody>
          <a:bodyPr wrap="none">
            <a:spAutoFit/>
          </a:bodyPr>
          <a:lstStyle/>
          <a:p>
            <a:r>
              <a:rPr lang="en-US" altLang="zh-CN" sz="900" dirty="0">
                <a:solidFill>
                  <a:schemeClr val="tx2"/>
                </a:solidFill>
                <a:latin typeface="Arial" panose="020B0604020202020204" pitchFamily="34" charset="0"/>
                <a:cs typeface="Arial" panose="020B0604020202020204" pitchFamily="34" charset="0"/>
              </a:rPr>
              <a:t>Paola </a:t>
            </a:r>
            <a:r>
              <a:rPr lang="en-US" altLang="zh-CN" sz="900" dirty="0" err="1">
                <a:solidFill>
                  <a:schemeClr val="tx2"/>
                </a:solidFill>
                <a:latin typeface="Arial" panose="020B0604020202020204" pitchFamily="34" charset="0"/>
                <a:cs typeface="Arial" panose="020B0604020202020204" pitchFamily="34" charset="0"/>
              </a:rPr>
              <a:t>Loria</a:t>
            </a:r>
            <a:r>
              <a:rPr lang="en-US" altLang="zh-CN" sz="900" dirty="0" smtClean="0">
                <a:solidFill>
                  <a:schemeClr val="tx2"/>
                </a:solidFill>
                <a:latin typeface="Arial" panose="020B0604020202020204" pitchFamily="34" charset="0"/>
                <a:cs typeface="Arial" panose="020B0604020202020204" pitchFamily="34" charset="0"/>
              </a:rPr>
              <a:t>, et </a:t>
            </a:r>
            <a:r>
              <a:rPr lang="en-US" altLang="zh-CN" sz="900" dirty="0" err="1" smtClean="0">
                <a:solidFill>
                  <a:schemeClr val="tx2"/>
                </a:solidFill>
                <a:latin typeface="Arial" panose="020B0604020202020204" pitchFamily="34" charset="0"/>
                <a:cs typeface="Arial" panose="020B0604020202020204" pitchFamily="34" charset="0"/>
              </a:rPr>
              <a:t>al.Hepatol</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a:solidFill>
                  <a:schemeClr val="tx2"/>
                </a:solidFill>
                <a:latin typeface="Arial" panose="020B0604020202020204" pitchFamily="34" charset="0"/>
                <a:cs typeface="Arial" panose="020B0604020202020204" pitchFamily="34" charset="0"/>
              </a:rPr>
              <a:t>Res. 2013 Jan; 43(1): 51–64.</a:t>
            </a:r>
            <a:endParaRPr lang="zh-CN" altLang="en-US" sz="9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048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内容占位符 10"/>
          <p:cNvGraphicFramePr>
            <a:graphicFrameLocks/>
          </p:cNvGraphicFramePr>
          <p:nvPr>
            <p:extLst>
              <p:ext uri="{D42A27DB-BD31-4B8C-83A1-F6EECF244321}">
                <p14:modId xmlns:p14="http://schemas.microsoft.com/office/powerpoint/2010/main" val="503586149"/>
              </p:ext>
            </p:extLst>
          </p:nvPr>
        </p:nvGraphicFramePr>
        <p:xfrm>
          <a:off x="4933203" y="2111005"/>
          <a:ext cx="3937486" cy="2966181"/>
        </p:xfrm>
        <a:graphic>
          <a:graphicData uri="http://schemas.openxmlformats.org/drawingml/2006/chart">
            <c:chart xmlns:c="http://schemas.openxmlformats.org/drawingml/2006/chart" xmlns:r="http://schemas.openxmlformats.org/officeDocument/2006/relationships" r:id="rId2"/>
          </a:graphicData>
        </a:graphic>
      </p:graphicFrame>
      <p:sp>
        <p:nvSpPr>
          <p:cNvPr id="2" name="标题 1"/>
          <p:cNvSpPr>
            <a:spLocks noGrp="1"/>
          </p:cNvSpPr>
          <p:nvPr>
            <p:ph type="title"/>
          </p:nvPr>
        </p:nvSpPr>
        <p:spPr>
          <a:xfrm>
            <a:off x="428596" y="228600"/>
            <a:ext cx="6830592" cy="563563"/>
          </a:xfrm>
        </p:spPr>
        <p:txBody>
          <a:bodyPr/>
          <a:lstStyle/>
          <a:p>
            <a:r>
              <a:rPr lang="en-US" altLang="zh-CN" dirty="0" smtClean="0"/>
              <a:t>T2DM</a:t>
            </a:r>
            <a:r>
              <a:rPr lang="zh-CN" altLang="en-US" dirty="0" smtClean="0"/>
              <a:t>合并</a:t>
            </a:r>
            <a:r>
              <a:rPr lang="en-US" altLang="zh-CN" dirty="0" smtClean="0"/>
              <a:t>NAFLD</a:t>
            </a:r>
            <a:r>
              <a:rPr lang="zh-CN" altLang="en-US" dirty="0" smtClean="0"/>
              <a:t>存在严重胰岛素抵抗增加糖尿病控制难度</a:t>
            </a:r>
            <a:endParaRPr lang="zh-CN" altLang="en-US" dirty="0"/>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8</a:t>
            </a:fld>
            <a:endParaRPr lang="zh-CN" altLang="en-US"/>
          </a:p>
        </p:txBody>
      </p:sp>
      <p:sp>
        <p:nvSpPr>
          <p:cNvPr id="6" name="矩形 5"/>
          <p:cNvSpPr/>
          <p:nvPr/>
        </p:nvSpPr>
        <p:spPr>
          <a:xfrm>
            <a:off x="323528" y="6534834"/>
            <a:ext cx="5112568" cy="230832"/>
          </a:xfrm>
          <a:prstGeom prst="rect">
            <a:avLst/>
          </a:prstGeom>
        </p:spPr>
        <p:txBody>
          <a:bodyPr wrap="square">
            <a:spAutoFit/>
          </a:bodyPr>
          <a:lstStyle/>
          <a:p>
            <a:r>
              <a:rPr lang="en-US" altLang="zh-CN" sz="900" dirty="0">
                <a:solidFill>
                  <a:schemeClr val="tx2"/>
                </a:solidFill>
                <a:latin typeface="Arial" panose="020B0604020202020204" pitchFamily="34" charset="0"/>
                <a:cs typeface="Arial" panose="020B0604020202020204" pitchFamily="34" charset="0"/>
              </a:rPr>
              <a:t>Lou </a:t>
            </a:r>
            <a:r>
              <a:rPr lang="en-US" altLang="zh-CN" sz="900" dirty="0" err="1" smtClean="0">
                <a:solidFill>
                  <a:schemeClr val="tx2"/>
                </a:solidFill>
                <a:latin typeface="Arial" panose="020B0604020202020204" pitchFamily="34" charset="0"/>
                <a:cs typeface="Arial" panose="020B0604020202020204" pitchFamily="34" charset="0"/>
              </a:rPr>
              <a:t>DJ,et</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err="1" smtClean="0">
                <a:solidFill>
                  <a:schemeClr val="tx2"/>
                </a:solidFill>
                <a:latin typeface="Arial" panose="020B0604020202020204" pitchFamily="34" charset="0"/>
                <a:cs typeface="Arial" panose="020B0604020202020204" pitchFamily="34" charset="0"/>
              </a:rPr>
              <a:t>al.J</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a:solidFill>
                  <a:schemeClr val="tx2"/>
                </a:solidFill>
                <a:latin typeface="Arial" panose="020B0604020202020204" pitchFamily="34" charset="0"/>
                <a:cs typeface="Arial" panose="020B0604020202020204" pitchFamily="34" charset="0"/>
              </a:rPr>
              <a:t>Diabetes Complications. </a:t>
            </a:r>
            <a:r>
              <a:rPr lang="en-US" altLang="zh-CN" sz="900" dirty="0" smtClean="0">
                <a:solidFill>
                  <a:schemeClr val="tx2"/>
                </a:solidFill>
                <a:latin typeface="Arial" panose="020B0604020202020204" pitchFamily="34" charset="0"/>
                <a:cs typeface="Arial" panose="020B0604020202020204" pitchFamily="34" charset="0"/>
              </a:rPr>
              <a:t>2014;28(5</a:t>
            </a:r>
            <a:r>
              <a:rPr lang="en-US" altLang="zh-CN" sz="900" dirty="0">
                <a:solidFill>
                  <a:schemeClr val="tx2"/>
                </a:solidFill>
                <a:latin typeface="Arial" panose="020B0604020202020204" pitchFamily="34" charset="0"/>
                <a:cs typeface="Arial" panose="020B0604020202020204" pitchFamily="34" charset="0"/>
              </a:rPr>
              <a:t>):711-4</a:t>
            </a:r>
            <a:endParaRPr lang="zh-CN" altLang="en-US" sz="900" dirty="0">
              <a:solidFill>
                <a:schemeClr val="tx2"/>
              </a:solidFill>
              <a:latin typeface="Arial" panose="020B0604020202020204" pitchFamily="34" charset="0"/>
              <a:cs typeface="Arial" panose="020B0604020202020204" pitchFamily="34" charset="0"/>
            </a:endParaRPr>
          </a:p>
        </p:txBody>
      </p:sp>
      <p:sp>
        <p:nvSpPr>
          <p:cNvPr id="8" name="矩形 7"/>
          <p:cNvSpPr/>
          <p:nvPr/>
        </p:nvSpPr>
        <p:spPr>
          <a:xfrm>
            <a:off x="844547" y="1384084"/>
            <a:ext cx="3651962" cy="307777"/>
          </a:xfrm>
          <a:prstGeom prst="rect">
            <a:avLst/>
          </a:prstGeom>
        </p:spPr>
        <p:txBody>
          <a:bodyPr wrap="none">
            <a:spAutoFit/>
          </a:bodyPr>
          <a:lstStyle/>
          <a:p>
            <a:pPr algn="ctr"/>
            <a:r>
              <a:rPr lang="zh-CN" altLang="en-US" sz="1400" b="1" dirty="0">
                <a:solidFill>
                  <a:srgbClr val="0070C0"/>
                </a:solidFill>
                <a:latin typeface="微软雅黑" panose="020B0503020204020204" pitchFamily="34" charset="-122"/>
                <a:ea typeface="微软雅黑" panose="020B0503020204020204" pitchFamily="34" charset="-122"/>
              </a:rPr>
              <a:t>稳态模型评估胰岛素抵抗指数</a:t>
            </a:r>
            <a:r>
              <a:rPr lang="en-US" altLang="zh-CN" sz="1400" b="1" dirty="0">
                <a:solidFill>
                  <a:srgbClr val="0070C0"/>
                </a:solidFill>
                <a:latin typeface="微软雅黑" panose="020B0503020204020204" pitchFamily="34" charset="-122"/>
                <a:ea typeface="微软雅黑" panose="020B0503020204020204" pitchFamily="34" charset="-122"/>
              </a:rPr>
              <a:t>(HOMA-IR)</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graphicFrame>
        <p:nvGraphicFramePr>
          <p:cNvPr id="9" name="内容占位符 10"/>
          <p:cNvGraphicFramePr>
            <a:graphicFrameLocks/>
          </p:cNvGraphicFramePr>
          <p:nvPr>
            <p:extLst>
              <p:ext uri="{D42A27DB-BD31-4B8C-83A1-F6EECF244321}">
                <p14:modId xmlns:p14="http://schemas.microsoft.com/office/powerpoint/2010/main" val="3748825213"/>
              </p:ext>
            </p:extLst>
          </p:nvPr>
        </p:nvGraphicFramePr>
        <p:xfrm>
          <a:off x="716578" y="2102726"/>
          <a:ext cx="3937486" cy="2980528"/>
        </p:xfrm>
        <a:graphic>
          <a:graphicData uri="http://schemas.openxmlformats.org/drawingml/2006/chart">
            <c:chart xmlns:c="http://schemas.openxmlformats.org/drawingml/2006/chart" xmlns:r="http://schemas.openxmlformats.org/officeDocument/2006/relationships" r:id="rId3"/>
          </a:graphicData>
        </a:graphic>
      </p:graphicFrame>
      <p:sp>
        <p:nvSpPr>
          <p:cNvPr id="10" name="矩形 9"/>
          <p:cNvSpPr/>
          <p:nvPr/>
        </p:nvSpPr>
        <p:spPr>
          <a:xfrm rot="16200000">
            <a:off x="214804" y="3184176"/>
            <a:ext cx="893578" cy="276999"/>
          </a:xfrm>
          <a:prstGeom prst="rect">
            <a:avLst/>
          </a:prstGeom>
        </p:spPr>
        <p:txBody>
          <a:bodyPr wrap="none">
            <a:spAutoFit/>
          </a:bodyPr>
          <a:lstStyle/>
          <a:p>
            <a:r>
              <a:rPr lang="en-US" altLang="zh-CN" sz="1200" dirty="0">
                <a:solidFill>
                  <a:srgbClr val="0070C0"/>
                </a:solidFill>
                <a:latin typeface="微软雅黑" panose="020B0503020204020204" pitchFamily="34" charset="-122"/>
                <a:ea typeface="微软雅黑" panose="020B0503020204020204" pitchFamily="34" charset="-122"/>
              </a:rPr>
              <a:t>HOMA-IR</a:t>
            </a:r>
            <a:endParaRPr lang="zh-CN" altLang="en-US" sz="1200" dirty="0">
              <a:solidFill>
                <a:srgbClr val="0070C0"/>
              </a:solidFill>
              <a:latin typeface="微软雅黑" panose="020B0503020204020204" pitchFamily="34" charset="-122"/>
              <a:ea typeface="微软雅黑" panose="020B0503020204020204" pitchFamily="34" charset="-122"/>
            </a:endParaRPr>
          </a:p>
        </p:txBody>
      </p:sp>
      <p:sp>
        <p:nvSpPr>
          <p:cNvPr id="11" name="矩形 10"/>
          <p:cNvSpPr/>
          <p:nvPr/>
        </p:nvSpPr>
        <p:spPr>
          <a:xfrm>
            <a:off x="3890698" y="1837229"/>
            <a:ext cx="394660" cy="276999"/>
          </a:xfrm>
          <a:prstGeom prst="rect">
            <a:avLst/>
          </a:prstGeom>
        </p:spPr>
        <p:txBody>
          <a:bodyPr wrap="none">
            <a:spAutoFit/>
          </a:bodyPr>
          <a:lstStyle/>
          <a:p>
            <a:r>
              <a:rPr lang="en-US" altLang="zh-CN" sz="1200" b="1" dirty="0" smtClean="0">
                <a:solidFill>
                  <a:srgbClr val="0070C0"/>
                </a:solidFill>
                <a:latin typeface="微软雅黑" panose="020B0503020204020204" pitchFamily="34" charset="-122"/>
                <a:ea typeface="微软雅黑" panose="020B0503020204020204" pitchFamily="34" charset="-122"/>
              </a:rPr>
              <a:t>*†‡</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12" name="矩形 11"/>
          <p:cNvSpPr/>
          <p:nvPr/>
        </p:nvSpPr>
        <p:spPr>
          <a:xfrm>
            <a:off x="1403126" y="2212975"/>
            <a:ext cx="1529586" cy="507831"/>
          </a:xfrm>
          <a:prstGeom prst="rect">
            <a:avLst/>
          </a:prstGeom>
        </p:spPr>
        <p:txBody>
          <a:bodyPr wrap="none">
            <a:spAutoFit/>
          </a:bodyPr>
          <a:lstStyle/>
          <a:p>
            <a:r>
              <a:rPr lang="en-US" altLang="zh-CN" sz="900" b="1" dirty="0" smtClean="0">
                <a:solidFill>
                  <a:srgbClr val="0070C0"/>
                </a:solidFill>
                <a:latin typeface="微软雅黑" panose="020B0503020204020204" pitchFamily="34" charset="-122"/>
                <a:ea typeface="微软雅黑" panose="020B0503020204020204" pitchFamily="34" charset="-122"/>
              </a:rPr>
              <a:t>* P</a:t>
            </a:r>
            <a:r>
              <a:rPr lang="zh-CN" altLang="en-US" sz="900" b="1" dirty="0" smtClean="0">
                <a:solidFill>
                  <a:srgbClr val="0070C0"/>
                </a:solidFill>
                <a:latin typeface="微软雅黑" panose="020B0503020204020204" pitchFamily="34" charset="-122"/>
                <a:ea typeface="微软雅黑" panose="020B0503020204020204" pitchFamily="34" charset="-122"/>
              </a:rPr>
              <a:t>＜</a:t>
            </a:r>
            <a:r>
              <a:rPr lang="en-US" altLang="zh-CN" sz="900" b="1" dirty="0" smtClean="0">
                <a:solidFill>
                  <a:srgbClr val="0070C0"/>
                </a:solidFill>
                <a:latin typeface="微软雅黑" panose="020B0503020204020204" pitchFamily="34" charset="-122"/>
                <a:ea typeface="微软雅黑" panose="020B0503020204020204" pitchFamily="34" charset="-122"/>
              </a:rPr>
              <a:t>0.05 vs </a:t>
            </a:r>
            <a:r>
              <a:rPr lang="zh-CN" altLang="en-US" sz="900" b="1" dirty="0" smtClean="0">
                <a:solidFill>
                  <a:srgbClr val="0070C0"/>
                </a:solidFill>
                <a:latin typeface="微软雅黑" panose="020B0503020204020204" pitchFamily="34" charset="-122"/>
                <a:ea typeface="微软雅黑" panose="020B0503020204020204" pitchFamily="34" charset="-122"/>
              </a:rPr>
              <a:t>健康人群</a:t>
            </a:r>
            <a:endParaRPr lang="en-US" altLang="zh-CN" sz="900" b="1" dirty="0" smtClean="0">
              <a:solidFill>
                <a:srgbClr val="0070C0"/>
              </a:solidFill>
              <a:latin typeface="微软雅黑" panose="020B0503020204020204" pitchFamily="34" charset="-122"/>
              <a:ea typeface="微软雅黑" panose="020B0503020204020204" pitchFamily="34" charset="-122"/>
            </a:endParaRPr>
          </a:p>
          <a:p>
            <a:r>
              <a:rPr lang="en-US" altLang="zh-CN" sz="900" b="1" dirty="0" smtClean="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 P</a:t>
            </a:r>
            <a:r>
              <a:rPr lang="zh-CN" altLang="en-US" sz="900" b="1" dirty="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0.05 </a:t>
            </a:r>
            <a:r>
              <a:rPr lang="en-US" altLang="zh-CN" sz="900" b="1" dirty="0" smtClean="0">
                <a:solidFill>
                  <a:srgbClr val="0070C0"/>
                </a:solidFill>
                <a:latin typeface="微软雅黑" panose="020B0503020204020204" pitchFamily="34" charset="-122"/>
                <a:ea typeface="微软雅黑" panose="020B0503020204020204" pitchFamily="34" charset="-122"/>
              </a:rPr>
              <a:t>vs NAFLD</a:t>
            </a:r>
            <a:r>
              <a:rPr lang="zh-CN" altLang="en-US" sz="900" b="1" dirty="0" smtClean="0">
                <a:solidFill>
                  <a:srgbClr val="0070C0"/>
                </a:solidFill>
                <a:latin typeface="微软雅黑" panose="020B0503020204020204" pitchFamily="34" charset="-122"/>
                <a:ea typeface="微软雅黑" panose="020B0503020204020204" pitchFamily="34" charset="-122"/>
              </a:rPr>
              <a:t>患者</a:t>
            </a:r>
            <a:endParaRPr lang="en-US" altLang="zh-CN" sz="900" b="1" dirty="0" smtClean="0">
              <a:solidFill>
                <a:srgbClr val="0070C0"/>
              </a:solidFill>
              <a:latin typeface="微软雅黑" panose="020B0503020204020204" pitchFamily="34" charset="-122"/>
              <a:ea typeface="微软雅黑" panose="020B0503020204020204" pitchFamily="34" charset="-122"/>
            </a:endParaRPr>
          </a:p>
          <a:p>
            <a:r>
              <a:rPr lang="en-US" altLang="zh-CN" sz="900" b="1" dirty="0" smtClean="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 P</a:t>
            </a:r>
            <a:r>
              <a:rPr lang="zh-CN" altLang="en-US" sz="900" b="1" dirty="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0.05 vs </a:t>
            </a:r>
            <a:r>
              <a:rPr lang="en-US" altLang="zh-CN" sz="900" b="1" dirty="0" smtClean="0">
                <a:solidFill>
                  <a:srgbClr val="0070C0"/>
                </a:solidFill>
                <a:latin typeface="微软雅黑" panose="020B0503020204020204" pitchFamily="34" charset="-122"/>
                <a:ea typeface="微软雅黑" panose="020B0503020204020204" pitchFamily="34" charset="-122"/>
              </a:rPr>
              <a:t>T2DM</a:t>
            </a:r>
            <a:r>
              <a:rPr lang="zh-CN" altLang="en-US" sz="900" b="1" dirty="0" smtClean="0">
                <a:solidFill>
                  <a:srgbClr val="0070C0"/>
                </a:solidFill>
                <a:latin typeface="微软雅黑" panose="020B0503020204020204" pitchFamily="34" charset="-122"/>
                <a:ea typeface="微软雅黑" panose="020B0503020204020204" pitchFamily="34" charset="-122"/>
              </a:rPr>
              <a:t>患者</a:t>
            </a:r>
            <a:endParaRPr lang="zh-CN" altLang="en-US" sz="900" b="1" dirty="0">
              <a:solidFill>
                <a:srgbClr val="0070C0"/>
              </a:solidFill>
              <a:latin typeface="微软雅黑" panose="020B0503020204020204" pitchFamily="34" charset="-122"/>
              <a:ea typeface="微软雅黑" panose="020B0503020204020204" pitchFamily="34" charset="-122"/>
            </a:endParaRPr>
          </a:p>
        </p:txBody>
      </p:sp>
      <p:sp>
        <p:nvSpPr>
          <p:cNvPr id="14" name="矩形 13"/>
          <p:cNvSpPr/>
          <p:nvPr/>
        </p:nvSpPr>
        <p:spPr>
          <a:xfrm>
            <a:off x="483826" y="5879013"/>
            <a:ext cx="8310006" cy="415498"/>
          </a:xfrm>
          <a:prstGeom prst="rect">
            <a:avLst/>
          </a:prstGeom>
        </p:spPr>
        <p:txBody>
          <a:bodyPr wrap="square">
            <a:spAutoFit/>
          </a:bodyPr>
          <a:lstStyle/>
          <a:p>
            <a:r>
              <a:rPr lang="zh-CN" altLang="en-US" sz="1050" dirty="0" smtClean="0">
                <a:solidFill>
                  <a:srgbClr val="0070C0"/>
                </a:solidFill>
                <a:latin typeface="微软雅黑" panose="020B0503020204020204" pitchFamily="34" charset="-122"/>
                <a:ea typeface="微软雅黑" panose="020B0503020204020204" pitchFamily="34" charset="-122"/>
              </a:rPr>
              <a:t>研究纳入</a:t>
            </a:r>
            <a:r>
              <a:rPr lang="en-US" altLang="zh-CN" sz="1050" dirty="0" smtClean="0">
                <a:solidFill>
                  <a:srgbClr val="0070C0"/>
                </a:solidFill>
                <a:latin typeface="微软雅黑" panose="020B0503020204020204" pitchFamily="34" charset="-122"/>
                <a:ea typeface="微软雅黑" panose="020B0503020204020204" pitchFamily="34" charset="-122"/>
              </a:rPr>
              <a:t>51</a:t>
            </a:r>
            <a:r>
              <a:rPr lang="zh-CN" altLang="en-US" sz="1050" dirty="0" smtClean="0">
                <a:solidFill>
                  <a:srgbClr val="0070C0"/>
                </a:solidFill>
                <a:latin typeface="微软雅黑" panose="020B0503020204020204" pitchFamily="34" charset="-122"/>
                <a:ea typeface="微软雅黑" panose="020B0503020204020204" pitchFamily="34" charset="-122"/>
              </a:rPr>
              <a:t> 例</a:t>
            </a:r>
            <a:r>
              <a:rPr lang="en-US" altLang="zh-CN" sz="1050" dirty="0" smtClean="0">
                <a:solidFill>
                  <a:srgbClr val="0070C0"/>
                </a:solidFill>
                <a:latin typeface="微软雅黑" panose="020B0503020204020204" pitchFamily="34" charset="-122"/>
                <a:ea typeface="微软雅黑" panose="020B0503020204020204" pitchFamily="34" charset="-122"/>
              </a:rPr>
              <a:t>2</a:t>
            </a:r>
            <a:r>
              <a:rPr lang="zh-CN" altLang="en-US" sz="1050" dirty="0" smtClean="0">
                <a:solidFill>
                  <a:srgbClr val="0070C0"/>
                </a:solidFill>
                <a:latin typeface="微软雅黑" panose="020B0503020204020204" pitchFamily="34" charset="-122"/>
                <a:ea typeface="微软雅黑" panose="020B0503020204020204" pitchFamily="34" charset="-122"/>
              </a:rPr>
              <a:t>型糖尿病</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a:solidFill>
                  <a:srgbClr val="0070C0"/>
                </a:solidFill>
                <a:latin typeface="微软雅黑" panose="020B0503020204020204" pitchFamily="34" charset="-122"/>
                <a:ea typeface="微软雅黑" panose="020B0503020204020204" pitchFamily="34" charset="-122"/>
              </a:rPr>
              <a:t>T2DM</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合并非酒精性脂肪性肝病</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en-US" altLang="zh-CN" sz="1050" dirty="0">
                <a:solidFill>
                  <a:srgbClr val="0070C0"/>
                </a:solidFill>
                <a:latin typeface="微软雅黑" panose="020B0503020204020204" pitchFamily="34" charset="-122"/>
                <a:ea typeface="微软雅黑" panose="020B0503020204020204" pitchFamily="34" charset="-122"/>
              </a:rPr>
              <a:t>NAFLD</a:t>
            </a:r>
            <a:r>
              <a:rPr lang="en-US" altLang="zh-CN" sz="1050" dirty="0" smtClean="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患者、</a:t>
            </a:r>
            <a:r>
              <a:rPr lang="en-US" altLang="zh-CN" sz="1050" dirty="0" smtClean="0">
                <a:solidFill>
                  <a:srgbClr val="0070C0"/>
                </a:solidFill>
                <a:latin typeface="微软雅黑" panose="020B0503020204020204" pitchFamily="34" charset="-122"/>
                <a:ea typeface="微软雅黑" panose="020B0503020204020204" pitchFamily="34" charset="-122"/>
              </a:rPr>
              <a:t>50</a:t>
            </a:r>
            <a:r>
              <a:rPr lang="zh-CN" altLang="en-US" sz="1050" dirty="0" smtClean="0">
                <a:solidFill>
                  <a:srgbClr val="0070C0"/>
                </a:solidFill>
                <a:latin typeface="微软雅黑" panose="020B0503020204020204" pitchFamily="34" charset="-122"/>
                <a:ea typeface="微软雅黑" panose="020B0503020204020204" pitchFamily="34" charset="-122"/>
              </a:rPr>
              <a:t>例</a:t>
            </a:r>
            <a:r>
              <a:rPr lang="zh-CN" altLang="en-US" sz="1050" dirty="0">
                <a:solidFill>
                  <a:srgbClr val="0070C0"/>
                </a:solidFill>
                <a:latin typeface="微软雅黑" panose="020B0503020204020204" pitchFamily="34" charset="-122"/>
                <a:ea typeface="微软雅黑" panose="020B0503020204020204" pitchFamily="34" charset="-122"/>
              </a:rPr>
              <a:t>T2DM </a:t>
            </a:r>
            <a:r>
              <a:rPr lang="zh-CN" altLang="en-US" sz="1050" dirty="0" smtClean="0">
                <a:solidFill>
                  <a:srgbClr val="0070C0"/>
                </a:solidFill>
                <a:latin typeface="微软雅黑" panose="020B0503020204020204" pitchFamily="34" charset="-122"/>
                <a:ea typeface="微软雅黑" panose="020B0503020204020204" pitchFamily="34" charset="-122"/>
              </a:rPr>
              <a:t>患者、</a:t>
            </a:r>
            <a:r>
              <a:rPr lang="en-US" altLang="zh-CN" sz="1050" dirty="0" smtClean="0">
                <a:solidFill>
                  <a:srgbClr val="0070C0"/>
                </a:solidFill>
                <a:latin typeface="微软雅黑" panose="020B0503020204020204" pitchFamily="34" charset="-122"/>
                <a:ea typeface="微软雅黑" panose="020B0503020204020204" pitchFamily="34" charset="-122"/>
              </a:rPr>
              <a:t>45</a:t>
            </a:r>
            <a:r>
              <a:rPr lang="zh-CN" altLang="en-US" sz="1050" dirty="0" smtClean="0">
                <a:solidFill>
                  <a:srgbClr val="0070C0"/>
                </a:solidFill>
                <a:latin typeface="微软雅黑" panose="020B0503020204020204" pitchFamily="34" charset="-122"/>
                <a:ea typeface="微软雅黑" panose="020B0503020204020204" pitchFamily="34" charset="-122"/>
              </a:rPr>
              <a:t>例</a:t>
            </a:r>
            <a:r>
              <a:rPr lang="en-US" altLang="zh-CN" sz="1050" dirty="0">
                <a:solidFill>
                  <a:srgbClr val="0070C0"/>
                </a:solidFill>
                <a:latin typeface="微软雅黑" panose="020B0503020204020204" pitchFamily="34" charset="-122"/>
                <a:ea typeface="微软雅黑" panose="020B0503020204020204" pitchFamily="34" charset="-122"/>
              </a:rPr>
              <a:t>NAFLD </a:t>
            </a:r>
            <a:r>
              <a:rPr lang="zh-CN" altLang="en-US" sz="1050" dirty="0" smtClean="0">
                <a:solidFill>
                  <a:srgbClr val="0070C0"/>
                </a:solidFill>
                <a:latin typeface="微软雅黑" panose="020B0503020204020204" pitchFamily="34" charset="-122"/>
                <a:ea typeface="微软雅黑" panose="020B0503020204020204" pitchFamily="34" charset="-122"/>
              </a:rPr>
              <a:t>患者、</a:t>
            </a:r>
            <a:r>
              <a:rPr lang="en-US" altLang="zh-CN" sz="1050" dirty="0" smtClean="0">
                <a:solidFill>
                  <a:srgbClr val="0070C0"/>
                </a:solidFill>
                <a:latin typeface="微软雅黑" panose="020B0503020204020204" pitchFamily="34" charset="-122"/>
                <a:ea typeface="微软雅黑" panose="020B0503020204020204" pitchFamily="34" charset="-122"/>
              </a:rPr>
              <a:t>42</a:t>
            </a:r>
            <a:r>
              <a:rPr lang="zh-CN" altLang="en-US" sz="1050" dirty="0" smtClean="0">
                <a:solidFill>
                  <a:srgbClr val="0070C0"/>
                </a:solidFill>
                <a:latin typeface="微软雅黑" panose="020B0503020204020204" pitchFamily="34" charset="-122"/>
                <a:ea typeface="微软雅黑" panose="020B0503020204020204" pitchFamily="34" charset="-122"/>
              </a:rPr>
              <a:t>名健康对照</a:t>
            </a:r>
            <a:r>
              <a:rPr lang="zh-CN" altLang="en-US" sz="1050" dirty="0">
                <a:solidFill>
                  <a:srgbClr val="0070C0"/>
                </a:solidFill>
                <a:latin typeface="微软雅黑" panose="020B0503020204020204" pitchFamily="34" charset="-122"/>
                <a:ea typeface="微软雅黑" panose="020B0503020204020204" pitchFamily="34" charset="-122"/>
              </a:rPr>
              <a:t>人群</a:t>
            </a:r>
            <a:r>
              <a:rPr lang="zh-CN" altLang="en-US" sz="1050" dirty="0" smtClean="0">
                <a:solidFill>
                  <a:srgbClr val="0070C0"/>
                </a:solidFill>
                <a:latin typeface="微软雅黑" panose="020B0503020204020204" pitchFamily="34" charset="-122"/>
                <a:ea typeface="微软雅黑" panose="020B0503020204020204" pitchFamily="34" charset="-122"/>
              </a:rPr>
              <a:t>，评估</a:t>
            </a:r>
            <a:r>
              <a:rPr lang="en-US" altLang="zh-CN" sz="1050" dirty="0" smtClean="0">
                <a:solidFill>
                  <a:srgbClr val="0070C0"/>
                </a:solidFill>
                <a:latin typeface="微软雅黑" panose="020B0503020204020204" pitchFamily="34" charset="-122"/>
                <a:ea typeface="微软雅黑" panose="020B0503020204020204" pitchFamily="34" charset="-122"/>
              </a:rPr>
              <a:t>4</a:t>
            </a:r>
            <a:r>
              <a:rPr lang="zh-CN" altLang="en-US" sz="1050" dirty="0" smtClean="0">
                <a:solidFill>
                  <a:srgbClr val="0070C0"/>
                </a:solidFill>
                <a:latin typeface="微软雅黑" panose="020B0503020204020204" pitchFamily="34" charset="-122"/>
                <a:ea typeface="微软雅黑" panose="020B0503020204020204" pitchFamily="34" charset="-122"/>
              </a:rPr>
              <a:t>组人群的</a:t>
            </a:r>
            <a:r>
              <a:rPr lang="el-GR" altLang="zh-CN" sz="1050" dirty="0">
                <a:solidFill>
                  <a:srgbClr val="0070C0"/>
                </a:solidFill>
                <a:latin typeface="微软雅黑" panose="020B0503020204020204" pitchFamily="34" charset="-122"/>
                <a:ea typeface="微软雅黑" panose="020B0503020204020204" pitchFamily="34" charset="-122"/>
              </a:rPr>
              <a:t>ω-3 </a:t>
            </a:r>
            <a:r>
              <a:rPr lang="en-US" altLang="zh-CN" sz="1050" dirty="0" smtClean="0">
                <a:solidFill>
                  <a:srgbClr val="0070C0"/>
                </a:solidFill>
                <a:latin typeface="微软雅黑" panose="020B0503020204020204" pitchFamily="34" charset="-122"/>
                <a:ea typeface="微软雅黑" panose="020B0503020204020204" pitchFamily="34" charset="-122"/>
              </a:rPr>
              <a:t>PUFA</a:t>
            </a:r>
            <a:r>
              <a:rPr lang="zh-CN" altLang="en-US" sz="1050" dirty="0" smtClean="0">
                <a:solidFill>
                  <a:srgbClr val="0070C0"/>
                </a:solidFill>
                <a:latin typeface="微软雅黑" panose="020B0503020204020204" pitchFamily="34" charset="-122"/>
                <a:ea typeface="微软雅黑" panose="020B0503020204020204" pitchFamily="34" charset="-122"/>
              </a:rPr>
              <a:t>、丙氨酸</a:t>
            </a:r>
            <a:r>
              <a:rPr lang="zh-CN" altLang="en-US" sz="1050" dirty="0">
                <a:solidFill>
                  <a:srgbClr val="0070C0"/>
                </a:solidFill>
                <a:latin typeface="微软雅黑" panose="020B0503020204020204" pitchFamily="34" charset="-122"/>
                <a:ea typeface="微软雅黑" panose="020B0503020204020204" pitchFamily="34" charset="-122"/>
              </a:rPr>
              <a:t>转氨酶（</a:t>
            </a:r>
            <a:r>
              <a:rPr lang="en-US" altLang="zh-CN" sz="1050" dirty="0">
                <a:solidFill>
                  <a:srgbClr val="0070C0"/>
                </a:solidFill>
                <a:latin typeface="微软雅黑" panose="020B0503020204020204" pitchFamily="34" charset="-122"/>
                <a:ea typeface="微软雅黑" panose="020B0503020204020204" pitchFamily="34" charset="-122"/>
              </a:rPr>
              <a:t>ALT</a:t>
            </a:r>
            <a:r>
              <a:rPr lang="zh-CN" altLang="en-US" sz="1050" dirty="0" smtClean="0">
                <a:solidFill>
                  <a:srgbClr val="0070C0"/>
                </a:solidFill>
                <a:latin typeface="微软雅黑" panose="020B0503020204020204" pitchFamily="34" charset="-122"/>
                <a:ea typeface="微软雅黑" panose="020B0503020204020204" pitchFamily="34" charset="-122"/>
              </a:rPr>
              <a:t>）、天冬氨酸</a:t>
            </a:r>
            <a:r>
              <a:rPr lang="zh-CN" altLang="en-US" sz="1050" dirty="0">
                <a:solidFill>
                  <a:srgbClr val="0070C0"/>
                </a:solidFill>
                <a:latin typeface="微软雅黑" panose="020B0503020204020204" pitchFamily="34" charset="-122"/>
                <a:ea typeface="微软雅黑" panose="020B0503020204020204" pitchFamily="34" charset="-122"/>
              </a:rPr>
              <a:t>转氨酶（</a:t>
            </a:r>
            <a:r>
              <a:rPr lang="en-US" altLang="zh-CN" sz="1050" dirty="0">
                <a:solidFill>
                  <a:srgbClr val="0070C0"/>
                </a:solidFill>
                <a:latin typeface="微软雅黑" panose="020B0503020204020204" pitchFamily="34" charset="-122"/>
                <a:ea typeface="微软雅黑" panose="020B0503020204020204" pitchFamily="34" charset="-122"/>
              </a:rPr>
              <a:t>AST</a:t>
            </a:r>
            <a:r>
              <a:rPr lang="zh-CN" altLang="en-US" sz="1050" dirty="0" smtClean="0">
                <a:solidFill>
                  <a:srgbClr val="0070C0"/>
                </a:solidFill>
                <a:latin typeface="微软雅黑" panose="020B0503020204020204" pitchFamily="34" charset="-122"/>
                <a:ea typeface="微软雅黑" panose="020B0503020204020204" pitchFamily="34" charset="-122"/>
              </a:rPr>
              <a:t>）、</a:t>
            </a:r>
            <a:r>
              <a:rPr lang="en-US" altLang="zh-CN" sz="1050" dirty="0" smtClean="0">
                <a:solidFill>
                  <a:srgbClr val="0070C0"/>
                </a:solidFill>
                <a:latin typeface="微软雅黑" panose="020B0503020204020204" pitchFamily="34" charset="-122"/>
                <a:ea typeface="微软雅黑" panose="020B0503020204020204" pitchFamily="34" charset="-122"/>
              </a:rPr>
              <a:t>γ</a:t>
            </a:r>
            <a:r>
              <a:rPr lang="zh-CN" altLang="en-US" sz="1050" dirty="0">
                <a:solidFill>
                  <a:srgbClr val="0070C0"/>
                </a:solidFill>
                <a:latin typeface="微软雅黑" panose="020B0503020204020204" pitchFamily="34" charset="-122"/>
                <a:ea typeface="微软雅黑" panose="020B0503020204020204" pitchFamily="34" charset="-122"/>
              </a:rPr>
              <a:t>谷氨酶（</a:t>
            </a:r>
            <a:r>
              <a:rPr lang="en-US" altLang="zh-CN" sz="1050" dirty="0">
                <a:solidFill>
                  <a:srgbClr val="0070C0"/>
                </a:solidFill>
                <a:latin typeface="微软雅黑" panose="020B0503020204020204" pitchFamily="34" charset="-122"/>
                <a:ea typeface="微软雅黑" panose="020B0503020204020204" pitchFamily="34" charset="-122"/>
              </a:rPr>
              <a:t>GGT</a:t>
            </a:r>
            <a:r>
              <a:rPr lang="zh-CN" altLang="en-US" sz="1050" dirty="0">
                <a:solidFill>
                  <a:srgbClr val="0070C0"/>
                </a:solidFill>
                <a:latin typeface="微软雅黑" panose="020B0503020204020204" pitchFamily="34" charset="-122"/>
                <a:ea typeface="微软雅黑" panose="020B0503020204020204" pitchFamily="34" charset="-122"/>
              </a:rPr>
              <a:t>）</a:t>
            </a:r>
            <a:r>
              <a:rPr lang="zh-CN" altLang="en-US" sz="1050" dirty="0" smtClean="0">
                <a:solidFill>
                  <a:srgbClr val="0070C0"/>
                </a:solidFill>
                <a:latin typeface="微软雅黑" panose="020B0503020204020204" pitchFamily="34" charset="-122"/>
                <a:ea typeface="微软雅黑" panose="020B0503020204020204" pitchFamily="34" charset="-122"/>
              </a:rPr>
              <a:t>、血脂的水平，采用稳态</a:t>
            </a:r>
            <a:r>
              <a:rPr lang="zh-CN" altLang="en-US" sz="1050" dirty="0">
                <a:solidFill>
                  <a:srgbClr val="0070C0"/>
                </a:solidFill>
                <a:latin typeface="微软雅黑" panose="020B0503020204020204" pitchFamily="34" charset="-122"/>
                <a:ea typeface="微软雅黑" panose="020B0503020204020204" pitchFamily="34" charset="-122"/>
              </a:rPr>
              <a:t>模型评估胰岛素</a:t>
            </a:r>
            <a:r>
              <a:rPr lang="zh-CN" altLang="en-US" sz="1050" dirty="0" smtClean="0">
                <a:solidFill>
                  <a:srgbClr val="0070C0"/>
                </a:solidFill>
                <a:latin typeface="微软雅黑" panose="020B0503020204020204" pitchFamily="34" charset="-122"/>
                <a:ea typeface="微软雅黑" panose="020B0503020204020204" pitchFamily="34" charset="-122"/>
              </a:rPr>
              <a:t>抵抗</a:t>
            </a:r>
            <a:endParaRPr lang="zh-CN" altLang="en-US" sz="1050" dirty="0">
              <a:solidFill>
                <a:srgbClr val="0070C0"/>
              </a:solidFill>
              <a:latin typeface="微软雅黑" panose="020B0503020204020204" pitchFamily="34" charset="-122"/>
              <a:ea typeface="微软雅黑" panose="020B0503020204020204" pitchFamily="34" charset="-122"/>
            </a:endParaRPr>
          </a:p>
        </p:txBody>
      </p:sp>
      <p:sp>
        <p:nvSpPr>
          <p:cNvPr id="15" name="矩形 14"/>
          <p:cNvSpPr/>
          <p:nvPr/>
        </p:nvSpPr>
        <p:spPr>
          <a:xfrm>
            <a:off x="5502505" y="2200809"/>
            <a:ext cx="1529586" cy="369332"/>
          </a:xfrm>
          <a:prstGeom prst="rect">
            <a:avLst/>
          </a:prstGeom>
        </p:spPr>
        <p:txBody>
          <a:bodyPr wrap="none">
            <a:spAutoFit/>
          </a:bodyPr>
          <a:lstStyle/>
          <a:p>
            <a:r>
              <a:rPr lang="en-US" altLang="zh-CN" sz="900" b="1" dirty="0" smtClean="0">
                <a:solidFill>
                  <a:srgbClr val="0070C0"/>
                </a:solidFill>
                <a:latin typeface="微软雅黑" panose="020B0503020204020204" pitchFamily="34" charset="-122"/>
                <a:ea typeface="微软雅黑" panose="020B0503020204020204" pitchFamily="34" charset="-122"/>
              </a:rPr>
              <a:t>* P</a:t>
            </a:r>
            <a:r>
              <a:rPr lang="zh-CN" altLang="en-US" sz="900" b="1" dirty="0" smtClean="0">
                <a:solidFill>
                  <a:srgbClr val="0070C0"/>
                </a:solidFill>
                <a:latin typeface="微软雅黑" panose="020B0503020204020204" pitchFamily="34" charset="-122"/>
                <a:ea typeface="微软雅黑" panose="020B0503020204020204" pitchFamily="34" charset="-122"/>
              </a:rPr>
              <a:t>＜</a:t>
            </a:r>
            <a:r>
              <a:rPr lang="en-US" altLang="zh-CN" sz="900" b="1" dirty="0" smtClean="0">
                <a:solidFill>
                  <a:srgbClr val="0070C0"/>
                </a:solidFill>
                <a:latin typeface="微软雅黑" panose="020B0503020204020204" pitchFamily="34" charset="-122"/>
                <a:ea typeface="微软雅黑" panose="020B0503020204020204" pitchFamily="34" charset="-122"/>
              </a:rPr>
              <a:t>0.05 vs </a:t>
            </a:r>
            <a:r>
              <a:rPr lang="zh-CN" altLang="en-US" sz="900" b="1" dirty="0" smtClean="0">
                <a:solidFill>
                  <a:srgbClr val="0070C0"/>
                </a:solidFill>
                <a:latin typeface="微软雅黑" panose="020B0503020204020204" pitchFamily="34" charset="-122"/>
                <a:ea typeface="微软雅黑" panose="020B0503020204020204" pitchFamily="34" charset="-122"/>
              </a:rPr>
              <a:t>健康人群</a:t>
            </a:r>
            <a:endParaRPr lang="en-US" altLang="zh-CN" sz="900" b="1" dirty="0" smtClean="0">
              <a:solidFill>
                <a:srgbClr val="0070C0"/>
              </a:solidFill>
              <a:latin typeface="微软雅黑" panose="020B0503020204020204" pitchFamily="34" charset="-122"/>
              <a:ea typeface="微软雅黑" panose="020B0503020204020204" pitchFamily="34" charset="-122"/>
            </a:endParaRPr>
          </a:p>
          <a:p>
            <a:r>
              <a:rPr lang="en-US" altLang="zh-CN" sz="900" b="1" dirty="0" smtClean="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 P</a:t>
            </a:r>
            <a:r>
              <a:rPr lang="zh-CN" altLang="en-US" sz="900" b="1" dirty="0">
                <a:solidFill>
                  <a:srgbClr val="0070C0"/>
                </a:solidFill>
                <a:latin typeface="微软雅黑" panose="020B0503020204020204" pitchFamily="34" charset="-122"/>
                <a:ea typeface="微软雅黑" panose="020B0503020204020204" pitchFamily="34" charset="-122"/>
              </a:rPr>
              <a:t>＜</a:t>
            </a:r>
            <a:r>
              <a:rPr lang="en-US" altLang="zh-CN" sz="900" b="1" dirty="0">
                <a:solidFill>
                  <a:srgbClr val="0070C0"/>
                </a:solidFill>
                <a:latin typeface="微软雅黑" panose="020B0503020204020204" pitchFamily="34" charset="-122"/>
                <a:ea typeface="微软雅黑" panose="020B0503020204020204" pitchFamily="34" charset="-122"/>
              </a:rPr>
              <a:t>0.05 </a:t>
            </a:r>
            <a:r>
              <a:rPr lang="en-US" altLang="zh-CN" sz="900" b="1" dirty="0" smtClean="0">
                <a:solidFill>
                  <a:srgbClr val="0070C0"/>
                </a:solidFill>
                <a:latin typeface="微软雅黑" panose="020B0503020204020204" pitchFamily="34" charset="-122"/>
                <a:ea typeface="微软雅黑" panose="020B0503020204020204" pitchFamily="34" charset="-122"/>
              </a:rPr>
              <a:t>vs NAFLD</a:t>
            </a:r>
            <a:r>
              <a:rPr lang="zh-CN" altLang="en-US" sz="900" b="1" dirty="0" smtClean="0">
                <a:solidFill>
                  <a:srgbClr val="0070C0"/>
                </a:solidFill>
                <a:latin typeface="微软雅黑" panose="020B0503020204020204" pitchFamily="34" charset="-122"/>
                <a:ea typeface="微软雅黑" panose="020B0503020204020204" pitchFamily="34" charset="-122"/>
              </a:rPr>
              <a:t>患者</a:t>
            </a:r>
            <a:endParaRPr lang="en-US" altLang="zh-CN" sz="900" b="1" dirty="0" smtClean="0">
              <a:solidFill>
                <a:srgbClr val="0070C0"/>
              </a:solidFill>
              <a:latin typeface="微软雅黑" panose="020B0503020204020204" pitchFamily="34" charset="-122"/>
              <a:ea typeface="微软雅黑" panose="020B0503020204020204" pitchFamily="34" charset="-122"/>
            </a:endParaRPr>
          </a:p>
        </p:txBody>
      </p:sp>
      <p:sp>
        <p:nvSpPr>
          <p:cNvPr id="17" name="矩形 16"/>
          <p:cNvSpPr/>
          <p:nvPr/>
        </p:nvSpPr>
        <p:spPr>
          <a:xfrm>
            <a:off x="5965909" y="1388329"/>
            <a:ext cx="1761123" cy="307777"/>
          </a:xfrm>
          <a:prstGeom prst="rect">
            <a:avLst/>
          </a:prstGeom>
        </p:spPr>
        <p:txBody>
          <a:bodyPr wrap="none">
            <a:spAutoFit/>
          </a:bodyPr>
          <a:lstStyle/>
          <a:p>
            <a:r>
              <a:rPr lang="zh-CN" altLang="en-US" sz="1400" b="1" dirty="0">
                <a:solidFill>
                  <a:srgbClr val="0070C0"/>
                </a:solidFill>
                <a:latin typeface="微软雅黑" panose="020B0503020204020204" pitchFamily="34" charset="-122"/>
                <a:ea typeface="微软雅黑" panose="020B0503020204020204" pitchFamily="34" charset="-122"/>
              </a:rPr>
              <a:t>空腹</a:t>
            </a:r>
            <a:r>
              <a:rPr lang="zh-CN" altLang="en-US" sz="1400" b="1" dirty="0" smtClean="0">
                <a:solidFill>
                  <a:srgbClr val="0070C0"/>
                </a:solidFill>
                <a:latin typeface="微软雅黑" panose="020B0503020204020204" pitchFamily="34" charset="-122"/>
                <a:ea typeface="微软雅黑" panose="020B0503020204020204" pitchFamily="34" charset="-122"/>
              </a:rPr>
              <a:t>血糖水平</a:t>
            </a:r>
            <a:r>
              <a:rPr lang="en-US" altLang="zh-CN" sz="1400" b="1" dirty="0">
                <a:solidFill>
                  <a:srgbClr val="0070C0"/>
                </a:solidFill>
                <a:latin typeface="微软雅黑" panose="020B0503020204020204" pitchFamily="34" charset="-122"/>
                <a:ea typeface="微软雅黑" panose="020B0503020204020204" pitchFamily="34" charset="-122"/>
              </a:rPr>
              <a:t>(FPG)</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9" name="矩形 18"/>
          <p:cNvSpPr/>
          <p:nvPr/>
        </p:nvSpPr>
        <p:spPr>
          <a:xfrm rot="16200000">
            <a:off x="4358782" y="3336388"/>
            <a:ext cx="1148841" cy="276999"/>
          </a:xfrm>
          <a:prstGeom prst="rect">
            <a:avLst/>
          </a:prstGeom>
        </p:spPr>
        <p:txBody>
          <a:bodyPr wrap="none">
            <a:spAutoFit/>
          </a:bodyPr>
          <a:lstStyle/>
          <a:p>
            <a:r>
              <a:rPr lang="en-US" altLang="zh-CN" sz="1200" dirty="0" smtClean="0">
                <a:solidFill>
                  <a:srgbClr val="0070C0"/>
                </a:solidFill>
                <a:latin typeface="微软雅黑" panose="020B0503020204020204" pitchFamily="34" charset="-122"/>
                <a:ea typeface="微软雅黑" panose="020B0503020204020204" pitchFamily="34" charset="-122"/>
              </a:rPr>
              <a:t>FPG(</a:t>
            </a:r>
            <a:r>
              <a:rPr lang="en-US" altLang="zh-CN" sz="1200" dirty="0" err="1" smtClean="0">
                <a:solidFill>
                  <a:srgbClr val="0070C0"/>
                </a:solidFill>
                <a:latin typeface="微软雅黑" panose="020B0503020204020204" pitchFamily="34" charset="-122"/>
                <a:ea typeface="微软雅黑" panose="020B0503020204020204" pitchFamily="34" charset="-122"/>
              </a:rPr>
              <a:t>mmol</a:t>
            </a:r>
            <a:r>
              <a:rPr lang="en-US" altLang="zh-CN" sz="1200" dirty="0" smtClean="0">
                <a:solidFill>
                  <a:srgbClr val="0070C0"/>
                </a:solidFill>
                <a:latin typeface="微软雅黑" panose="020B0503020204020204" pitchFamily="34" charset="-122"/>
                <a:ea typeface="微软雅黑" panose="020B0503020204020204" pitchFamily="34" charset="-122"/>
              </a:rPr>
              <a:t>/L)</a:t>
            </a:r>
            <a:endParaRPr lang="zh-CN" altLang="en-US" sz="1200" dirty="0">
              <a:solidFill>
                <a:srgbClr val="0070C0"/>
              </a:solidFill>
              <a:latin typeface="微软雅黑" panose="020B0503020204020204" pitchFamily="34" charset="-122"/>
              <a:ea typeface="微软雅黑" panose="020B0503020204020204" pitchFamily="34" charset="-122"/>
            </a:endParaRPr>
          </a:p>
        </p:txBody>
      </p:sp>
      <p:sp>
        <p:nvSpPr>
          <p:cNvPr id="20" name="矩形 19"/>
          <p:cNvSpPr/>
          <p:nvPr/>
        </p:nvSpPr>
        <p:spPr>
          <a:xfrm>
            <a:off x="8146517" y="2130700"/>
            <a:ext cx="327334" cy="276999"/>
          </a:xfrm>
          <a:prstGeom prst="rect">
            <a:avLst/>
          </a:prstGeom>
        </p:spPr>
        <p:txBody>
          <a:bodyPr wrap="none">
            <a:spAutoFit/>
          </a:bodyPr>
          <a:lstStyle/>
          <a:p>
            <a:r>
              <a:rPr lang="en-US" altLang="zh-CN" sz="1200" b="1" dirty="0" smtClean="0">
                <a:solidFill>
                  <a:srgbClr val="0070C0"/>
                </a:solidFill>
                <a:latin typeface="微软雅黑" panose="020B0503020204020204" pitchFamily="34" charset="-122"/>
                <a:ea typeface="微软雅黑" panose="020B0503020204020204" pitchFamily="34" charset="-122"/>
              </a:rPr>
              <a:t>*†</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21" name="矩形 20"/>
          <p:cNvSpPr/>
          <p:nvPr/>
        </p:nvSpPr>
        <p:spPr>
          <a:xfrm>
            <a:off x="7259188" y="2273968"/>
            <a:ext cx="327334" cy="276999"/>
          </a:xfrm>
          <a:prstGeom prst="rect">
            <a:avLst/>
          </a:prstGeom>
        </p:spPr>
        <p:txBody>
          <a:bodyPr wrap="none">
            <a:spAutoFit/>
          </a:bodyPr>
          <a:lstStyle/>
          <a:p>
            <a:r>
              <a:rPr lang="en-US" altLang="zh-CN" sz="1200" b="1" dirty="0" smtClean="0">
                <a:solidFill>
                  <a:srgbClr val="0070C0"/>
                </a:solidFill>
                <a:latin typeface="微软雅黑" panose="020B0503020204020204" pitchFamily="34" charset="-122"/>
                <a:ea typeface="微软雅黑" panose="020B0503020204020204" pitchFamily="34" charset="-122"/>
              </a:rPr>
              <a:t>*†</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090248" y="4882951"/>
            <a:ext cx="748923" cy="261610"/>
          </a:xfrm>
          <a:prstGeom prst="rect">
            <a:avLst/>
          </a:prstGeom>
          <a:solidFill>
            <a:schemeClr val="bg1"/>
          </a:solidFill>
        </p:spPr>
        <p:txBody>
          <a:bodyPr wrap="none" rtlCol="0">
            <a:spAutoFit/>
          </a:bodyPr>
          <a:lstStyle/>
          <a:p>
            <a:r>
              <a:rPr lang="zh-CN" altLang="en-US" sz="1100" b="1" dirty="0" smtClean="0">
                <a:solidFill>
                  <a:srgbClr val="0070C0"/>
                </a:solidFill>
                <a:latin typeface="微软雅黑" panose="020B0503020204020204" pitchFamily="34" charset="-122"/>
                <a:ea typeface="微软雅黑" panose="020B0503020204020204" pitchFamily="34" charset="-122"/>
              </a:rPr>
              <a:t>健康人群</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1900406" y="4882951"/>
            <a:ext cx="960519" cy="261610"/>
          </a:xfrm>
          <a:prstGeom prst="rect">
            <a:avLst/>
          </a:prstGeom>
          <a:solidFill>
            <a:schemeClr val="bg1"/>
          </a:solidFill>
        </p:spPr>
        <p:txBody>
          <a:bodyPr wrap="none" rtlCol="0">
            <a:spAutoFit/>
          </a:bodyPr>
          <a:lstStyle/>
          <a:p>
            <a:r>
              <a:rPr lang="en-US" altLang="zh-CN" sz="1100" b="1" dirty="0" smtClean="0">
                <a:solidFill>
                  <a:srgbClr val="0070C0"/>
                </a:solidFill>
                <a:latin typeface="微软雅黑" panose="020B0503020204020204" pitchFamily="34" charset="-122"/>
                <a:ea typeface="微软雅黑" panose="020B0503020204020204" pitchFamily="34" charset="-122"/>
              </a:rPr>
              <a:t>NAFLD</a:t>
            </a:r>
            <a:r>
              <a:rPr lang="zh-CN" altLang="en-US" sz="1100" b="1" dirty="0" smtClean="0">
                <a:solidFill>
                  <a:srgbClr val="0070C0"/>
                </a:solidFill>
                <a:latin typeface="微软雅黑" panose="020B0503020204020204" pitchFamily="34" charset="-122"/>
                <a:ea typeface="微软雅黑" panose="020B0503020204020204" pitchFamily="34" charset="-122"/>
              </a:rPr>
              <a:t>患者</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2771800" y="4882951"/>
            <a:ext cx="898003" cy="261610"/>
          </a:xfrm>
          <a:prstGeom prst="rect">
            <a:avLst/>
          </a:prstGeom>
          <a:solidFill>
            <a:schemeClr val="bg1"/>
          </a:solidFill>
        </p:spPr>
        <p:txBody>
          <a:bodyPr wrap="none" rtlCol="0">
            <a:spAutoFit/>
          </a:bodyPr>
          <a:lstStyle/>
          <a:p>
            <a:r>
              <a:rPr lang="en-US" altLang="zh-CN" sz="1100" b="1" dirty="0" smtClean="0">
                <a:solidFill>
                  <a:srgbClr val="0070C0"/>
                </a:solidFill>
                <a:latin typeface="微软雅黑" panose="020B0503020204020204" pitchFamily="34" charset="-122"/>
                <a:ea typeface="微软雅黑" panose="020B0503020204020204" pitchFamily="34" charset="-122"/>
              </a:rPr>
              <a:t>T2DM</a:t>
            </a:r>
            <a:r>
              <a:rPr lang="zh-CN" altLang="en-US" sz="1100" b="1" dirty="0" smtClean="0">
                <a:solidFill>
                  <a:srgbClr val="0070C0"/>
                </a:solidFill>
                <a:latin typeface="微软雅黑" panose="020B0503020204020204" pitchFamily="34" charset="-122"/>
                <a:ea typeface="微软雅黑" panose="020B0503020204020204" pitchFamily="34" charset="-122"/>
              </a:rPr>
              <a:t>患者</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3551236" y="4798313"/>
            <a:ext cx="960519" cy="430887"/>
          </a:xfrm>
          <a:prstGeom prst="rect">
            <a:avLst/>
          </a:prstGeom>
          <a:solidFill>
            <a:schemeClr val="bg1"/>
          </a:solidFill>
        </p:spPr>
        <p:txBody>
          <a:bodyPr wrap="none" rtlCol="0">
            <a:spAutoFit/>
          </a:bodyPr>
          <a:lstStyle/>
          <a:p>
            <a:pPr algn="ctr"/>
            <a:r>
              <a:rPr lang="en-US" altLang="zh-CN" sz="1100" b="1" dirty="0" smtClean="0">
                <a:solidFill>
                  <a:srgbClr val="0070C0"/>
                </a:solidFill>
                <a:latin typeface="微软雅黑" panose="020B0503020204020204" pitchFamily="34" charset="-122"/>
                <a:ea typeface="微软雅黑" panose="020B0503020204020204" pitchFamily="34" charset="-122"/>
              </a:rPr>
              <a:t>T2DM</a:t>
            </a:r>
          </a:p>
          <a:p>
            <a:pPr algn="ctr"/>
            <a:r>
              <a:rPr lang="zh-CN" altLang="en-US" sz="1100" b="1" dirty="0" smtClean="0">
                <a:solidFill>
                  <a:srgbClr val="0070C0"/>
                </a:solidFill>
                <a:latin typeface="微软雅黑" panose="020B0503020204020204" pitchFamily="34" charset="-122"/>
                <a:ea typeface="微软雅黑" panose="020B0503020204020204" pitchFamily="34" charset="-122"/>
              </a:rPr>
              <a:t>合并</a:t>
            </a:r>
            <a:r>
              <a:rPr lang="en-US" altLang="zh-CN" sz="1100" b="1" dirty="0" smtClean="0">
                <a:solidFill>
                  <a:srgbClr val="0070C0"/>
                </a:solidFill>
                <a:latin typeface="微软雅黑" panose="020B0503020204020204" pitchFamily="34" charset="-122"/>
                <a:ea typeface="微软雅黑" panose="020B0503020204020204" pitchFamily="34" charset="-122"/>
              </a:rPr>
              <a:t>NAFLD</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5364088" y="4882951"/>
            <a:ext cx="748923" cy="261610"/>
          </a:xfrm>
          <a:prstGeom prst="rect">
            <a:avLst/>
          </a:prstGeom>
          <a:solidFill>
            <a:schemeClr val="bg1"/>
          </a:solidFill>
        </p:spPr>
        <p:txBody>
          <a:bodyPr wrap="none" rtlCol="0">
            <a:spAutoFit/>
          </a:bodyPr>
          <a:lstStyle/>
          <a:p>
            <a:r>
              <a:rPr lang="zh-CN" altLang="en-US" sz="1100" b="1" dirty="0" smtClean="0">
                <a:solidFill>
                  <a:srgbClr val="0070C0"/>
                </a:solidFill>
                <a:latin typeface="微软雅黑" panose="020B0503020204020204" pitchFamily="34" charset="-122"/>
                <a:ea typeface="微软雅黑" panose="020B0503020204020204" pitchFamily="34" charset="-122"/>
              </a:rPr>
              <a:t>健康人群</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6174246" y="4882951"/>
            <a:ext cx="960519" cy="261610"/>
          </a:xfrm>
          <a:prstGeom prst="rect">
            <a:avLst/>
          </a:prstGeom>
          <a:solidFill>
            <a:schemeClr val="bg1"/>
          </a:solidFill>
        </p:spPr>
        <p:txBody>
          <a:bodyPr wrap="none" rtlCol="0">
            <a:spAutoFit/>
          </a:bodyPr>
          <a:lstStyle/>
          <a:p>
            <a:r>
              <a:rPr lang="en-US" altLang="zh-CN" sz="1100" b="1" dirty="0" smtClean="0">
                <a:solidFill>
                  <a:srgbClr val="0070C0"/>
                </a:solidFill>
                <a:latin typeface="微软雅黑" panose="020B0503020204020204" pitchFamily="34" charset="-122"/>
                <a:ea typeface="微软雅黑" panose="020B0503020204020204" pitchFamily="34" charset="-122"/>
              </a:rPr>
              <a:t>NAFLD</a:t>
            </a:r>
            <a:r>
              <a:rPr lang="zh-CN" altLang="en-US" sz="1100" b="1" dirty="0" smtClean="0">
                <a:solidFill>
                  <a:srgbClr val="0070C0"/>
                </a:solidFill>
                <a:latin typeface="微软雅黑" panose="020B0503020204020204" pitchFamily="34" charset="-122"/>
                <a:ea typeface="微软雅黑" panose="020B0503020204020204" pitchFamily="34" charset="-122"/>
              </a:rPr>
              <a:t>患者</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7045640" y="4882951"/>
            <a:ext cx="898003" cy="261610"/>
          </a:xfrm>
          <a:prstGeom prst="rect">
            <a:avLst/>
          </a:prstGeom>
          <a:solidFill>
            <a:schemeClr val="bg1"/>
          </a:solidFill>
        </p:spPr>
        <p:txBody>
          <a:bodyPr wrap="none" rtlCol="0">
            <a:spAutoFit/>
          </a:bodyPr>
          <a:lstStyle/>
          <a:p>
            <a:r>
              <a:rPr lang="en-US" altLang="zh-CN" sz="1100" b="1" dirty="0" smtClean="0">
                <a:solidFill>
                  <a:srgbClr val="0070C0"/>
                </a:solidFill>
                <a:latin typeface="微软雅黑" panose="020B0503020204020204" pitchFamily="34" charset="-122"/>
                <a:ea typeface="微软雅黑" panose="020B0503020204020204" pitchFamily="34" charset="-122"/>
              </a:rPr>
              <a:t>T2DM</a:t>
            </a:r>
            <a:r>
              <a:rPr lang="zh-CN" altLang="en-US" sz="1100" b="1" dirty="0" smtClean="0">
                <a:solidFill>
                  <a:srgbClr val="0070C0"/>
                </a:solidFill>
                <a:latin typeface="微软雅黑" panose="020B0503020204020204" pitchFamily="34" charset="-122"/>
                <a:ea typeface="微软雅黑" panose="020B0503020204020204" pitchFamily="34" charset="-122"/>
              </a:rPr>
              <a:t>患者</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7825076" y="4798313"/>
            <a:ext cx="960519" cy="430887"/>
          </a:xfrm>
          <a:prstGeom prst="rect">
            <a:avLst/>
          </a:prstGeom>
          <a:solidFill>
            <a:schemeClr val="bg1"/>
          </a:solidFill>
        </p:spPr>
        <p:txBody>
          <a:bodyPr wrap="none" rtlCol="0">
            <a:spAutoFit/>
          </a:bodyPr>
          <a:lstStyle/>
          <a:p>
            <a:pPr algn="ctr"/>
            <a:r>
              <a:rPr lang="en-US" altLang="zh-CN" sz="1100" b="1" dirty="0" smtClean="0">
                <a:solidFill>
                  <a:srgbClr val="0070C0"/>
                </a:solidFill>
                <a:latin typeface="微软雅黑" panose="020B0503020204020204" pitchFamily="34" charset="-122"/>
                <a:ea typeface="微软雅黑" panose="020B0503020204020204" pitchFamily="34" charset="-122"/>
              </a:rPr>
              <a:t>T2DM</a:t>
            </a:r>
          </a:p>
          <a:p>
            <a:pPr algn="ctr"/>
            <a:r>
              <a:rPr lang="zh-CN" altLang="en-US" sz="1100" b="1" dirty="0" smtClean="0">
                <a:solidFill>
                  <a:srgbClr val="0070C0"/>
                </a:solidFill>
                <a:latin typeface="微软雅黑" panose="020B0503020204020204" pitchFamily="34" charset="-122"/>
                <a:ea typeface="微软雅黑" panose="020B0503020204020204" pitchFamily="34" charset="-122"/>
              </a:rPr>
              <a:t>合并</a:t>
            </a:r>
            <a:r>
              <a:rPr lang="en-US" altLang="zh-CN" sz="1100" b="1" dirty="0" smtClean="0">
                <a:solidFill>
                  <a:srgbClr val="0070C0"/>
                </a:solidFill>
                <a:latin typeface="微软雅黑" panose="020B0503020204020204" pitchFamily="34" charset="-122"/>
                <a:ea typeface="微软雅黑" panose="020B0503020204020204" pitchFamily="34" charset="-122"/>
              </a:rPr>
              <a:t>NAFLD</a:t>
            </a:r>
            <a:endParaRPr lang="zh-CN" altLang="en-US" sz="11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78787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T2DM</a:t>
            </a:r>
            <a:r>
              <a:rPr lang="zh-CN" altLang="en-US" dirty="0"/>
              <a:t>合并</a:t>
            </a:r>
            <a:r>
              <a:rPr lang="en-US" altLang="zh-CN" dirty="0" smtClean="0"/>
              <a:t>NAFLD</a:t>
            </a:r>
            <a:r>
              <a:rPr lang="zh-CN" altLang="en-US" dirty="0" smtClean="0"/>
              <a:t>易</a:t>
            </a:r>
            <a:r>
              <a:rPr lang="zh-CN" altLang="en-US" dirty="0"/>
              <a:t>发生心血管病变</a:t>
            </a: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9</a:t>
            </a:fld>
            <a:endParaRPr lang="zh-CN" altLang="en-US"/>
          </a:p>
        </p:txBody>
      </p:sp>
      <p:graphicFrame>
        <p:nvGraphicFramePr>
          <p:cNvPr id="5" name="内容占位符 10"/>
          <p:cNvGraphicFramePr>
            <a:graphicFrameLocks/>
          </p:cNvGraphicFramePr>
          <p:nvPr>
            <p:extLst>
              <p:ext uri="{D42A27DB-BD31-4B8C-83A1-F6EECF244321}">
                <p14:modId xmlns:p14="http://schemas.microsoft.com/office/powerpoint/2010/main" val="2161680000"/>
              </p:ext>
            </p:extLst>
          </p:nvPr>
        </p:nvGraphicFramePr>
        <p:xfrm>
          <a:off x="446075" y="1556792"/>
          <a:ext cx="7421702" cy="3744415"/>
        </p:xfrm>
        <a:graphic>
          <a:graphicData uri="http://schemas.openxmlformats.org/drawingml/2006/chart">
            <c:chart xmlns:c="http://schemas.openxmlformats.org/drawingml/2006/chart" xmlns:r="http://schemas.openxmlformats.org/officeDocument/2006/relationships" r:id="rId2"/>
          </a:graphicData>
        </a:graphic>
      </p:graphicFrame>
      <p:sp>
        <p:nvSpPr>
          <p:cNvPr id="6" name="矩形 5"/>
          <p:cNvSpPr/>
          <p:nvPr/>
        </p:nvSpPr>
        <p:spPr>
          <a:xfrm>
            <a:off x="7568589" y="4718650"/>
            <a:ext cx="1210588" cy="307777"/>
          </a:xfrm>
          <a:prstGeom prst="rect">
            <a:avLst/>
          </a:prstGeom>
        </p:spPr>
        <p:txBody>
          <a:bodyPr wrap="none">
            <a:spAutoFit/>
          </a:bodyPr>
          <a:lstStyle/>
          <a:p>
            <a:r>
              <a:rPr lang="zh-CN" altLang="en-US" sz="1400" b="1" dirty="0" smtClean="0">
                <a:solidFill>
                  <a:srgbClr val="0070C0"/>
                </a:solidFill>
                <a:latin typeface="微软雅黑" panose="020B0503020204020204" pitchFamily="34" charset="-122"/>
                <a:ea typeface="微软雅黑" panose="020B0503020204020204" pitchFamily="34" charset="-122"/>
              </a:rPr>
              <a:t>患者比例</a:t>
            </a:r>
            <a:r>
              <a:rPr lang="en-US" altLang="zh-CN" sz="1400" b="1" dirty="0" smtClean="0">
                <a:solidFill>
                  <a:srgbClr val="0070C0"/>
                </a:solidFill>
                <a:latin typeface="微软雅黑" panose="020B0503020204020204" pitchFamily="34" charset="-122"/>
                <a:ea typeface="微软雅黑" panose="020B0503020204020204" pitchFamily="34" charset="-122"/>
              </a:rPr>
              <a:t>(%)</a:t>
            </a:r>
            <a:endParaRPr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10" name="矩形 9"/>
          <p:cNvSpPr/>
          <p:nvPr/>
        </p:nvSpPr>
        <p:spPr>
          <a:xfrm>
            <a:off x="5306794" y="2284705"/>
            <a:ext cx="1189749" cy="338554"/>
          </a:xfrm>
          <a:prstGeom prst="rect">
            <a:avLst/>
          </a:prstGeom>
        </p:spPr>
        <p:txBody>
          <a:bodyPr wrap="none">
            <a:spAutoFit/>
          </a:bodyPr>
          <a:lstStyle/>
          <a:p>
            <a:r>
              <a:rPr lang="zh-CN" altLang="en-US" sz="1600" b="1" dirty="0" smtClean="0">
                <a:solidFill>
                  <a:srgbClr val="0070C0"/>
                </a:solidFill>
                <a:latin typeface="微软雅黑" panose="020B0503020204020204" pitchFamily="34" charset="-122"/>
                <a:ea typeface="微软雅黑" panose="020B0503020204020204" pitchFamily="34" charset="-122"/>
              </a:rPr>
              <a:t>*</a:t>
            </a:r>
            <a:r>
              <a:rPr lang="en-US" altLang="zh-CN" sz="1600" b="1" dirty="0" smtClean="0">
                <a:solidFill>
                  <a:srgbClr val="0070C0"/>
                </a:solidFill>
                <a:latin typeface="微软雅黑" panose="020B0503020204020204" pitchFamily="34" charset="-122"/>
                <a:ea typeface="微软雅黑" panose="020B0503020204020204" pitchFamily="34" charset="-122"/>
              </a:rPr>
              <a:t>P</a:t>
            </a:r>
            <a:r>
              <a:rPr lang="zh-CN" altLang="en-US" sz="1600" b="1" dirty="0" smtClean="0">
                <a:solidFill>
                  <a:srgbClr val="0070C0"/>
                </a:solidFill>
                <a:latin typeface="微软雅黑" panose="020B0503020204020204" pitchFamily="34" charset="-122"/>
                <a:ea typeface="微软雅黑" panose="020B0503020204020204" pitchFamily="34" charset="-122"/>
              </a:rPr>
              <a:t>＜</a:t>
            </a:r>
            <a:r>
              <a:rPr lang="en-US" altLang="zh-CN" sz="1600" b="1" dirty="0" smtClean="0">
                <a:solidFill>
                  <a:srgbClr val="0070C0"/>
                </a:solidFill>
                <a:latin typeface="微软雅黑" panose="020B0503020204020204" pitchFamily="34" charset="-122"/>
                <a:ea typeface="微软雅黑" panose="020B0503020204020204" pitchFamily="34" charset="-122"/>
              </a:rPr>
              <a:t>0.001</a:t>
            </a:r>
          </a:p>
        </p:txBody>
      </p:sp>
      <p:sp>
        <p:nvSpPr>
          <p:cNvPr id="11" name="矩形 10"/>
          <p:cNvSpPr/>
          <p:nvPr/>
        </p:nvSpPr>
        <p:spPr>
          <a:xfrm>
            <a:off x="6873514" y="4279906"/>
            <a:ext cx="296876" cy="369332"/>
          </a:xfrm>
          <a:prstGeom prst="rect">
            <a:avLst/>
          </a:prstGeom>
        </p:spPr>
        <p:txBody>
          <a:bodyPr wrap="none">
            <a:spAutoFit/>
          </a:bodyPr>
          <a:lstStyle/>
          <a:p>
            <a:r>
              <a:rPr lang="zh-CN" altLang="en-US" b="1" dirty="0">
                <a:solidFill>
                  <a:srgbClr val="0070C0"/>
                </a:solidFill>
                <a:latin typeface="微软雅黑" panose="020B0503020204020204" pitchFamily="34" charset="-122"/>
                <a:ea typeface="微软雅黑" panose="020B0503020204020204" pitchFamily="34" charset="-122"/>
              </a:rPr>
              <a:t>*</a:t>
            </a:r>
            <a:endParaRPr lang="zh-CN" altLang="en-US" dirty="0">
              <a:solidFill>
                <a:srgbClr val="0070C0"/>
              </a:solidFill>
              <a:latin typeface="微软雅黑" panose="020B0503020204020204" pitchFamily="34" charset="-122"/>
              <a:ea typeface="微软雅黑" panose="020B0503020204020204" pitchFamily="34" charset="-122"/>
            </a:endParaRPr>
          </a:p>
        </p:txBody>
      </p:sp>
      <p:sp>
        <p:nvSpPr>
          <p:cNvPr id="12" name="矩形 11"/>
          <p:cNvSpPr/>
          <p:nvPr/>
        </p:nvSpPr>
        <p:spPr>
          <a:xfrm>
            <a:off x="4973373" y="2284705"/>
            <a:ext cx="296876" cy="369332"/>
          </a:xfrm>
          <a:prstGeom prst="rect">
            <a:avLst/>
          </a:prstGeom>
        </p:spPr>
        <p:txBody>
          <a:bodyPr wrap="none">
            <a:spAutoFit/>
          </a:bodyPr>
          <a:lstStyle/>
          <a:p>
            <a:r>
              <a:rPr lang="zh-CN" altLang="en-US" b="1" dirty="0">
                <a:solidFill>
                  <a:srgbClr val="0070C0"/>
                </a:solidFill>
                <a:latin typeface="微软雅黑" panose="020B0503020204020204" pitchFamily="34" charset="-122"/>
                <a:ea typeface="微软雅黑" panose="020B0503020204020204" pitchFamily="34" charset="-122"/>
              </a:rPr>
              <a:t>*</a:t>
            </a:r>
            <a:endParaRPr lang="zh-CN" altLang="en-US" dirty="0">
              <a:solidFill>
                <a:srgbClr val="0070C0"/>
              </a:solidFill>
              <a:latin typeface="微软雅黑" panose="020B0503020204020204" pitchFamily="34" charset="-122"/>
              <a:ea typeface="微软雅黑" panose="020B0503020204020204" pitchFamily="34" charset="-122"/>
            </a:endParaRPr>
          </a:p>
        </p:txBody>
      </p:sp>
      <p:sp>
        <p:nvSpPr>
          <p:cNvPr id="13" name="矩形 12"/>
          <p:cNvSpPr/>
          <p:nvPr/>
        </p:nvSpPr>
        <p:spPr>
          <a:xfrm>
            <a:off x="5853084" y="3324898"/>
            <a:ext cx="281623" cy="36933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rgbClr val="0070C0"/>
                </a:solidFill>
                <a:latin typeface="微软雅黑" panose="020B0503020204020204" pitchFamily="34" charset="-122"/>
                <a:ea typeface="微软雅黑" panose="020B0503020204020204" pitchFamily="34" charset="-122"/>
              </a:rPr>
              <a:t>*</a:t>
            </a:r>
            <a:endParaRPr lang="zh-CN" altLang="en-US" dirty="0">
              <a:solidFill>
                <a:srgbClr val="0070C0"/>
              </a:solidFill>
              <a:latin typeface="微软雅黑" panose="020B0503020204020204" pitchFamily="34" charset="-122"/>
              <a:ea typeface="微软雅黑" panose="020B0503020204020204" pitchFamily="34" charset="-122"/>
            </a:endParaRPr>
          </a:p>
        </p:txBody>
      </p:sp>
      <p:sp>
        <p:nvSpPr>
          <p:cNvPr id="14" name="矩形 13"/>
          <p:cNvSpPr/>
          <p:nvPr/>
        </p:nvSpPr>
        <p:spPr>
          <a:xfrm>
            <a:off x="381937" y="5795351"/>
            <a:ext cx="8150503" cy="461665"/>
          </a:xfrm>
          <a:prstGeom prst="rect">
            <a:avLst/>
          </a:prstGeom>
        </p:spPr>
        <p:txBody>
          <a:bodyPr wrap="square">
            <a:spAutoFit/>
          </a:bodyPr>
          <a:lstStyle/>
          <a:p>
            <a:r>
              <a:rPr lang="zh-CN" altLang="en-US" sz="1200" dirty="0" smtClean="0">
                <a:solidFill>
                  <a:srgbClr val="0070C0"/>
                </a:solidFill>
                <a:latin typeface="微软雅黑" panose="020B0503020204020204" pitchFamily="34" charset="-122"/>
                <a:ea typeface="微软雅黑" panose="020B0503020204020204" pitchFamily="34" charset="-122"/>
              </a:rPr>
              <a:t>研究纳入</a:t>
            </a:r>
            <a:r>
              <a:rPr lang="en-US" altLang="zh-CN" sz="1200" dirty="0" smtClean="0">
                <a:solidFill>
                  <a:srgbClr val="0070C0"/>
                </a:solidFill>
                <a:latin typeface="微软雅黑" panose="020B0503020204020204" pitchFamily="34" charset="-122"/>
                <a:ea typeface="微软雅黑" panose="020B0503020204020204" pitchFamily="34" charset="-122"/>
              </a:rPr>
              <a:t>400</a:t>
            </a:r>
            <a:r>
              <a:rPr lang="zh-CN" altLang="en-US" sz="1200" dirty="0" smtClean="0">
                <a:solidFill>
                  <a:srgbClr val="0070C0"/>
                </a:solidFill>
                <a:latin typeface="微软雅黑" panose="020B0503020204020204" pitchFamily="34" charset="-122"/>
                <a:ea typeface="微软雅黑" panose="020B0503020204020204" pitchFamily="34" charset="-122"/>
              </a:rPr>
              <a:t>例</a:t>
            </a:r>
            <a:r>
              <a:rPr lang="en-US" altLang="zh-CN" sz="1200" dirty="0" smtClean="0">
                <a:solidFill>
                  <a:srgbClr val="0070C0"/>
                </a:solidFill>
                <a:latin typeface="微软雅黑" panose="020B0503020204020204" pitchFamily="34" charset="-122"/>
                <a:ea typeface="微软雅黑" panose="020B0503020204020204" pitchFamily="34" charset="-122"/>
              </a:rPr>
              <a:t>2</a:t>
            </a:r>
            <a:r>
              <a:rPr lang="zh-CN" altLang="en-US" sz="1200" dirty="0" smtClean="0">
                <a:solidFill>
                  <a:srgbClr val="0070C0"/>
                </a:solidFill>
                <a:latin typeface="微软雅黑" panose="020B0503020204020204" pitchFamily="34" charset="-122"/>
                <a:ea typeface="微软雅黑" panose="020B0503020204020204" pitchFamily="34" charset="-122"/>
              </a:rPr>
              <a:t>型糖尿病</a:t>
            </a:r>
            <a:r>
              <a:rPr lang="en-US" altLang="zh-CN" sz="1200" dirty="0" smtClean="0">
                <a:solidFill>
                  <a:srgbClr val="0070C0"/>
                </a:solidFill>
                <a:latin typeface="微软雅黑" panose="020B0503020204020204" pitchFamily="34" charset="-122"/>
                <a:ea typeface="微软雅黑" panose="020B0503020204020204" pitchFamily="34" charset="-122"/>
              </a:rPr>
              <a:t>(</a:t>
            </a:r>
            <a:r>
              <a:rPr lang="zh-CN" altLang="en-US" sz="1200" dirty="0">
                <a:solidFill>
                  <a:srgbClr val="0070C0"/>
                </a:solidFill>
                <a:latin typeface="微软雅黑" panose="020B0503020204020204" pitchFamily="34" charset="-122"/>
                <a:ea typeface="微软雅黑" panose="020B0503020204020204" pitchFamily="34" charset="-122"/>
              </a:rPr>
              <a:t>T2DM</a:t>
            </a:r>
            <a:r>
              <a:rPr lang="en-US" altLang="zh-CN" sz="1200" dirty="0" smtClean="0">
                <a:solidFill>
                  <a:srgbClr val="0070C0"/>
                </a:solidFill>
                <a:latin typeface="微软雅黑" panose="020B0503020204020204" pitchFamily="34" charset="-122"/>
                <a:ea typeface="微软雅黑" panose="020B0503020204020204" pitchFamily="34" charset="-122"/>
              </a:rPr>
              <a:t>)</a:t>
            </a:r>
            <a:r>
              <a:rPr lang="zh-CN" altLang="en-US" sz="1200" dirty="0" smtClean="0">
                <a:solidFill>
                  <a:srgbClr val="0070C0"/>
                </a:solidFill>
                <a:latin typeface="微软雅黑" panose="020B0503020204020204" pitchFamily="34" charset="-122"/>
                <a:ea typeface="微软雅黑" panose="020B0503020204020204" pitchFamily="34" charset="-122"/>
              </a:rPr>
              <a:t>合并非酒精性脂肪性肝病</a:t>
            </a:r>
            <a:r>
              <a:rPr lang="en-US" altLang="zh-CN" sz="1200" dirty="0" smtClean="0">
                <a:solidFill>
                  <a:srgbClr val="0070C0"/>
                </a:solidFill>
                <a:latin typeface="微软雅黑" panose="020B0503020204020204" pitchFamily="34" charset="-122"/>
                <a:ea typeface="微软雅黑" panose="020B0503020204020204" pitchFamily="34" charset="-122"/>
              </a:rPr>
              <a:t>(</a:t>
            </a:r>
            <a:r>
              <a:rPr lang="en-US" altLang="zh-CN" sz="1200" dirty="0">
                <a:solidFill>
                  <a:srgbClr val="0070C0"/>
                </a:solidFill>
                <a:latin typeface="微软雅黑" panose="020B0503020204020204" pitchFamily="34" charset="-122"/>
                <a:ea typeface="微软雅黑" panose="020B0503020204020204" pitchFamily="34" charset="-122"/>
              </a:rPr>
              <a:t>NAFLD</a:t>
            </a:r>
            <a:r>
              <a:rPr lang="en-US" altLang="zh-CN" sz="1200" dirty="0" smtClean="0">
                <a:solidFill>
                  <a:srgbClr val="0070C0"/>
                </a:solidFill>
                <a:latin typeface="微软雅黑" panose="020B0503020204020204" pitchFamily="34" charset="-122"/>
                <a:ea typeface="微软雅黑" panose="020B0503020204020204" pitchFamily="34" charset="-122"/>
              </a:rPr>
              <a:t>)</a:t>
            </a:r>
            <a:r>
              <a:rPr lang="zh-CN" altLang="en-US" sz="1200" dirty="0" smtClean="0">
                <a:solidFill>
                  <a:srgbClr val="0070C0"/>
                </a:solidFill>
                <a:latin typeface="微软雅黑" panose="020B0503020204020204" pitchFamily="34" charset="-122"/>
                <a:ea typeface="微软雅黑" panose="020B0503020204020204" pitchFamily="34" charset="-122"/>
              </a:rPr>
              <a:t>患者、</a:t>
            </a:r>
            <a:r>
              <a:rPr lang="en-US" altLang="zh-CN" sz="1200" dirty="0" smtClean="0">
                <a:solidFill>
                  <a:srgbClr val="0070C0"/>
                </a:solidFill>
                <a:latin typeface="微软雅黑" panose="020B0503020204020204" pitchFamily="34" charset="-122"/>
                <a:ea typeface="微软雅黑" panose="020B0503020204020204" pitchFamily="34" charset="-122"/>
              </a:rPr>
              <a:t>400</a:t>
            </a:r>
            <a:r>
              <a:rPr lang="zh-CN" altLang="en-US" sz="1200" dirty="0" smtClean="0">
                <a:solidFill>
                  <a:srgbClr val="0070C0"/>
                </a:solidFill>
                <a:latin typeface="微软雅黑" panose="020B0503020204020204" pitchFamily="34" charset="-122"/>
                <a:ea typeface="微软雅黑" panose="020B0503020204020204" pitchFamily="34" charset="-122"/>
              </a:rPr>
              <a:t>例未合并</a:t>
            </a:r>
            <a:r>
              <a:rPr lang="en-US" altLang="zh-CN" sz="1200" dirty="0">
                <a:solidFill>
                  <a:srgbClr val="0070C0"/>
                </a:solidFill>
                <a:latin typeface="微软雅黑" panose="020B0503020204020204" pitchFamily="34" charset="-122"/>
                <a:ea typeface="微软雅黑" panose="020B0503020204020204" pitchFamily="34" charset="-122"/>
              </a:rPr>
              <a:t>NAFLD </a:t>
            </a:r>
            <a:r>
              <a:rPr lang="zh-CN" altLang="en-US" sz="1200" dirty="0" smtClean="0">
                <a:solidFill>
                  <a:srgbClr val="0070C0"/>
                </a:solidFill>
                <a:latin typeface="微软雅黑" panose="020B0503020204020204" pitchFamily="34" charset="-122"/>
                <a:ea typeface="微软雅黑" panose="020B0503020204020204" pitchFamily="34" charset="-122"/>
              </a:rPr>
              <a:t>的T</a:t>
            </a:r>
            <a:r>
              <a:rPr lang="zh-CN" altLang="en-US" sz="1200" dirty="0">
                <a:solidFill>
                  <a:srgbClr val="0070C0"/>
                </a:solidFill>
                <a:latin typeface="微软雅黑" panose="020B0503020204020204" pitchFamily="34" charset="-122"/>
                <a:ea typeface="微软雅黑" panose="020B0503020204020204" pitchFamily="34" charset="-122"/>
              </a:rPr>
              <a:t>2DM </a:t>
            </a:r>
            <a:r>
              <a:rPr lang="zh-CN" altLang="en-US" sz="1200" dirty="0" smtClean="0">
                <a:solidFill>
                  <a:srgbClr val="0070C0"/>
                </a:solidFill>
                <a:latin typeface="微软雅黑" panose="020B0503020204020204" pitchFamily="34" charset="-122"/>
                <a:ea typeface="微软雅黑" panose="020B0503020204020204" pitchFamily="34" charset="-122"/>
              </a:rPr>
              <a:t>患者，两组患者的年龄、性别相匹配，研究终点为心血管事件</a:t>
            </a:r>
            <a:endParaRPr lang="zh-CN" altLang="en-US" sz="1200" dirty="0">
              <a:solidFill>
                <a:srgbClr val="0070C0"/>
              </a:solidFill>
              <a:latin typeface="微软雅黑" panose="020B0503020204020204" pitchFamily="34" charset="-122"/>
              <a:ea typeface="微软雅黑" panose="020B0503020204020204" pitchFamily="34" charset="-122"/>
            </a:endParaRPr>
          </a:p>
        </p:txBody>
      </p:sp>
      <p:sp>
        <p:nvSpPr>
          <p:cNvPr id="17" name="矩形 16"/>
          <p:cNvSpPr/>
          <p:nvPr/>
        </p:nvSpPr>
        <p:spPr>
          <a:xfrm>
            <a:off x="323528" y="6534834"/>
            <a:ext cx="5112568" cy="230832"/>
          </a:xfrm>
          <a:prstGeom prst="rect">
            <a:avLst/>
          </a:prstGeom>
        </p:spPr>
        <p:txBody>
          <a:bodyPr wrap="square">
            <a:spAutoFit/>
          </a:bodyPr>
          <a:lstStyle/>
          <a:p>
            <a:r>
              <a:rPr lang="en-US" altLang="zh-CN" sz="900" dirty="0">
                <a:solidFill>
                  <a:schemeClr val="tx2"/>
                </a:solidFill>
                <a:latin typeface="Arial" panose="020B0604020202020204" pitchFamily="34" charset="0"/>
                <a:cs typeface="Arial" panose="020B0604020202020204" pitchFamily="34" charset="0"/>
              </a:rPr>
              <a:t>Lou </a:t>
            </a:r>
            <a:r>
              <a:rPr lang="en-US" altLang="zh-CN" sz="900" dirty="0" err="1" smtClean="0">
                <a:solidFill>
                  <a:schemeClr val="tx2"/>
                </a:solidFill>
                <a:latin typeface="Arial" panose="020B0604020202020204" pitchFamily="34" charset="0"/>
                <a:cs typeface="Arial" panose="020B0604020202020204" pitchFamily="34" charset="0"/>
              </a:rPr>
              <a:t>DJ,et</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err="1" smtClean="0">
                <a:solidFill>
                  <a:schemeClr val="tx2"/>
                </a:solidFill>
                <a:latin typeface="Arial" panose="020B0604020202020204" pitchFamily="34" charset="0"/>
                <a:cs typeface="Arial" panose="020B0604020202020204" pitchFamily="34" charset="0"/>
              </a:rPr>
              <a:t>al.J</a:t>
            </a:r>
            <a:r>
              <a:rPr lang="en-US" altLang="zh-CN" sz="900" dirty="0" smtClean="0">
                <a:solidFill>
                  <a:schemeClr val="tx2"/>
                </a:solidFill>
                <a:latin typeface="Arial" panose="020B0604020202020204" pitchFamily="34" charset="0"/>
                <a:cs typeface="Arial" panose="020B0604020202020204" pitchFamily="34" charset="0"/>
              </a:rPr>
              <a:t> </a:t>
            </a:r>
            <a:r>
              <a:rPr lang="en-US" altLang="zh-CN" sz="900" dirty="0">
                <a:solidFill>
                  <a:schemeClr val="tx2"/>
                </a:solidFill>
                <a:latin typeface="Arial" panose="020B0604020202020204" pitchFamily="34" charset="0"/>
                <a:cs typeface="Arial" panose="020B0604020202020204" pitchFamily="34" charset="0"/>
              </a:rPr>
              <a:t>Diabetes Complications. </a:t>
            </a:r>
            <a:r>
              <a:rPr lang="en-US" altLang="zh-CN" sz="900" dirty="0" smtClean="0">
                <a:solidFill>
                  <a:schemeClr val="tx2"/>
                </a:solidFill>
                <a:latin typeface="Arial" panose="020B0604020202020204" pitchFamily="34" charset="0"/>
                <a:cs typeface="Arial" panose="020B0604020202020204" pitchFamily="34" charset="0"/>
              </a:rPr>
              <a:t>2014;28(5</a:t>
            </a:r>
            <a:r>
              <a:rPr lang="en-US" altLang="zh-CN" sz="900" dirty="0">
                <a:solidFill>
                  <a:schemeClr val="tx2"/>
                </a:solidFill>
                <a:latin typeface="Arial" panose="020B0604020202020204" pitchFamily="34" charset="0"/>
                <a:cs typeface="Arial" panose="020B0604020202020204" pitchFamily="34" charset="0"/>
              </a:rPr>
              <a:t>):711-4</a:t>
            </a:r>
            <a:endParaRPr lang="zh-CN" altLang="en-US" sz="9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0868677"/>
      </p:ext>
    </p:extLst>
  </p:cSld>
  <p:clrMapOvr>
    <a:masterClrMapping/>
  </p:clrMapOvr>
</p:sld>
</file>

<file path=ppt/theme/theme1.xml><?xml version="1.0" encoding="utf-8"?>
<a:theme xmlns:a="http://schemas.openxmlformats.org/drawingml/2006/main" name="08">
  <a:themeElements>
    <a:clrScheme name="08 2">
      <a:dk1>
        <a:srgbClr val="2A4C41"/>
      </a:dk1>
      <a:lt1>
        <a:srgbClr val="FFFFFF"/>
      </a:lt1>
      <a:dk2>
        <a:srgbClr val="000000"/>
      </a:dk2>
      <a:lt2>
        <a:srgbClr val="DDDDDD"/>
      </a:lt2>
      <a:accent1>
        <a:srgbClr val="42A693"/>
      </a:accent1>
      <a:accent2>
        <a:srgbClr val="BDC761"/>
      </a:accent2>
      <a:accent3>
        <a:srgbClr val="FFFFFF"/>
      </a:accent3>
      <a:accent4>
        <a:srgbClr val="224036"/>
      </a:accent4>
      <a:accent5>
        <a:srgbClr val="B0D0C8"/>
      </a:accent5>
      <a:accent6>
        <a:srgbClr val="ABB457"/>
      </a:accent6>
      <a:hlink>
        <a:srgbClr val="91CB65"/>
      </a:hlink>
      <a:folHlink>
        <a:srgbClr val="749BD4"/>
      </a:folHlink>
    </a:clrScheme>
    <a:fontScheme name="0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08 1">
        <a:dk1>
          <a:srgbClr val="2A487E"/>
        </a:dk1>
        <a:lt1>
          <a:srgbClr val="FFFFFF"/>
        </a:lt1>
        <a:dk2>
          <a:srgbClr val="000000"/>
        </a:dk2>
        <a:lt2>
          <a:srgbClr val="DDDDDD"/>
        </a:lt2>
        <a:accent1>
          <a:srgbClr val="508ED2"/>
        </a:accent1>
        <a:accent2>
          <a:srgbClr val="B17FD7"/>
        </a:accent2>
        <a:accent3>
          <a:srgbClr val="FFFFFF"/>
        </a:accent3>
        <a:accent4>
          <a:srgbClr val="223C6B"/>
        </a:accent4>
        <a:accent5>
          <a:srgbClr val="B3C6E5"/>
        </a:accent5>
        <a:accent6>
          <a:srgbClr val="A072C3"/>
        </a:accent6>
        <a:hlink>
          <a:srgbClr val="A9C5DF"/>
        </a:hlink>
        <a:folHlink>
          <a:srgbClr val="D6D480"/>
        </a:folHlink>
      </a:clrScheme>
      <a:clrMap bg1="lt1" tx1="dk1" bg2="lt2" tx2="dk2" accent1="accent1" accent2="accent2" accent3="accent3" accent4="accent4" accent5="accent5" accent6="accent6" hlink="hlink" folHlink="folHlink"/>
    </a:extraClrScheme>
    <a:extraClrScheme>
      <a:clrScheme name="08 2">
        <a:dk1>
          <a:srgbClr val="2A4C41"/>
        </a:dk1>
        <a:lt1>
          <a:srgbClr val="FFFFFF"/>
        </a:lt1>
        <a:dk2>
          <a:srgbClr val="000000"/>
        </a:dk2>
        <a:lt2>
          <a:srgbClr val="DDDDDD"/>
        </a:lt2>
        <a:accent1>
          <a:srgbClr val="42A693"/>
        </a:accent1>
        <a:accent2>
          <a:srgbClr val="BDC761"/>
        </a:accent2>
        <a:accent3>
          <a:srgbClr val="FFFFFF"/>
        </a:accent3>
        <a:accent4>
          <a:srgbClr val="224036"/>
        </a:accent4>
        <a:accent5>
          <a:srgbClr val="B0D0C8"/>
        </a:accent5>
        <a:accent6>
          <a:srgbClr val="ABB457"/>
        </a:accent6>
        <a:hlink>
          <a:srgbClr val="91CB65"/>
        </a:hlink>
        <a:folHlink>
          <a:srgbClr val="749BD4"/>
        </a:folHlink>
      </a:clrScheme>
      <a:clrMap bg1="lt1" tx1="dk1" bg2="lt2" tx2="dk2" accent1="accent1" accent2="accent2" accent3="accent3" accent4="accent4" accent5="accent5" accent6="accent6" hlink="hlink" folHlink="folHlink"/>
    </a:extraClrScheme>
    <a:extraClrScheme>
      <a:clrScheme name="08 3">
        <a:dk1>
          <a:srgbClr val="7B5437"/>
        </a:dk1>
        <a:lt1>
          <a:srgbClr val="FFFFFF"/>
        </a:lt1>
        <a:dk2>
          <a:srgbClr val="000000"/>
        </a:dk2>
        <a:lt2>
          <a:srgbClr val="DDDDDD"/>
        </a:lt2>
        <a:accent1>
          <a:srgbClr val="DA740E"/>
        </a:accent1>
        <a:accent2>
          <a:srgbClr val="E4C244"/>
        </a:accent2>
        <a:accent3>
          <a:srgbClr val="FFFFFF"/>
        </a:accent3>
        <a:accent4>
          <a:srgbClr val="68462D"/>
        </a:accent4>
        <a:accent5>
          <a:srgbClr val="EABCAA"/>
        </a:accent5>
        <a:accent6>
          <a:srgbClr val="CFB03D"/>
        </a:accent6>
        <a:hlink>
          <a:srgbClr val="C3D15F"/>
        </a:hlink>
        <a:folHlink>
          <a:srgbClr val="749BD4"/>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225TGp_natural_light_v2</Template>
  <TotalTime>7227</TotalTime>
  <Words>4893</Words>
  <Application>Microsoft Office PowerPoint</Application>
  <PresentationFormat>全屏显示(4:3)</PresentationFormat>
  <Paragraphs>582</Paragraphs>
  <Slides>46</Slides>
  <Notes>16</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46</vt:i4>
      </vt:variant>
    </vt:vector>
  </HeadingPairs>
  <TitlesOfParts>
    <vt:vector size="63" baseType="lpstr">
      <vt:lpstr>Arial Unicode MS</vt:lpstr>
      <vt:lpstr>Batang</vt:lpstr>
      <vt:lpstr>黑体</vt:lpstr>
      <vt:lpstr>宋体</vt:lpstr>
      <vt:lpstr>微软雅黑</vt:lpstr>
      <vt:lpstr>微软雅黑</vt:lpstr>
      <vt:lpstr>幼圆</vt:lpstr>
      <vt:lpstr>Arial</vt:lpstr>
      <vt:lpstr>Arial Black</vt:lpstr>
      <vt:lpstr>Arial Rounded MT Bold</vt:lpstr>
      <vt:lpstr>Calibri</vt:lpstr>
      <vt:lpstr>Impact</vt:lpstr>
      <vt:lpstr>Times New Roman</vt:lpstr>
      <vt:lpstr>Verdana</vt:lpstr>
      <vt:lpstr>Wingdings</vt:lpstr>
      <vt:lpstr>Wingdings 2</vt:lpstr>
      <vt:lpstr>08</vt:lpstr>
      <vt:lpstr>脂肪肝合并糖尿病患者 的诊疗新进展</vt:lpstr>
      <vt:lpstr>主要内容</vt:lpstr>
      <vt:lpstr>糖尿病是威胁全球人类健康的慢性疾病</vt:lpstr>
      <vt:lpstr>我国糖尿病患病数居全球首位</vt:lpstr>
      <vt:lpstr>六成2型糖尿病患者合并非酒精性脂肪肝</vt:lpstr>
      <vt:lpstr>T2DM患者即使肝酶正常NAFLD也不容忽视</vt:lpstr>
      <vt:lpstr>T2DM 和 NAFLD相互促进疾病进展</vt:lpstr>
      <vt:lpstr>T2DM合并NAFLD存在严重胰岛素抵抗增加糖尿病控制难度</vt:lpstr>
      <vt:lpstr>T2DM合并NAFLD易发生心血管病变</vt:lpstr>
      <vt:lpstr>T2DM和NAFLD增加CVD发病风险 的可能机制</vt:lpstr>
      <vt:lpstr>T2DM合并NAFLD患者肝纤维化、硬化、肝病相关亡风险更高</vt:lpstr>
      <vt:lpstr>临床上对糖尿病合并脂肪肝的重视仍待提高</vt:lpstr>
      <vt:lpstr>重视DM伴随的肝脏病变和血糖及并发症管理一样重要</vt:lpstr>
      <vt:lpstr>主要内容</vt:lpstr>
      <vt:lpstr>2016年最新NFALD指南提供权威意见</vt:lpstr>
      <vt:lpstr>T2DM患者合并NAFLD的诊断筛查流程</vt:lpstr>
      <vt:lpstr>T2DM合并NAFLD筛查工具研究进展</vt:lpstr>
      <vt:lpstr>中国糖尿病风险评分</vt:lpstr>
      <vt:lpstr>糖尿病风险评分可筛查NFLD肝脏脂肪变性</vt:lpstr>
      <vt:lpstr>韩国糖尿病自我评分</vt:lpstr>
      <vt:lpstr>糖尿病自我评分可初步筛查NAFLD或NASH</vt:lpstr>
      <vt:lpstr>T2DM合并NAFLD的治疗措施</vt:lpstr>
      <vt:lpstr>T2DM合并NAFLD的治疗: 控制血糖，改善胰岛素抵抗</vt:lpstr>
      <vt:lpstr>T2DM合并NAFLD的治疗: 纠正代谢紊乱</vt:lpstr>
      <vt:lpstr>非特异性的治疗并不是无懈可击</vt:lpstr>
      <vt:lpstr>T2DM合并NAFLD患者的炎症因子水平较高</vt:lpstr>
      <vt:lpstr>炎症促进NAFLD疾病进展</vt:lpstr>
      <vt:lpstr>抗炎保肝治疗可阻止炎症，缓解NAFLD进展</vt:lpstr>
      <vt:lpstr>抗炎保肝缓解NAFLD进展可减轻T2DM </vt:lpstr>
      <vt:lpstr>抗炎保肝显著抑制T2DM合并NAFLD患者的慢性炎症反应</vt:lpstr>
      <vt:lpstr>抗炎保肝显著改善T2DM患者的 胰岛功能，减少胰岛素抵抗</vt:lpstr>
      <vt:lpstr>抗炎保肝有助于改善T2DM的血糖控制</vt:lpstr>
      <vt:lpstr>临床可应用的抗炎保肝药物种类繁多</vt:lpstr>
      <vt:lpstr>PowerPoint 演示文稿</vt:lpstr>
      <vt:lpstr>甘草酸抗炎保肝治疗的分子机制</vt:lpstr>
      <vt:lpstr>PowerPoint 演示文稿</vt:lpstr>
      <vt:lpstr>甘草酸制剂在临床应用较为广泛</vt:lpstr>
      <vt:lpstr>甘草酸制剂 是肝病领域常用抗炎保肝药物</vt:lpstr>
      <vt:lpstr>主要内容</vt:lpstr>
      <vt:lpstr>甘草酸制剂可 改善胰岛素抵抗，降低血糖</vt:lpstr>
      <vt:lpstr>甘草酸制剂可改善脂质代谢</vt:lpstr>
      <vt:lpstr>甘草酸制剂可改善肝脏形态组织和功能</vt:lpstr>
      <vt:lpstr>临床研究证实甘草酸制剂对NAFLD合并DM患者的获益</vt:lpstr>
      <vt:lpstr>甘草酸制剂不断发展更好的满足临床治疗需求</vt:lpstr>
      <vt:lpstr>天晴甘平显著改善T2DM合并NAFLD患者的肝功能和脂代谢紊乱</vt:lpstr>
      <vt:lpstr>小结</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非酒精性脂肪性肝病研究进展</dc:title>
  <dc:creator>RR</dc:creator>
  <cp:lastModifiedBy>易荆丽</cp:lastModifiedBy>
  <cp:revision>553</cp:revision>
  <dcterms:created xsi:type="dcterms:W3CDTF">2014-02-10T07:14:09Z</dcterms:created>
  <dcterms:modified xsi:type="dcterms:W3CDTF">2016-11-11T15:57:19Z</dcterms:modified>
</cp:coreProperties>
</file>

<file path=docProps/thumbnail.jpeg>
</file>